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6" r:id="rId2"/>
    <p:sldId id="388" r:id="rId3"/>
    <p:sldId id="432" r:id="rId4"/>
    <p:sldId id="431" r:id="rId5"/>
    <p:sldId id="314" r:id="rId6"/>
    <p:sldId id="429" r:id="rId7"/>
    <p:sldId id="317" r:id="rId8"/>
    <p:sldId id="434" r:id="rId9"/>
    <p:sldId id="433" r:id="rId10"/>
    <p:sldId id="437" r:id="rId11"/>
    <p:sldId id="439" r:id="rId12"/>
    <p:sldId id="356" r:id="rId13"/>
    <p:sldId id="440" r:id="rId14"/>
    <p:sldId id="441" r:id="rId15"/>
    <p:sldId id="442" r:id="rId16"/>
    <p:sldId id="443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02C"/>
    <a:srgbClr val="8E9780"/>
    <a:srgbClr val="B78E0C"/>
    <a:srgbClr val="B48900"/>
    <a:srgbClr val="CCCCCC"/>
    <a:srgbClr val="7A0000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1" autoAdjust="0"/>
    <p:restoredTop sz="93716" autoAdjust="0"/>
  </p:normalViewPr>
  <p:slideViewPr>
    <p:cSldViewPr snapToGrid="0" snapToObjects="1">
      <p:cViewPr varScale="1">
        <p:scale>
          <a:sx n="109" d="100"/>
          <a:sy n="109" d="100"/>
        </p:scale>
        <p:origin x="10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F3A691-308B-484C-8AAB-D5CB1C8A7315}" type="datetimeFigureOut">
              <a:rPr lang="en-US"/>
              <a:pPr>
                <a:defRPr/>
              </a:pPr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4BFD33-6839-4C1E-AB7F-C8132A395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7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B8FCD-41D1-40E6-8AEB-4EA57E06D7B0}" type="datetimeFigureOut">
              <a:rPr lang="en-US"/>
              <a:pPr>
                <a:defRPr/>
              </a:pPr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2A745C-86E4-4BFB-ADE9-E79F10DFE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5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8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2051A24-000A-4055-8399-AF9016F0B7EE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7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1A819-7DBF-4970-9FB4-B24641461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3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6DFE-26F2-493A-9195-44E7B2E1B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4FB3-266F-4B31-98AA-20F116593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6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3F4F6-B22F-4B84-84AA-B5652721B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B047-6D59-453D-B88D-0F5EBD0C7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C249C-0242-4D9B-8F52-D61A6A0DC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1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5FD9-7DD0-4C40-8E98-FBBCF3EA9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1D39-EFB3-4E60-9CC6-A6848E3C1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5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E280-4F7D-4C76-AECD-9F58ED692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82C6-13C1-42DE-892A-3183ADACE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4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4441-F6DE-4027-A478-A43C1265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9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6A00-F0C4-4387-A993-FA79CEB82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3D52-45D5-4BAF-8A0E-E77ED311C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90889-FEB3-4FF9-BBD2-668E35923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DA78-D94C-4AD4-A226-9A70E250E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5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4500" y="6478588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D80B-35A7-4AFB-90EB-B6475DA0F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6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478588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ate Placeholder 2"/>
              <p:cNvSpPr txBox="1">
                <a:spLocks/>
              </p:cNvSpPr>
              <p:nvPr userDrawn="1"/>
            </p:nvSpPr>
            <p:spPr>
              <a:xfrm>
                <a:off x="2570163" y="6503988"/>
                <a:ext cx="5524966" cy="365125"/>
              </a:xfrm>
              <a:prstGeom prst="rect">
                <a:avLst/>
              </a:prstGeom>
            </p:spPr>
            <p:txBody>
              <a:bodyPr lIns="0" anchor="ctr"/>
              <a:lstStyle>
                <a:defPPr>
                  <a:defRPr lang="en-US"/>
                </a:defPPr>
                <a:lvl1pPr algn="l" defTabSz="457200" rtl="0" fontAlgn="auto">
                  <a:spcBef>
                    <a:spcPts val="0"/>
                  </a:spcBef>
                  <a:spcAft>
                    <a:spcPts val="0"/>
                  </a:spcAft>
                  <a:defRPr sz="1050" kern="1200" smtClean="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b="1" dirty="0"/>
                  <a:t>-MAX: </a:t>
                </a:r>
                <a:r>
                  <a:rPr lang="en-US" sz="1050" b="0" i="1" kern="1200" dirty="0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A Unified Scheme for Improving Network Measurement Throughput</a:t>
                </a:r>
                <a:endParaRPr lang="en-US" b="1" dirty="0"/>
              </a:p>
            </p:txBody>
          </p:sp>
        </mc:Choice>
        <mc:Fallback xmlns="">
          <p:sp>
            <p:nvSpPr>
              <p:cNvPr id="8" name="Date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570163" y="6503988"/>
                <a:ext cx="5524966" cy="365125"/>
              </a:xfrm>
              <a:prstGeom prst="rect">
                <a:avLst/>
              </a:prstGeom>
              <a:blipFill>
                <a:blip r:embed="rId20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6978" name="Picture 2" descr="Image result for harvard university logo">
            <a:extLst>
              <a:ext uri="{FF2B5EF4-FFF2-40B4-BE49-F238E27FC236}">
                <a16:creationId xmlns:a16="http://schemas.microsoft.com/office/drawing/2014/main" id="{A1048420-0F99-41C6-9521-EB2477E772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96" y="6083734"/>
            <a:ext cx="784142" cy="76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32" r:id="rId16"/>
    <p:sldLayoutId id="2147483723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fontAlgn="base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fontAlgn="base">
        <a:spcBef>
          <a:spcPts val="800"/>
        </a:spcBef>
        <a:spcAft>
          <a:spcPct val="0"/>
        </a:spcAft>
        <a:buClr>
          <a:srgbClr val="595959"/>
        </a:buClr>
        <a:buFont typeface="Lucida Grande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fontAlgn="base">
        <a:spcBef>
          <a:spcPts val="7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fontAlgn="base">
        <a:spcBef>
          <a:spcPts val="6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fontAlgn="base">
        <a:spcBef>
          <a:spcPts val="6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18" Type="http://schemas.openxmlformats.org/officeDocument/2006/relationships/image" Target="../media/image69.png"/><Relationship Id="rId3" Type="http://schemas.microsoft.com/office/2007/relationships/hdphoto" Target="../media/hdphoto1.wdp"/><Relationship Id="rId7" Type="http://schemas.openxmlformats.org/officeDocument/2006/relationships/image" Target="../media/image51.jpe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5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59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28.jpe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18" Type="http://schemas.openxmlformats.org/officeDocument/2006/relationships/image" Target="../media/image49.png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12" Type="http://schemas.openxmlformats.org/officeDocument/2006/relationships/image" Target="../media/image41.png"/><Relationship Id="rId17" Type="http://schemas.openxmlformats.org/officeDocument/2006/relationships/image" Target="../media/image48.png"/><Relationship Id="rId2" Type="http://schemas.openxmlformats.org/officeDocument/2006/relationships/image" Target="../media/image34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8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2641099"/>
                <a:ext cx="9144000" cy="1415427"/>
              </a:xfrm>
            </p:spPr>
            <p:txBody>
              <a:bodyPr rtlCol="0">
                <a:no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50" dirty="0"/>
                  <a:t>-MAX: A Unified Scheme for Improving Network Measurement Throughput</a:t>
                </a:r>
                <a:endParaRPr lang="en-US" sz="1650" dirty="0"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2641099"/>
                <a:ext cx="9144000" cy="141542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9374" y="3719646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Verdana" charset="0"/>
                <a:cs typeface="Verdana" charset="0"/>
              </a:rPr>
              <a:t>Ran Ben </a:t>
            </a:r>
            <a:r>
              <a:rPr lang="en-US" dirty="0" err="1">
                <a:latin typeface="Verdana" charset="0"/>
                <a:cs typeface="Verdana" charset="0"/>
              </a:rPr>
              <a:t>Basat</a:t>
            </a:r>
            <a:r>
              <a:rPr lang="en-US" dirty="0">
                <a:latin typeface="Verdana" charset="0"/>
                <a:cs typeface="Verdana" charset="0"/>
              </a:rPr>
              <a:t>, Harvard University		</a:t>
            </a:r>
            <a:endParaRPr lang="en-US" sz="1600" dirty="0">
              <a:latin typeface="Verdana" charset="0"/>
              <a:cs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11" y="393192"/>
            <a:ext cx="402232" cy="536309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 bwMode="auto">
          <a:xfrm>
            <a:off x="9374" y="4286804"/>
            <a:ext cx="8864601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35000"/>
              <a:buFont typeface="Wingdings" pitchFamily="28" charset="2"/>
              <a:buNone/>
              <a:defRPr sz="2000" b="0" kern="1200" baseline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500"/>
              </a:spcBef>
              <a:buFont typeface="Wingdings" charset="0"/>
              <a:buNone/>
            </a:pPr>
            <a:r>
              <a:rPr lang="en-US" sz="1800" dirty="0">
                <a:latin typeface="Verdana" charset="0"/>
                <a:cs typeface="Verdana" charset="0"/>
              </a:rPr>
              <a:t>Joint work with 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sz="1800" dirty="0">
                <a:latin typeface="Verdana" charset="0"/>
                <a:cs typeface="Verdana" charset="0"/>
              </a:rPr>
              <a:t>Gil </a:t>
            </a:r>
            <a:r>
              <a:rPr lang="en-US" sz="1800" dirty="0" err="1">
                <a:latin typeface="Verdana" charset="0"/>
                <a:cs typeface="Verdana" charset="0"/>
              </a:rPr>
              <a:t>Einziger</a:t>
            </a:r>
            <a:r>
              <a:rPr lang="en-US" sz="1800" dirty="0">
                <a:latin typeface="Verdana" charset="0"/>
                <a:cs typeface="Verdana" charset="0"/>
              </a:rPr>
              <a:t> (Ben Gurion University), </a:t>
            </a:r>
            <a:r>
              <a:rPr lang="en-US" sz="1800" dirty="0" err="1">
                <a:latin typeface="Verdana" charset="0"/>
                <a:cs typeface="Verdana" charset="0"/>
              </a:rPr>
              <a:t>Junzhi</a:t>
            </a:r>
            <a:r>
              <a:rPr lang="en-US" sz="1800" dirty="0">
                <a:latin typeface="Verdana" charset="0"/>
                <a:cs typeface="Verdana" charset="0"/>
              </a:rPr>
              <a:t> Gong (Harvard University), Jalil </a:t>
            </a:r>
            <a:r>
              <a:rPr lang="en-US" sz="1800" dirty="0" err="1">
                <a:latin typeface="Verdana" charset="0"/>
                <a:cs typeface="Verdana" charset="0"/>
              </a:rPr>
              <a:t>Moraney</a:t>
            </a:r>
            <a:r>
              <a:rPr lang="en-US" sz="1800" dirty="0">
                <a:latin typeface="Verdana" charset="0"/>
                <a:cs typeface="Verdana" charset="0"/>
              </a:rPr>
              <a:t> (Technion), Danny Raz (Technion)</a:t>
            </a:r>
          </a:p>
        </p:txBody>
      </p:sp>
    </p:spTree>
    <p:extLst>
      <p:ext uri="{BB962C8B-B14F-4D97-AF65-F5344CB8AC3E}">
        <p14:creationId xmlns:p14="http://schemas.microsoft.com/office/powerpoint/2010/main" val="58449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DB5AB11-1B8F-4464-BD32-683048107E3E}"/>
              </a:ext>
            </a:extLst>
          </p:cNvPr>
          <p:cNvGrpSpPr>
            <a:grpSpLocks noChangeAspect="1"/>
          </p:cNvGrpSpPr>
          <p:nvPr/>
        </p:nvGrpSpPr>
        <p:grpSpPr>
          <a:xfrm>
            <a:off x="1835749" y="2901961"/>
            <a:ext cx="2194560" cy="2194560"/>
            <a:chOff x="6715013" y="4669431"/>
            <a:chExt cx="2585702" cy="2585702"/>
          </a:xfrm>
        </p:grpSpPr>
        <p:pic>
          <p:nvPicPr>
            <p:cNvPr id="123906" name="Picture 2" descr="Image result for processing">
              <a:extLst>
                <a:ext uri="{FF2B5EF4-FFF2-40B4-BE49-F238E27FC236}">
                  <a16:creationId xmlns:a16="http://schemas.microsoft.com/office/drawing/2014/main" id="{4BE2E8F6-29CC-4B84-BAC8-BFD74F517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75" b="93881" l="4670" r="94686">
                          <a14:foregroundMark x1="8052" y1="49919" x2="23833" y2="52174"/>
                          <a14:foregroundMark x1="51208" y1="6924" x2="52335" y2="36715"/>
                          <a14:foregroundMark x1="94686" y1="49275" x2="86957" y2="48792"/>
                          <a14:foregroundMark x1="4670" y1="49919" x2="14654" y2="50403"/>
                          <a14:foregroundMark x1="46377" y1="93881" x2="47826" y2="57005"/>
                          <a14:foregroundMark x1="51208" y1="5475" x2="52657" y2="28986"/>
                          <a14:foregroundMark x1="47826" y1="47021" x2="50081" y2="55556"/>
                          <a14:foregroundMark x1="59259" y1="62480" x2="39936" y2="60548"/>
                          <a14:foregroundMark x1="39936" y1="60548" x2="38325" y2="40902"/>
                          <a14:foregroundMark x1="38325" y1="40902" x2="56522" y2="35588"/>
                          <a14:foregroundMark x1="56522" y1="35588" x2="59903" y2="54911"/>
                          <a14:foregroundMark x1="59903" y1="54911" x2="56361" y2="67633"/>
                          <a14:foregroundMark x1="57810" y1="31240" x2="67150" y2="47826"/>
                          <a14:foregroundMark x1="67150" y1="47826" x2="68921" y2="68277"/>
                          <a14:foregroundMark x1="68921" y1="68277" x2="67311" y2="687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013" y="4669431"/>
              <a:ext cx="2585702" cy="2585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47D444E-FA56-4DC1-9EBD-6902A9661052}"/>
                </a:ext>
              </a:extLst>
            </p:cNvPr>
            <p:cNvSpPr/>
            <p:nvPr/>
          </p:nvSpPr>
          <p:spPr>
            <a:xfrm>
              <a:off x="6715013" y="4669431"/>
              <a:ext cx="2585698" cy="258570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EAB730-EF87-442C-9F9A-58D68088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797CFC-E6BB-46A8-99F3-DE2C704EF6A4}"/>
              </a:ext>
            </a:extLst>
          </p:cNvPr>
          <p:cNvCxnSpPr/>
          <p:nvPr/>
        </p:nvCxnSpPr>
        <p:spPr>
          <a:xfrm flipH="1">
            <a:off x="6124816" y="3090167"/>
            <a:ext cx="0" cy="1371600"/>
          </a:xfrm>
          <a:prstGeom prst="line">
            <a:avLst/>
          </a:prstGeom>
          <a:ln w="38100" cmpd="dbl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Left Brace 135">
            <a:extLst>
              <a:ext uri="{FF2B5EF4-FFF2-40B4-BE49-F238E27FC236}">
                <a16:creationId xmlns:a16="http://schemas.microsoft.com/office/drawing/2014/main" id="{870DF06C-8727-4C48-89C9-A959E5C618B8}"/>
              </a:ext>
            </a:extLst>
          </p:cNvPr>
          <p:cNvSpPr/>
          <p:nvPr/>
        </p:nvSpPr>
        <p:spPr>
          <a:xfrm rot="5400000">
            <a:off x="3114861" y="796190"/>
            <a:ext cx="240695" cy="57792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Left Brace 136">
            <a:extLst>
              <a:ext uri="{FF2B5EF4-FFF2-40B4-BE49-F238E27FC236}">
                <a16:creationId xmlns:a16="http://schemas.microsoft.com/office/drawing/2014/main" id="{DB0CFC4D-5ED0-40B4-AE2C-4DB21016786E}"/>
              </a:ext>
            </a:extLst>
          </p:cNvPr>
          <p:cNvSpPr/>
          <p:nvPr/>
        </p:nvSpPr>
        <p:spPr>
          <a:xfrm rot="5400000">
            <a:off x="7231567" y="2457030"/>
            <a:ext cx="240695" cy="24688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04F89CA-3DB9-41F9-96B8-66E3D3BEFEB5}"/>
                  </a:ext>
                </a:extLst>
              </p:cNvPr>
              <p:cNvSpPr txBox="1"/>
              <p:nvPr/>
            </p:nvSpPr>
            <p:spPr>
              <a:xfrm>
                <a:off x="1751739" y="2946039"/>
                <a:ext cx="234643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04F89CA-3DB9-41F9-96B8-66E3D3BEF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39" y="2946039"/>
                <a:ext cx="23464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8B8BC73-1D06-439F-A210-75175F0BF0CF}"/>
                  </a:ext>
                </a:extLst>
              </p:cNvPr>
              <p:cNvSpPr txBox="1"/>
              <p:nvPr/>
            </p:nvSpPr>
            <p:spPr>
              <a:xfrm>
                <a:off x="6715013" y="2950517"/>
                <a:ext cx="1403344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8B8BC73-1D06-439F-A210-75175F0B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13" y="2950517"/>
                <a:ext cx="14033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81B13F8-6AF2-4A98-B8B4-8DA7BD566F26}"/>
              </a:ext>
            </a:extLst>
          </p:cNvPr>
          <p:cNvGrpSpPr/>
          <p:nvPr/>
        </p:nvGrpSpPr>
        <p:grpSpPr>
          <a:xfrm>
            <a:off x="356755" y="3786365"/>
            <a:ext cx="5760720" cy="640080"/>
            <a:chOff x="356755" y="3071990"/>
            <a:chExt cx="5760720" cy="640080"/>
          </a:xfrm>
          <a:solidFill>
            <a:schemeClr val="bg1">
              <a:lumMod val="50000"/>
              <a:alpha val="5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B1E048-0D5A-4BD3-8838-EDC734AAD01C}"/>
                </a:ext>
              </a:extLst>
            </p:cNvPr>
            <p:cNvSpPr>
              <a:spLocks/>
            </p:cNvSpPr>
            <p:nvPr/>
          </p:nvSpPr>
          <p:spPr>
            <a:xfrm>
              <a:off x="356755" y="3071990"/>
              <a:ext cx="822960" cy="64008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D61CAB-9661-4657-8925-0A82440983FB}"/>
                </a:ext>
              </a:extLst>
            </p:cNvPr>
            <p:cNvSpPr>
              <a:spLocks/>
            </p:cNvSpPr>
            <p:nvPr/>
          </p:nvSpPr>
          <p:spPr>
            <a:xfrm>
              <a:off x="1179715" y="3071990"/>
              <a:ext cx="822960" cy="64008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1E4C6F-39D2-4FBE-8B46-7FCC322E01A6}"/>
                </a:ext>
              </a:extLst>
            </p:cNvPr>
            <p:cNvSpPr>
              <a:spLocks/>
            </p:cNvSpPr>
            <p:nvPr/>
          </p:nvSpPr>
          <p:spPr>
            <a:xfrm>
              <a:off x="2002675" y="3071990"/>
              <a:ext cx="822960" cy="64008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73C4A-1382-4F08-A816-DD5C8E838611}"/>
                </a:ext>
              </a:extLst>
            </p:cNvPr>
            <p:cNvSpPr>
              <a:spLocks/>
            </p:cNvSpPr>
            <p:nvPr/>
          </p:nvSpPr>
          <p:spPr>
            <a:xfrm>
              <a:off x="2825635" y="3071990"/>
              <a:ext cx="822960" cy="64008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B32577-B80D-422B-8E46-02CC630B9FA3}"/>
                </a:ext>
              </a:extLst>
            </p:cNvPr>
            <p:cNvSpPr>
              <a:spLocks/>
            </p:cNvSpPr>
            <p:nvPr/>
          </p:nvSpPr>
          <p:spPr>
            <a:xfrm>
              <a:off x="3648595" y="3071990"/>
              <a:ext cx="822960" cy="64008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194784E-4352-42C8-A3A4-1F2BEA4CE93A}"/>
                </a:ext>
              </a:extLst>
            </p:cNvPr>
            <p:cNvSpPr>
              <a:spLocks/>
            </p:cNvSpPr>
            <p:nvPr/>
          </p:nvSpPr>
          <p:spPr>
            <a:xfrm>
              <a:off x="4471555" y="3071990"/>
              <a:ext cx="822960" cy="64008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CF1918-AF51-44A9-B67F-0849CA8A103A}"/>
                </a:ext>
              </a:extLst>
            </p:cNvPr>
            <p:cNvSpPr>
              <a:spLocks/>
            </p:cNvSpPr>
            <p:nvPr/>
          </p:nvSpPr>
          <p:spPr>
            <a:xfrm>
              <a:off x="5294515" y="3071990"/>
              <a:ext cx="822960" cy="64008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0</a:t>
              </a:r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309003B-54EE-40E6-AC70-D5CE314CD437}"/>
              </a:ext>
            </a:extLst>
          </p:cNvPr>
          <p:cNvSpPr>
            <a:spLocks/>
          </p:cNvSpPr>
          <p:nvPr/>
        </p:nvSpPr>
        <p:spPr>
          <a:xfrm>
            <a:off x="6117475" y="3786365"/>
            <a:ext cx="822960" cy="64008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9CA379C-4105-4B00-8AA7-9B6D5E7879E0}"/>
              </a:ext>
            </a:extLst>
          </p:cNvPr>
          <p:cNvSpPr>
            <a:spLocks/>
          </p:cNvSpPr>
          <p:nvPr/>
        </p:nvSpPr>
        <p:spPr>
          <a:xfrm>
            <a:off x="6940435" y="3786365"/>
            <a:ext cx="822960" cy="64008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6F60A63-744E-4425-9581-A9F0DDBFC104}"/>
              </a:ext>
            </a:extLst>
          </p:cNvPr>
          <p:cNvSpPr>
            <a:spLocks/>
          </p:cNvSpPr>
          <p:nvPr/>
        </p:nvSpPr>
        <p:spPr>
          <a:xfrm>
            <a:off x="7763395" y="3786365"/>
            <a:ext cx="822960" cy="64008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2EE1EFE-160F-4E0F-9A7C-678D832976E0}"/>
                  </a:ext>
                </a:extLst>
              </p:cNvPr>
              <p:cNvSpPr txBox="1"/>
              <p:nvPr/>
            </p:nvSpPr>
            <p:spPr>
              <a:xfrm>
                <a:off x="98720" y="1429583"/>
                <a:ext cx="6653975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In this example,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2EE1EFE-160F-4E0F-9A7C-678D83297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0" y="1429583"/>
                <a:ext cx="6653975" cy="523220"/>
              </a:xfrm>
              <a:prstGeom prst="rect">
                <a:avLst/>
              </a:prstGeom>
              <a:blipFill>
                <a:blip r:embed="rId6"/>
                <a:stretch>
                  <a:fillRect l="-1832" t="-14118" b="-3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 148">
            <a:extLst>
              <a:ext uri="{FF2B5EF4-FFF2-40B4-BE49-F238E27FC236}">
                <a16:creationId xmlns:a16="http://schemas.microsoft.com/office/drawing/2014/main" id="{8C057923-ACC1-4BF7-8B1C-2643B688CBC7}"/>
              </a:ext>
            </a:extLst>
          </p:cNvPr>
          <p:cNvSpPr>
            <a:spLocks/>
          </p:cNvSpPr>
          <p:nvPr/>
        </p:nvSpPr>
        <p:spPr>
          <a:xfrm>
            <a:off x="355600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407DD80-DD7E-45B8-9B60-A88BFDBAE46F}"/>
              </a:ext>
            </a:extLst>
          </p:cNvPr>
          <p:cNvSpPr>
            <a:spLocks/>
          </p:cNvSpPr>
          <p:nvPr/>
        </p:nvSpPr>
        <p:spPr>
          <a:xfrm>
            <a:off x="1178560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77884EF-79A7-4F93-B593-97474AE2024F}"/>
              </a:ext>
            </a:extLst>
          </p:cNvPr>
          <p:cNvSpPr>
            <a:spLocks/>
          </p:cNvSpPr>
          <p:nvPr/>
        </p:nvSpPr>
        <p:spPr>
          <a:xfrm>
            <a:off x="2824480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5AF0BB1-C204-486F-9166-808EFFB829FB}"/>
              </a:ext>
            </a:extLst>
          </p:cNvPr>
          <p:cNvSpPr>
            <a:spLocks/>
          </p:cNvSpPr>
          <p:nvPr/>
        </p:nvSpPr>
        <p:spPr>
          <a:xfrm>
            <a:off x="3647440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B023016-82A7-4D4E-A3BE-73222D1E609E}"/>
              </a:ext>
            </a:extLst>
          </p:cNvPr>
          <p:cNvSpPr>
            <a:spLocks/>
          </p:cNvSpPr>
          <p:nvPr/>
        </p:nvSpPr>
        <p:spPr>
          <a:xfrm>
            <a:off x="4470400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D642459-D67F-4061-96C3-F2BB0C9027B3}"/>
              </a:ext>
            </a:extLst>
          </p:cNvPr>
          <p:cNvSpPr>
            <a:spLocks/>
          </p:cNvSpPr>
          <p:nvPr/>
        </p:nvSpPr>
        <p:spPr>
          <a:xfrm>
            <a:off x="6117336" y="2073710"/>
            <a:ext cx="822960" cy="6400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878FB61-D8BF-4851-8241-BEF4208BD8A6}"/>
              </a:ext>
            </a:extLst>
          </p:cNvPr>
          <p:cNvSpPr>
            <a:spLocks/>
          </p:cNvSpPr>
          <p:nvPr/>
        </p:nvSpPr>
        <p:spPr>
          <a:xfrm>
            <a:off x="6117336" y="3785616"/>
            <a:ext cx="822960" cy="6400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0302004-FA90-4EB4-99B8-150AB469CBFD}"/>
              </a:ext>
            </a:extLst>
          </p:cNvPr>
          <p:cNvSpPr>
            <a:spLocks/>
          </p:cNvSpPr>
          <p:nvPr/>
        </p:nvSpPr>
        <p:spPr>
          <a:xfrm>
            <a:off x="6940296" y="2073710"/>
            <a:ext cx="822960" cy="6400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0BAB476-3AE0-40FA-9C1B-12F0A5E3028A}"/>
              </a:ext>
            </a:extLst>
          </p:cNvPr>
          <p:cNvSpPr>
            <a:spLocks/>
          </p:cNvSpPr>
          <p:nvPr/>
        </p:nvSpPr>
        <p:spPr>
          <a:xfrm>
            <a:off x="6940296" y="3785616"/>
            <a:ext cx="822960" cy="6400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B56610-5F48-4421-9E1D-1CD3F7D20D40}"/>
              </a:ext>
            </a:extLst>
          </p:cNvPr>
          <p:cNvGrpSpPr/>
          <p:nvPr/>
        </p:nvGrpSpPr>
        <p:grpSpPr>
          <a:xfrm>
            <a:off x="83284" y="5241131"/>
            <a:ext cx="5631716" cy="738936"/>
            <a:chOff x="83284" y="3879056"/>
            <a:chExt cx="5631716" cy="738936"/>
          </a:xfrm>
        </p:grpSpPr>
        <p:pic>
          <p:nvPicPr>
            <p:cNvPr id="125956" name="Picture 4" descr="Image result for light bulb idea">
              <a:extLst>
                <a:ext uri="{FF2B5EF4-FFF2-40B4-BE49-F238E27FC236}">
                  <a16:creationId xmlns:a16="http://schemas.microsoft.com/office/drawing/2014/main" id="{12D40098-CF04-4D87-93C3-76D561D12F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1" t="17366" r="16487" b="16352"/>
            <a:stretch/>
          </p:blipFill>
          <p:spPr bwMode="auto">
            <a:xfrm>
              <a:off x="83284" y="3879056"/>
              <a:ext cx="739613" cy="738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D735625-26E3-41EB-A51A-C49FB8B7FC4A}"/>
                    </a:ext>
                  </a:extLst>
                </p:cNvPr>
                <p:cNvSpPr txBox="1"/>
                <p:nvPr/>
              </p:nvSpPr>
              <p:spPr>
                <a:xfrm>
                  <a:off x="739613" y="3986914"/>
                  <a:ext cx="4975387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800" baseline="30000" dirty="0" err="1"/>
                    <a:t>th</a:t>
                  </a:r>
                  <a:r>
                    <a:rPr lang="en-US" sz="2800" dirty="0"/>
                    <a:t> largest item is </a:t>
                  </a:r>
                  <a:r>
                    <a:rPr lang="he-IL" sz="2800" dirty="0"/>
                    <a:t>   </a:t>
                  </a:r>
                  <a:r>
                    <a:rPr lang="en-US" sz="2800" dirty="0"/>
                    <a:t>5 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D735625-26E3-41EB-A51A-C49FB8B7F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613" y="3986914"/>
                  <a:ext cx="497538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2448" t="-12791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AFBDA5-7A42-441F-B910-73EF11B61501}"/>
              </a:ext>
            </a:extLst>
          </p:cNvPr>
          <p:cNvGrpSpPr/>
          <p:nvPr/>
        </p:nvGrpSpPr>
        <p:grpSpPr>
          <a:xfrm>
            <a:off x="657225" y="3498318"/>
            <a:ext cx="5173751" cy="1213877"/>
            <a:chOff x="657225" y="2783943"/>
            <a:chExt cx="5173751" cy="1213877"/>
          </a:xfrm>
        </p:grpSpPr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743C3DF2-D688-490A-9C90-C8E3459A5E83}"/>
                </a:ext>
              </a:extLst>
            </p:cNvPr>
            <p:cNvSpPr/>
            <p:nvPr/>
          </p:nvSpPr>
          <p:spPr>
            <a:xfrm>
              <a:off x="657225" y="2783943"/>
              <a:ext cx="3402850" cy="285750"/>
            </a:xfrm>
            <a:custGeom>
              <a:avLst/>
              <a:gdLst>
                <a:gd name="connsiteX0" fmla="*/ 1460500 w 1460500"/>
                <a:gd name="connsiteY0" fmla="*/ 285750 h 285750"/>
                <a:gd name="connsiteX1" fmla="*/ 425450 w 1460500"/>
                <a:gd name="connsiteY1" fmla="*/ 0 h 285750"/>
                <a:gd name="connsiteX2" fmla="*/ 0 w 146050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285750">
                  <a:moveTo>
                    <a:pt x="1460500" y="285750"/>
                  </a:moveTo>
                  <a:cubicBezTo>
                    <a:pt x="1064683" y="142875"/>
                    <a:pt x="668867" y="0"/>
                    <a:pt x="425450" y="0"/>
                  </a:cubicBezTo>
                  <a:cubicBezTo>
                    <a:pt x="182033" y="0"/>
                    <a:pt x="91016" y="142875"/>
                    <a:pt x="0" y="285750"/>
                  </a:cubicBezTo>
                </a:path>
              </a:pathLst>
            </a:custGeom>
            <a:noFill/>
            <a:ln w="47625">
              <a:prstDash val="sysDot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191E9237-40B6-4424-8F71-0E864CA1E159}"/>
                </a:ext>
              </a:extLst>
            </p:cNvPr>
            <p:cNvSpPr/>
            <p:nvPr/>
          </p:nvSpPr>
          <p:spPr>
            <a:xfrm rot="10800000">
              <a:off x="693147" y="3712070"/>
              <a:ext cx="3405030" cy="285750"/>
            </a:xfrm>
            <a:custGeom>
              <a:avLst/>
              <a:gdLst>
                <a:gd name="connsiteX0" fmla="*/ 1460500 w 1460500"/>
                <a:gd name="connsiteY0" fmla="*/ 285750 h 285750"/>
                <a:gd name="connsiteX1" fmla="*/ 425450 w 1460500"/>
                <a:gd name="connsiteY1" fmla="*/ 0 h 285750"/>
                <a:gd name="connsiteX2" fmla="*/ 0 w 146050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285750">
                  <a:moveTo>
                    <a:pt x="1460500" y="285750"/>
                  </a:moveTo>
                  <a:cubicBezTo>
                    <a:pt x="1064683" y="142875"/>
                    <a:pt x="668867" y="0"/>
                    <a:pt x="425450" y="0"/>
                  </a:cubicBezTo>
                  <a:cubicBezTo>
                    <a:pt x="182033" y="0"/>
                    <a:pt x="91016" y="142875"/>
                    <a:pt x="0" y="285750"/>
                  </a:cubicBezTo>
                </a:path>
              </a:pathLst>
            </a:custGeom>
            <a:noFill/>
            <a:ln w="47625">
              <a:prstDash val="sysDot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AEFB803C-6D9E-473C-9A44-98F4E71A11DA}"/>
                </a:ext>
              </a:extLst>
            </p:cNvPr>
            <p:cNvSpPr/>
            <p:nvPr/>
          </p:nvSpPr>
          <p:spPr>
            <a:xfrm>
              <a:off x="2390024" y="2783943"/>
              <a:ext cx="3402850" cy="285750"/>
            </a:xfrm>
            <a:custGeom>
              <a:avLst/>
              <a:gdLst>
                <a:gd name="connsiteX0" fmla="*/ 1460500 w 1460500"/>
                <a:gd name="connsiteY0" fmla="*/ 285750 h 285750"/>
                <a:gd name="connsiteX1" fmla="*/ 425450 w 1460500"/>
                <a:gd name="connsiteY1" fmla="*/ 0 h 285750"/>
                <a:gd name="connsiteX2" fmla="*/ 0 w 146050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285750">
                  <a:moveTo>
                    <a:pt x="1460500" y="285750"/>
                  </a:moveTo>
                  <a:cubicBezTo>
                    <a:pt x="1064683" y="142875"/>
                    <a:pt x="668867" y="0"/>
                    <a:pt x="425450" y="0"/>
                  </a:cubicBezTo>
                  <a:cubicBezTo>
                    <a:pt x="182033" y="0"/>
                    <a:pt x="91016" y="142875"/>
                    <a:pt x="0" y="285750"/>
                  </a:cubicBezTo>
                </a:path>
              </a:pathLst>
            </a:custGeom>
            <a:noFill/>
            <a:ln w="47625">
              <a:prstDash val="sysDot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76">
              <a:extLst>
                <a:ext uri="{FF2B5EF4-FFF2-40B4-BE49-F238E27FC236}">
                  <a16:creationId xmlns:a16="http://schemas.microsoft.com/office/drawing/2014/main" id="{FD6C74E0-19C5-47E5-954D-AE4B3DD53BA6}"/>
                </a:ext>
              </a:extLst>
            </p:cNvPr>
            <p:cNvSpPr/>
            <p:nvPr/>
          </p:nvSpPr>
          <p:spPr>
            <a:xfrm rot="10800000">
              <a:off x="2425946" y="3712070"/>
              <a:ext cx="3405030" cy="285750"/>
            </a:xfrm>
            <a:custGeom>
              <a:avLst/>
              <a:gdLst>
                <a:gd name="connsiteX0" fmla="*/ 1460500 w 1460500"/>
                <a:gd name="connsiteY0" fmla="*/ 285750 h 285750"/>
                <a:gd name="connsiteX1" fmla="*/ 425450 w 1460500"/>
                <a:gd name="connsiteY1" fmla="*/ 0 h 285750"/>
                <a:gd name="connsiteX2" fmla="*/ 0 w 1460500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285750">
                  <a:moveTo>
                    <a:pt x="1460500" y="285750"/>
                  </a:moveTo>
                  <a:cubicBezTo>
                    <a:pt x="1064683" y="142875"/>
                    <a:pt x="668867" y="0"/>
                    <a:pt x="425450" y="0"/>
                  </a:cubicBezTo>
                  <a:cubicBezTo>
                    <a:pt x="182033" y="0"/>
                    <a:pt x="91016" y="142875"/>
                    <a:pt x="0" y="285750"/>
                  </a:cubicBezTo>
                </a:path>
              </a:pathLst>
            </a:custGeom>
            <a:noFill/>
            <a:ln w="47625">
              <a:prstDash val="sysDot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A56BA60B-6324-4520-9524-BA5B125BDE22}"/>
              </a:ext>
            </a:extLst>
          </p:cNvPr>
          <p:cNvSpPr>
            <a:spLocks/>
          </p:cNvSpPr>
          <p:nvPr/>
        </p:nvSpPr>
        <p:spPr>
          <a:xfrm>
            <a:off x="7762239" y="2076831"/>
            <a:ext cx="822960" cy="6400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892255A-B4C7-4819-B786-AD327374AF7A}"/>
              </a:ext>
            </a:extLst>
          </p:cNvPr>
          <p:cNvSpPr>
            <a:spLocks/>
          </p:cNvSpPr>
          <p:nvPr/>
        </p:nvSpPr>
        <p:spPr>
          <a:xfrm>
            <a:off x="7762239" y="3785616"/>
            <a:ext cx="822960" cy="6400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9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6175984-CF52-40D8-8639-681512F11629}"/>
              </a:ext>
            </a:extLst>
          </p:cNvPr>
          <p:cNvSpPr>
            <a:spLocks/>
          </p:cNvSpPr>
          <p:nvPr/>
        </p:nvSpPr>
        <p:spPr>
          <a:xfrm>
            <a:off x="2000503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/>
              <a:t>8</a:t>
            </a:r>
            <a:endParaRPr lang="en-US" sz="24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0481249-94D2-4111-8F3F-F8D9AC81D836}"/>
              </a:ext>
            </a:extLst>
          </p:cNvPr>
          <p:cNvSpPr>
            <a:spLocks/>
          </p:cNvSpPr>
          <p:nvPr/>
        </p:nvSpPr>
        <p:spPr>
          <a:xfrm>
            <a:off x="5293360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/>
              <a:t>3</a:t>
            </a:r>
            <a:endParaRPr lang="en-US" sz="24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F339CC2-ED3D-4927-ABE9-B8FE6A2EB7B7}"/>
              </a:ext>
            </a:extLst>
          </p:cNvPr>
          <p:cNvSpPr>
            <a:spLocks/>
          </p:cNvSpPr>
          <p:nvPr/>
        </p:nvSpPr>
        <p:spPr>
          <a:xfrm>
            <a:off x="345602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/>
              <a:t>4</a:t>
            </a:r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7C0410D-85C6-4358-9A4C-46C2F65D2442}"/>
              </a:ext>
            </a:extLst>
          </p:cNvPr>
          <p:cNvSpPr>
            <a:spLocks/>
          </p:cNvSpPr>
          <p:nvPr/>
        </p:nvSpPr>
        <p:spPr>
          <a:xfrm>
            <a:off x="1168562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E86B641-B228-4737-9EDB-05B9FB30F846}"/>
              </a:ext>
            </a:extLst>
          </p:cNvPr>
          <p:cNvSpPr>
            <a:spLocks/>
          </p:cNvSpPr>
          <p:nvPr/>
        </p:nvSpPr>
        <p:spPr>
          <a:xfrm>
            <a:off x="2814482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3E6753E-6D6F-4E67-9031-6DBA08EBC56D}"/>
              </a:ext>
            </a:extLst>
          </p:cNvPr>
          <p:cNvSpPr>
            <a:spLocks/>
          </p:cNvSpPr>
          <p:nvPr/>
        </p:nvSpPr>
        <p:spPr>
          <a:xfrm>
            <a:off x="3637442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/>
              <a:t>7</a:t>
            </a:r>
            <a:endParaRPr lang="en-US" sz="24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D248C3C-4684-4EA6-B279-0EF547294328}"/>
              </a:ext>
            </a:extLst>
          </p:cNvPr>
          <p:cNvSpPr>
            <a:spLocks/>
          </p:cNvSpPr>
          <p:nvPr/>
        </p:nvSpPr>
        <p:spPr>
          <a:xfrm>
            <a:off x="4460402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FF99F1A-4B1B-4C3E-A0CC-E0AF0E406391}"/>
              </a:ext>
            </a:extLst>
          </p:cNvPr>
          <p:cNvSpPr>
            <a:spLocks/>
          </p:cNvSpPr>
          <p:nvPr/>
        </p:nvSpPr>
        <p:spPr>
          <a:xfrm>
            <a:off x="1990505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/>
              <a:t>3</a:t>
            </a:r>
            <a:endParaRPr lang="en-US" sz="24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2B89856-DE6B-4A1E-95BD-7177DC472C11}"/>
              </a:ext>
            </a:extLst>
          </p:cNvPr>
          <p:cNvSpPr>
            <a:spLocks/>
          </p:cNvSpPr>
          <p:nvPr/>
        </p:nvSpPr>
        <p:spPr>
          <a:xfrm>
            <a:off x="5283362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/>
              <a:t>8</a:t>
            </a:r>
            <a:endParaRPr lang="en-US" sz="24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400347F-42A8-46CD-BF9C-26E24E6785C1}"/>
              </a:ext>
            </a:extLst>
          </p:cNvPr>
          <p:cNvSpPr>
            <a:spLocks/>
          </p:cNvSpPr>
          <p:nvPr/>
        </p:nvSpPr>
        <p:spPr>
          <a:xfrm>
            <a:off x="6117336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C8B78C1-1308-410A-99E8-27995EBE41B2}"/>
              </a:ext>
            </a:extLst>
          </p:cNvPr>
          <p:cNvSpPr>
            <a:spLocks/>
          </p:cNvSpPr>
          <p:nvPr/>
        </p:nvSpPr>
        <p:spPr>
          <a:xfrm>
            <a:off x="6940296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43CC069-DE9F-46A0-A362-E53FC4DDD06B}"/>
              </a:ext>
            </a:extLst>
          </p:cNvPr>
          <p:cNvSpPr>
            <a:spLocks/>
          </p:cNvSpPr>
          <p:nvPr/>
        </p:nvSpPr>
        <p:spPr>
          <a:xfrm>
            <a:off x="7762239" y="3785616"/>
            <a:ext cx="8229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9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46152ED-757B-48AC-AEF4-A548C5E7A76C}"/>
              </a:ext>
            </a:extLst>
          </p:cNvPr>
          <p:cNvGrpSpPr/>
          <p:nvPr/>
        </p:nvGrpSpPr>
        <p:grpSpPr>
          <a:xfrm>
            <a:off x="345602" y="4452444"/>
            <a:ext cx="8240753" cy="861500"/>
            <a:chOff x="345602" y="3738069"/>
            <a:chExt cx="8240753" cy="861500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2E17E6C1-941A-4482-947A-944AB77BCADF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5602" y="3738069"/>
              <a:ext cx="2503957" cy="45720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6266EEF5-239C-4431-B3D7-79ECB4E3A8D8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22685" y="3744190"/>
              <a:ext cx="3309467" cy="4572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C7B35E58-DA75-4B03-9512-D8CD24250060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09059" y="3743796"/>
              <a:ext cx="2477296" cy="457200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AB10550-4C42-4E6C-89AE-C6DEE6668F4D}"/>
                </a:ext>
              </a:extLst>
            </p:cNvPr>
            <p:cNvSpPr txBox="1"/>
            <p:nvPr/>
          </p:nvSpPr>
          <p:spPr>
            <a:xfrm>
              <a:off x="1068182" y="4137904"/>
              <a:ext cx="1043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D09F02"/>
                  </a:solidFill>
                </a:rPr>
                <a:t>Small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1F67408-A961-4B4A-B9E7-DDD7F96D5B6F}"/>
                </a:ext>
              </a:extLst>
            </p:cNvPr>
            <p:cNvSpPr txBox="1"/>
            <p:nvPr/>
          </p:nvSpPr>
          <p:spPr>
            <a:xfrm>
              <a:off x="3939878" y="4080658"/>
              <a:ext cx="1043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16B760"/>
                  </a:solidFill>
                </a:rPr>
                <a:t>Large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9E91E73-5C41-4EEF-ABAD-99F1D20534DA}"/>
                </a:ext>
              </a:extLst>
            </p:cNvPr>
            <p:cNvSpPr txBox="1"/>
            <p:nvPr/>
          </p:nvSpPr>
          <p:spPr>
            <a:xfrm>
              <a:off x="6916416" y="4080658"/>
              <a:ext cx="1043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8080"/>
                  </a:solidFill>
                </a:rPr>
                <a:t>New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873585-CBC9-47E2-8147-E441BD3D2790}"/>
              </a:ext>
            </a:extLst>
          </p:cNvPr>
          <p:cNvCxnSpPr/>
          <p:nvPr/>
        </p:nvCxnSpPr>
        <p:spPr>
          <a:xfrm flipH="1">
            <a:off x="2821225" y="3091815"/>
            <a:ext cx="0" cy="1371600"/>
          </a:xfrm>
          <a:prstGeom prst="line">
            <a:avLst/>
          </a:prstGeom>
          <a:ln w="38100" cmpd="dbl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4" descr="Image result for light bulb idea">
            <a:extLst>
              <a:ext uri="{FF2B5EF4-FFF2-40B4-BE49-F238E27FC236}">
                <a16:creationId xmlns:a16="http://schemas.microsoft.com/office/drawing/2014/main" id="{3219B804-9D44-4ED5-A533-D96388D59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t="17366" r="16487" b="16352"/>
          <a:stretch/>
        </p:blipFill>
        <p:spPr bwMode="auto">
          <a:xfrm>
            <a:off x="5450749" y="5226232"/>
            <a:ext cx="739613" cy="7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D1790E-94C8-47CE-A979-B06033745301}"/>
                  </a:ext>
                </a:extLst>
              </p:cNvPr>
              <p:cNvSpPr/>
              <p:nvPr/>
            </p:nvSpPr>
            <p:spPr>
              <a:xfrm>
                <a:off x="4703910" y="5334090"/>
                <a:ext cx="580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D1790E-94C8-47CE-A979-B06033745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10" y="5334090"/>
                <a:ext cx="58060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958" name="Picture 6" descr="Image result for trash bin">
            <a:extLst>
              <a:ext uri="{FF2B5EF4-FFF2-40B4-BE49-F238E27FC236}">
                <a16:creationId xmlns:a16="http://schemas.microsoft.com/office/drawing/2014/main" id="{85CB5EDA-12BA-46AD-B502-BDD786D2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7" b="98167" l="10000" r="90000">
                        <a14:foregroundMark x1="23167" y1="16000" x2="31167" y2="10000"/>
                        <a14:foregroundMark x1="31167" y1="10000" x2="43500" y2="7333"/>
                        <a14:foregroundMark x1="43500" y1="7333" x2="71833" y2="10667"/>
                        <a14:foregroundMark x1="71833" y1="10667" x2="74000" y2="21667"/>
                        <a14:foregroundMark x1="74000" y1="21667" x2="61500" y2="93167"/>
                        <a14:foregroundMark x1="61500" y1="93167" x2="38833" y2="92333"/>
                        <a14:foregroundMark x1="38833" y1="92333" x2="36833" y2="91667"/>
                        <a14:foregroundMark x1="31333" y1="16000" x2="57833" y2="11500"/>
                        <a14:foregroundMark x1="81000" y1="14500" x2="72833" y2="9667"/>
                        <a14:foregroundMark x1="72833" y1="9667" x2="29000" y2="9000"/>
                        <a14:foregroundMark x1="29000" y1="9000" x2="22000" y2="14333"/>
                        <a14:foregroundMark x1="22000" y1="14333" x2="22000" y2="14833"/>
                        <a14:foregroundMark x1="82000" y1="12833" x2="74667" y2="7167"/>
                        <a14:foregroundMark x1="74667" y1="7167" x2="28500" y2="7000"/>
                        <a14:foregroundMark x1="28500" y1="7000" x2="20833" y2="10667"/>
                        <a14:foregroundMark x1="20833" y1="10667" x2="26833" y2="4833"/>
                        <a14:foregroundMark x1="26833" y1="4833" x2="56333" y2="3000"/>
                        <a14:foregroundMark x1="56333" y1="3000" x2="79167" y2="7833"/>
                        <a14:foregroundMark x1="25000" y1="91667" x2="33333" y2="95333"/>
                        <a14:foregroundMark x1="33333" y1="95333" x2="51667" y2="96667"/>
                        <a14:foregroundMark x1="51667" y1="96667" x2="69167" y2="94167"/>
                        <a14:foregroundMark x1="69167" y1="94167" x2="71000" y2="92833"/>
                        <a14:foregroundMark x1="38833" y1="97500" x2="56167" y2="98500"/>
                        <a14:foregroundMark x1="56167" y1="98500" x2="64167" y2="94833"/>
                        <a14:foregroundMark x1="64167" y1="94833" x2="64333" y2="94667"/>
                        <a14:foregroundMark x1="41500" y1="1333" x2="53667" y2="2333"/>
                        <a14:foregroundMark x1="44833" y1="1333" x2="55167" y2="1333"/>
                        <a14:foregroundMark x1="54333" y1="1000" x2="41500" y2="1167"/>
                        <a14:foregroundMark x1="41500" y1="1000" x2="51667" y2="1000"/>
                        <a14:foregroundMark x1="58135" y1="849" x2="58833" y2="833"/>
                        <a14:foregroundMark x1="51667" y1="1000" x2="57079" y2="874"/>
                        <a14:foregroundMark x1="45833" y1="98000" x2="54167" y2="98167"/>
                        <a14:foregroundMark x1="54167" y1="98167" x2="61667" y2="95833"/>
                        <a14:backgroundMark x1="58333" y1="333" x2="58333" y2="333"/>
                        <a14:backgroundMark x1="57833" y1="333" x2="56667" y2="167"/>
                        <a14:backgroundMark x1="59000" y1="667" x2="59000" y2="667"/>
                        <a14:backgroundMark x1="58667" y1="500" x2="58667" y2="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5" y="2701518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FDEB168A-F621-4E76-9F02-AC2160229607}"/>
              </a:ext>
            </a:extLst>
          </p:cNvPr>
          <p:cNvSpPr>
            <a:spLocks/>
          </p:cNvSpPr>
          <p:nvPr/>
        </p:nvSpPr>
        <p:spPr>
          <a:xfrm>
            <a:off x="347472" y="2075688"/>
            <a:ext cx="822960" cy="6400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B21CF-FE23-4537-9209-862E0C5A9C0F}"/>
              </a:ext>
            </a:extLst>
          </p:cNvPr>
          <p:cNvGrpSpPr/>
          <p:nvPr/>
        </p:nvGrpSpPr>
        <p:grpSpPr>
          <a:xfrm>
            <a:off x="347472" y="3785616"/>
            <a:ext cx="2468880" cy="640080"/>
            <a:chOff x="6472437" y="5221045"/>
            <a:chExt cx="2468880" cy="64008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D8F2D-9BA3-4B6A-8FF0-B8B1852E8B5F}"/>
                </a:ext>
              </a:extLst>
            </p:cNvPr>
            <p:cNvSpPr>
              <a:spLocks/>
            </p:cNvSpPr>
            <p:nvPr/>
          </p:nvSpPr>
          <p:spPr>
            <a:xfrm>
              <a:off x="6472437" y="5221045"/>
              <a:ext cx="822960" cy="64008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883CD3E-4201-4EB9-970B-22015094AE0E}"/>
                </a:ext>
              </a:extLst>
            </p:cNvPr>
            <p:cNvSpPr>
              <a:spLocks/>
            </p:cNvSpPr>
            <p:nvPr/>
          </p:nvSpPr>
          <p:spPr>
            <a:xfrm>
              <a:off x="7295397" y="5221045"/>
              <a:ext cx="822960" cy="64008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200519A-25F2-4E57-AAE1-1A7A735DB9A0}"/>
                </a:ext>
              </a:extLst>
            </p:cNvPr>
            <p:cNvSpPr>
              <a:spLocks/>
            </p:cNvSpPr>
            <p:nvPr/>
          </p:nvSpPr>
          <p:spPr>
            <a:xfrm>
              <a:off x="8118357" y="5221045"/>
              <a:ext cx="822960" cy="64008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603DFDD-3BBB-4DFD-8E26-8AAAFD6B0C4E}"/>
                  </a:ext>
                </a:extLst>
              </p:cNvPr>
              <p:cNvSpPr txBox="1"/>
              <p:nvPr/>
            </p:nvSpPr>
            <p:spPr>
              <a:xfrm>
                <a:off x="242577" y="5232125"/>
                <a:ext cx="7771765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Computing quantiles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603DFDD-3BBB-4DFD-8E26-8AAAFD6B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7" y="5232125"/>
                <a:ext cx="7771765" cy="461665"/>
              </a:xfrm>
              <a:prstGeom prst="rect">
                <a:avLst/>
              </a:prstGeom>
              <a:blipFill>
                <a:blip r:embed="rId15"/>
                <a:stretch>
                  <a:fillRect l="-1255" t="-11842" b="-27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4DF80CAF-599F-45E0-B240-4A6DB75FC5F7}"/>
                  </a:ext>
                </a:extLst>
              </p:cNvPr>
              <p:cNvSpPr txBox="1"/>
              <p:nvPr/>
            </p:nvSpPr>
            <p:spPr>
              <a:xfrm>
                <a:off x="251437" y="5739349"/>
                <a:ext cx="7771765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Pivoting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4DF80CAF-599F-45E0-B240-4A6DB75FC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37" y="5739349"/>
                <a:ext cx="7771765" cy="461665"/>
              </a:xfrm>
              <a:prstGeom prst="rect">
                <a:avLst/>
              </a:prstGeom>
              <a:blipFill>
                <a:blip r:embed="rId16"/>
                <a:stretch>
                  <a:fillRect l="-1176" t="-11842" b="-27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A2808FE-C4BE-4D08-86DA-7B64E909E9D4}"/>
                  </a:ext>
                </a:extLst>
              </p:cNvPr>
              <p:cNvSpPr txBox="1"/>
              <p:nvPr/>
            </p:nvSpPr>
            <p:spPr>
              <a:xfrm>
                <a:off x="6257260" y="5196265"/>
                <a:ext cx="1048975" cy="1154162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300" b="0" dirty="0"/>
                  <a:t>Over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300" dirty="0"/>
                  <a:t> items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A2808FE-C4BE-4D08-86DA-7B64E909E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60" y="5196265"/>
                <a:ext cx="1048975" cy="1154162"/>
              </a:xfrm>
              <a:prstGeom prst="rect">
                <a:avLst/>
              </a:prstGeom>
              <a:blipFill>
                <a:blip r:embed="rId17"/>
                <a:stretch>
                  <a:fillRect l="-8092" t="-3684" r="-2890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ight Brace 118">
            <a:extLst>
              <a:ext uri="{FF2B5EF4-FFF2-40B4-BE49-F238E27FC236}">
                <a16:creationId xmlns:a16="http://schemas.microsoft.com/office/drawing/2014/main" id="{12F02618-1696-4C1F-9BEC-38C1C9ADC1C2}"/>
              </a:ext>
            </a:extLst>
          </p:cNvPr>
          <p:cNvSpPr/>
          <p:nvPr/>
        </p:nvSpPr>
        <p:spPr>
          <a:xfrm>
            <a:off x="5952460" y="5387791"/>
            <a:ext cx="304800" cy="8132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7657304-6E8C-4E7D-8D9A-08572A4A7249}"/>
                  </a:ext>
                </a:extLst>
              </p:cNvPr>
              <p:cNvSpPr txBox="1"/>
              <p:nvPr/>
            </p:nvSpPr>
            <p:spPr>
              <a:xfrm>
                <a:off x="242576" y="6201014"/>
                <a:ext cx="7771765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Worst case update time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7657304-6E8C-4E7D-8D9A-08572A4A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76" y="6201014"/>
                <a:ext cx="7771765" cy="461665"/>
              </a:xfrm>
              <a:prstGeom prst="rect">
                <a:avLst/>
              </a:prstGeom>
              <a:blipFill>
                <a:blip r:embed="rId18"/>
                <a:stretch>
                  <a:fillRect t="-11842" b="-27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3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1.11111E-6 0.25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3.05556E-6 0.25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3.61111E-6 0.25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52 0.0007 L -0.00052 0.00093 C 0.00087 0.00347 0.00261 0.00625 0.00434 0.00949 C 0.00469 0.01065 0.00452 0.01227 0.00521 0.01343 C 0.00556 0.01458 0.00643 0.01505 0.0073 0.01597 C 0.00799 0.01736 0.00834 0.01875 0.00903 0.01991 C 0.00973 0.02083 0.01059 0.02153 0.01094 0.02245 C 0.01632 0.03195 0.0125 0.02917 0.01806 0.03171 C 0.01997 0.03357 0.02188 0.03542 0.02396 0.03704 C 0.02483 0.03773 0.0257 0.03912 0.02674 0.03958 C 0.02813 0.04005 0.02934 0.04051 0.03056 0.04097 C 0.03125 0.04167 0.03195 0.04283 0.03247 0.04352 C 0.03438 0.04468 0.03855 0.04607 0.03855 0.0463 C 0.03959 0.04699 0.04046 0.04815 0.0415 0.04861 C 0.04549 0.05116 0.04723 0.05116 0.05139 0.05255 C 0.05243 0.05301 0.0533 0.05347 0.05434 0.05394 C 0.05539 0.0544 0.05695 0.05463 0.05816 0.05533 C 0.06198 0.05671 0.06094 0.05695 0.0658 0.05787 C 0.06997 0.05857 0.07379 0.0588 0.07761 0.05926 C 0.08976 0.06227 0.08421 0.06111 0.09428 0.06296 C 0.10278 0.0669 0.09809 0.06528 0.10816 0.0669 C 0.11493 0.07014 0.1066 0.06667 0.11997 0.06968 C 0.13212 0.07222 0.11164 0.06945 0.12674 0.07222 C 0.13125 0.07292 0.14636 0.07431 0.15035 0.07477 C 0.15712 0.0757 0.16424 0.07593 0.17101 0.07755 C 0.18021 0.07963 0.17466 0.07847 0.18768 0.08009 C 0.21285 0.08681 0.1948 0.08241 0.25608 0.08009 C 0.25712 0.08009 0.25799 0.07917 0.25903 0.0787 C 0.26077 0.07824 0.2625 0.07801 0.26407 0.07755 C 0.26528 0.07708 0.2665 0.07639 0.26806 0.07616 C 0.27066 0.07546 0.27309 0.07523 0.2757 0.07477 C 0.27709 0.07431 0.2783 0.07408 0.27952 0.07361 C 0.28125 0.07269 0.28299 0.07153 0.28473 0.07083 C 0.28629 0.07037 0.28785 0.07014 0.28941 0.06968 C 0.29063 0.06875 0.29219 0.06806 0.29341 0.0669 C 0.29497 0.06574 0.29584 0.06412 0.2974 0.06296 C 0.29862 0.06227 0.29983 0.06227 0.30139 0.06181 C 0.30539 0.05972 0.31007 0.05833 0.31407 0.05533 C 0.31563 0.05394 0.31719 0.05255 0.31893 0.05139 C 0.31997 0.0507 0.32084 0.05046 0.32171 0.05 C 0.32362 0.04908 0.32518 0.04815 0.32674 0.04745 C 0.33664 0.04236 0.32205 0.05046 0.33264 0.04352 C 0.33368 0.04283 0.33473 0.04283 0.33559 0.04213 C 0.33664 0.04144 0.3375 0.04028 0.33837 0.03958 C 0.34028 0.03843 0.34428 0.03704 0.34428 0.03727 C 0.34636 0.03472 0.34827 0.03195 0.35035 0.02917 C 0.35139 0.02778 0.35243 0.02662 0.3533 0.02523 C 0.35573 0.02014 0.35417 0.02245 0.35712 0.01875 C 0.35782 0.01597 0.35886 0.01343 0.35903 0.01088 C 0.35955 0.00741 0.35973 0.00394 0.36025 0.0007 " pathEditMode="relative" rAng="0" ptsTypes="AAAAAAAAAAAAAAAAAAAAAAAAAAAAAAAAAAAAAAAAAAAAAAAAAA">
                                      <p:cBhvr>
                                        <p:cTn id="1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414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8 0.0007 L 0.00018 0.0044 C -0.00225 -0.00023 -0.00329 -0.00092 -0.0052 -0.0037 C -0.0052 -0.0081 -0.0052 -0.00903 -0.00538 -0.00903 C -0.00625 -0.00903 -0.00711 -0.00926 -0.00711 -0.01042 C -0.00746 -0.01134 -0.00746 -0.01273 -0.00816 -0.01713 C -0.00816 -0.01805 -0.00937 -0.01805 -0.01024 -0.01805 C -0.01111 -0.01805 -0.01111 -0.01829 -0.01111 -0.01921 C -0.01284 -0.02176 -0.01389 -0.02685 -0.01579 -0.02685 C -0.01579 -0.02662 -0.0177 -0.02731 -0.01788 -0.02824 C -0.02639 -0.03773 -0.01579 -0.02731 -0.02639 -0.03704 C -0.02743 -0.03866 -0.0302 -0.04329 -0.03107 -0.04467 L -0.03333 -0.04467 C -0.04166 -0.04722 -0.02916 -0.04467 -0.03975 -0.04699 C -0.04079 -0.04792 -0.04288 -0.04815 -0.04461 -0.05278 C -0.04566 -0.05347 -0.04652 -0.0537 -0.04757 -0.0537 C -0.05329 -0.05417 -0.05225 -0.0537 -0.05607 -0.05486 C -0.06093 -0.05671 -0.05607 -0.05532 -0.06198 -0.05694 C -0.06666 -0.06204 -0.0677 -0.0618 -0.07257 -0.0625 L -0.08784 -0.0625 L -0.10434 -0.0625 C -0.11111 -0.06319 -0.11857 -0.06389 -0.1243 -0.06481 C -0.12725 -0.06528 -0.13194 -0.0662 -0.13489 -0.0706 C -0.13541 -0.07083 -0.13611 -0.0713 -0.1368 -0.07153 C -0.13871 -0.07153 -0.14062 -0.07153 -0.14184 -0.07153 L -0.14444 -0.07153 L -0.1493 -0.07153 C -0.15139 -0.07176 -0.15225 -0.07222 -0.15434 -0.07268 C -0.15503 -0.07292 -0.15625 -0.07338 -0.15711 -0.07361 C -0.1585 -0.07407 -0.15989 -0.0743 -0.16111 -0.07477 C -0.1618 -0.07523 -0.16267 -0.07569 -0.16371 -0.0794 C -0.16701 -0.08009 -0.17048 -0.08009 -0.17378 -0.08032 L -0.19635 -0.08032 L -0.20312 -0.08032 C -0.20399 -0.08055 -0.20503 -0.08125 -0.20625 -0.08148 C -0.20902 -0.08217 -0.22152 -0.08356 -0.22361 -0.0838 C -0.24149 -0.08426 -0.2592 -0.08449 -0.27708 -0.08472 L -0.30972 -0.0838 C -0.31093 -0.08356 -0.31267 -0.0831 -0.31458 -0.08264 C -0.3184 -0.08171 -0.32222 -0.08032 -0.32517 -0.08032 L -0.32795 -0.08032 C -0.32899 -0.08009 -0.32986 -0.08009 -0.3309 -0.0794 C -0.33298 -0.07778 -0.33802 -0.0743 -0.34045 -0.07153 C -0.34236 -0.0706 -0.34427 -0.06528 -0.34548 -0.0625 C -0.34809 -0.05856 -0.35277 -0.05648 -0.35486 -0.04583 C -0.3559 -0.03704 -0.35902 -0.00903 -0.36007 0.00023 " pathEditMode="relative" rAng="0" ptsTypes="AAAAAAAAAAAAAAAAAAAAAAAAAAAAAAAAAAAAAAAAAAAAAA">
                                      <p:cBhvr>
                                        <p:cTn id="1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-409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53 0.0007 L -0.00053 0.00093 C 0.00086 0.00347 0.0026 0.00625 0.00434 0.00949 C 0.00468 0.01065 0.00451 0.01227 0.0052 0.01343 C 0.00555 0.01458 0.00642 0.01505 0.00729 0.01597 C 0.00798 0.01736 0.00833 0.01875 0.00902 0.01991 C 0.00972 0.02083 0.01059 0.02153 0.01093 0.02245 C 0.01631 0.03195 0.0125 0.02917 0.01805 0.03171 C 0.01996 0.03357 0.02187 0.03542 0.02395 0.03704 C 0.02482 0.03773 0.02569 0.03912 0.02673 0.03958 C 0.02812 0.04005 0.02934 0.04051 0.03055 0.04097 C 0.03125 0.04167 0.03194 0.04283 0.03246 0.04352 C 0.03437 0.04468 0.03854 0.04607 0.03854 0.0463 C 0.03958 0.04699 0.04045 0.04815 0.04149 0.04861 C 0.04548 0.05116 0.04722 0.05116 0.05138 0.05255 C 0.05243 0.05301 0.05329 0.05347 0.05434 0.05394 C 0.05538 0.0544 0.05694 0.05463 0.05816 0.05533 C 0.06197 0.05671 0.06093 0.05695 0.06579 0.05787 C 0.06996 0.05857 0.07378 0.0588 0.0776 0.05926 C 0.08975 0.06227 0.0842 0.06111 0.09427 0.06296 C 0.10277 0.0669 0.09809 0.06528 0.10816 0.0669 C 0.11493 0.07014 0.10659 0.06667 0.11996 0.06968 C 0.13211 0.07222 0.11163 0.06945 0.12673 0.07222 C 0.13125 0.07292 0.14635 0.07431 0.15034 0.07477 C 0.15711 0.0757 0.16423 0.07593 0.171 0.07755 C 0.1802 0.07963 0.17465 0.07847 0.18767 0.08009 C 0.21284 0.08681 0.19479 0.08241 0.25607 0.08009 C 0.25711 0.08009 0.25798 0.07917 0.25902 0.0787 C 0.26076 0.07824 0.2625 0.07801 0.26406 0.07755 C 0.26527 0.07708 0.26649 0.07639 0.26805 0.07616 C 0.27066 0.07546 0.27309 0.07523 0.27569 0.07477 C 0.27708 0.07431 0.27829 0.07408 0.27951 0.07361 C 0.28125 0.07269 0.28298 0.07153 0.28472 0.07083 C 0.28628 0.07037 0.28784 0.07014 0.28941 0.06968 C 0.29062 0.06875 0.29218 0.06806 0.2934 0.0669 C 0.29496 0.06574 0.29583 0.06412 0.29739 0.06296 C 0.29861 0.06227 0.29982 0.06227 0.30138 0.06181 C 0.30538 0.05972 0.31006 0.05833 0.31406 0.05533 C 0.31562 0.05394 0.31718 0.05255 0.31892 0.05139 C 0.31996 0.0507 0.32083 0.05046 0.3217 0.05 C 0.32361 0.04908 0.32517 0.04815 0.32673 0.04745 C 0.33663 0.04236 0.32204 0.05046 0.33263 0.04352 C 0.33368 0.04283 0.33472 0.04283 0.33559 0.04213 C 0.33663 0.04144 0.3375 0.04028 0.33836 0.03958 C 0.34027 0.03843 0.34427 0.03704 0.34427 0.03727 C 0.34635 0.03472 0.34826 0.03195 0.35034 0.02917 C 0.35138 0.02778 0.35243 0.02662 0.35329 0.02523 C 0.35572 0.02014 0.35416 0.02245 0.35711 0.01875 C 0.35781 0.01597 0.35885 0.01343 0.35902 0.01088 C 0.35954 0.00741 0.35972 0.00394 0.36024 0.0007 " pathEditMode="relative" rAng="0" ptsTypes="AAAAAAAAAAAAAAAAAAAAAAAAAAAAAAAAAAAAAAAAAAAAAAAAAA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414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18 0.0007 L 0.00018 0.0044 C -0.00225 -0.00023 -0.00329 -0.00092 -0.0052 -0.0037 C -0.0052 -0.0081 -0.0052 -0.00903 -0.00538 -0.00903 C -0.00625 -0.00903 -0.00711 -0.00926 -0.00711 -0.01042 C -0.00746 -0.01134 -0.00746 -0.01273 -0.00815 -0.01713 C -0.00815 -0.01805 -0.00937 -0.01805 -0.01024 -0.01805 C -0.01111 -0.01805 -0.01111 -0.01829 -0.01111 -0.01921 C -0.01284 -0.02176 -0.01388 -0.02685 -0.01579 -0.02685 C -0.01579 -0.02662 -0.0177 -0.02731 -0.01788 -0.02824 C -0.02638 -0.03773 -0.01579 -0.02731 -0.02638 -0.03704 C -0.02743 -0.03866 -0.0302 -0.04329 -0.03107 -0.04467 L -0.03333 -0.04467 C -0.04166 -0.04722 -0.02916 -0.04467 -0.03975 -0.04699 C -0.04079 -0.04792 -0.04288 -0.04815 -0.04461 -0.05278 C -0.04565 -0.05347 -0.04652 -0.0537 -0.04756 -0.0537 C -0.05329 -0.05417 -0.05225 -0.0537 -0.05607 -0.05486 C -0.06093 -0.05671 -0.05607 -0.05532 -0.06197 -0.05694 C -0.06666 -0.06204 -0.0677 -0.0618 -0.07256 -0.0625 L -0.08784 -0.0625 L -0.10434 -0.0625 C -0.11093 -0.06319 -0.11857 -0.06389 -0.1243 -0.06481 C -0.12725 -0.06528 -0.13194 -0.0662 -0.13489 -0.0706 C -0.13524 -0.07083 -0.13593 -0.0713 -0.1368 -0.07153 C -0.13871 -0.07153 -0.14062 -0.07153 -0.14184 -0.07153 L -0.14444 -0.07153 L -0.1493 -0.07153 C -0.15121 -0.07176 -0.15225 -0.07222 -0.15416 -0.07268 C -0.15503 -0.07292 -0.15607 -0.07338 -0.15711 -0.07361 C -0.15833 -0.07407 -0.15989 -0.0743 -0.16111 -0.07477 C -0.1618 -0.07523 -0.16267 -0.07569 -0.16371 -0.0794 C -0.16684 -0.08009 -0.17048 -0.08009 -0.17361 -0.08032 L -0.19635 -0.08032 L -0.20312 -0.08032 C -0.20399 -0.08055 -0.20503 -0.08125 -0.20625 -0.08148 C -0.20902 -0.08217 -0.22152 -0.08356 -0.22361 -0.0838 C -0.24149 -0.08426 -0.2592 -0.08449 -0.27708 -0.08472 L -0.30972 -0.0838 C -0.31093 -0.08356 -0.31267 -0.0831 -0.31458 -0.08264 C -0.3184 -0.08171 -0.32222 -0.08032 -0.32517 -0.08032 L -0.32795 -0.08032 C -0.32899 -0.08009 -0.32986 -0.08009 -0.3309 -0.0794 C -0.33298 -0.07778 -0.33802 -0.0743 -0.34045 -0.07153 C -0.34236 -0.0706 -0.34427 -0.06528 -0.34548 -0.0625 C -0.34809 -0.05856 -0.35277 -0.05648 -0.35486 -0.04583 C -0.3559 -0.03704 -0.35902 -0.00903 -0.36006 0.00023 " pathEditMode="relative" rAng="0" ptsTypes="AAAAAAAAAAAAAAAAAAAAAAAAAAAAAAAAAAAAAAAAAAAAAA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-409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3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6" grpId="2" animBg="1"/>
      <p:bldP spid="137" grpId="0" animBg="1"/>
      <p:bldP spid="137" grpId="1" animBg="1"/>
      <p:bldP spid="138" grpId="0"/>
      <p:bldP spid="138" grpId="1"/>
      <p:bldP spid="139" grpId="0"/>
      <p:bldP spid="139" grpId="1"/>
      <p:bldP spid="144" grpId="0" animBg="1"/>
      <p:bldP spid="145" grpId="0" animBg="1"/>
      <p:bldP spid="146" grpId="0" animBg="1"/>
      <p:bldP spid="147" grpId="0"/>
      <p:bldP spid="149" grpId="0" animBg="1"/>
      <p:bldP spid="149" grpId="1" animBg="1"/>
      <p:bldP spid="149" grpId="2" animBg="1"/>
      <p:bldP spid="150" grpId="0" animBg="1"/>
      <p:bldP spid="150" grpId="1" animBg="1"/>
      <p:bldP spid="152" grpId="0" animBg="1"/>
      <p:bldP spid="152" grpId="1" animBg="1"/>
      <p:bldP spid="153" grpId="0" animBg="1"/>
      <p:bldP spid="153" grpId="1" animBg="1"/>
      <p:bldP spid="153" grpId="2" animBg="1"/>
      <p:bldP spid="154" grpId="0" animBg="1"/>
      <p:bldP spid="154" grpId="1" animBg="1"/>
      <p:bldP spid="166" grpId="0" animBg="1"/>
      <p:bldP spid="166" grpId="1" animBg="1"/>
      <p:bldP spid="166" grpId="2" animBg="1"/>
      <p:bldP spid="167" grpId="0" animBg="1"/>
      <p:bldP spid="170" grpId="0" animBg="1"/>
      <p:bldP spid="170" grpId="1" animBg="1"/>
      <p:bldP spid="170" grpId="2" animBg="1"/>
      <p:bldP spid="171" grpId="0" animBg="1"/>
      <p:bldP spid="73" grpId="0" animBg="1"/>
      <p:bldP spid="73" grpId="1" animBg="1"/>
      <p:bldP spid="73" grpId="2" animBg="1"/>
      <p:bldP spid="74" grpId="0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" grpId="0"/>
      <p:bldP spid="7" grpId="1"/>
      <p:bldP spid="107" grpId="0" animBg="1"/>
      <p:bldP spid="107" grpId="1" animBg="1"/>
      <p:bldP spid="107" grpId="2" animBg="1"/>
      <p:bldP spid="116" grpId="0"/>
      <p:bldP spid="117" grpId="0"/>
      <p:bldP spid="118" grpId="0"/>
      <p:bldP spid="119" grpId="0" animBg="1"/>
      <p:bldP spid="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B730-EF87-442C-9F9A-58D68088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faster?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2EE1EFE-160F-4E0F-9A7C-678D832976E0}"/>
              </a:ext>
            </a:extLst>
          </p:cNvPr>
          <p:cNvSpPr txBox="1"/>
          <p:nvPr/>
        </p:nvSpPr>
        <p:spPr>
          <a:xfrm>
            <a:off x="98720" y="1659228"/>
            <a:ext cx="6653975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/>
              <a:t>Sometimes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011DB2-2899-4FF3-B8BD-3266D9C93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3"/>
          <a:stretch/>
        </p:blipFill>
        <p:spPr>
          <a:xfrm>
            <a:off x="42014" y="2560619"/>
            <a:ext cx="4425144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CD7624-7B9D-42D9-AE4E-0DD74366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10" y="2451819"/>
            <a:ext cx="4645223" cy="384960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09B1FBC-42A8-42A5-BFFF-24DE90E32194}"/>
              </a:ext>
            </a:extLst>
          </p:cNvPr>
          <p:cNvSpPr/>
          <p:nvPr/>
        </p:nvSpPr>
        <p:spPr>
          <a:xfrm>
            <a:off x="8755612" y="3671417"/>
            <a:ext cx="365760" cy="36576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C54B9-AF09-4E2E-9BB6-E138840C7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79" y="2280748"/>
            <a:ext cx="6505122" cy="4039852"/>
          </a:xfrm>
          <a:prstGeom prst="rect">
            <a:avLst/>
          </a:prstGeom>
        </p:spPr>
      </p:pic>
      <p:sp>
        <p:nvSpPr>
          <p:cNvPr id="8" name="Google Shape;252;p22">
            <a:extLst>
              <a:ext uri="{FF2B5EF4-FFF2-40B4-BE49-F238E27FC236}">
                <a16:creationId xmlns:a16="http://schemas.microsoft.com/office/drawing/2014/main" id="{D5E70679-EA88-499F-9195-0C26126FC3B9}"/>
              </a:ext>
            </a:extLst>
          </p:cNvPr>
          <p:cNvSpPr/>
          <p:nvPr/>
        </p:nvSpPr>
        <p:spPr>
          <a:xfrm>
            <a:off x="1869597" y="3593592"/>
            <a:ext cx="2505003" cy="118872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269;p22">
            <a:extLst>
              <a:ext uri="{FF2B5EF4-FFF2-40B4-BE49-F238E27FC236}">
                <a16:creationId xmlns:a16="http://schemas.microsoft.com/office/drawing/2014/main" id="{7828ED23-CB8D-488D-A2BF-3DD0EAB5F1D6}"/>
              </a:ext>
            </a:extLst>
          </p:cNvPr>
          <p:cNvSpPr txBox="1"/>
          <p:nvPr/>
        </p:nvSpPr>
        <p:spPr>
          <a:xfrm>
            <a:off x="2589398" y="3200400"/>
            <a:ext cx="1187604" cy="30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23039A-3A62-4D13-BC5A-C3183F1D5333}"/>
              </a:ext>
            </a:extLst>
          </p:cNvPr>
          <p:cNvGrpSpPr/>
          <p:nvPr/>
        </p:nvGrpSpPr>
        <p:grpSpPr>
          <a:xfrm>
            <a:off x="1869597" y="4023360"/>
            <a:ext cx="2416914" cy="365760"/>
            <a:chOff x="1869597" y="3892131"/>
            <a:chExt cx="2416914" cy="365760"/>
          </a:xfrm>
        </p:grpSpPr>
        <p:grpSp>
          <p:nvGrpSpPr>
            <p:cNvPr id="13" name="Google Shape;262;p22">
              <a:extLst>
                <a:ext uri="{FF2B5EF4-FFF2-40B4-BE49-F238E27FC236}">
                  <a16:creationId xmlns:a16="http://schemas.microsoft.com/office/drawing/2014/main" id="{0E84B7AC-1FDC-4EF9-B857-09075D97328F}"/>
                </a:ext>
              </a:extLst>
            </p:cNvPr>
            <p:cNvGrpSpPr/>
            <p:nvPr/>
          </p:nvGrpSpPr>
          <p:grpSpPr>
            <a:xfrm>
              <a:off x="1869597" y="3892131"/>
              <a:ext cx="1727039" cy="365760"/>
              <a:chOff x="5706172" y="3071810"/>
              <a:chExt cx="2146189" cy="578526"/>
            </a:xfrm>
          </p:grpSpPr>
          <p:sp>
            <p:nvSpPr>
              <p:cNvPr id="25" name="Google Shape;263;p22">
                <a:extLst>
                  <a:ext uri="{FF2B5EF4-FFF2-40B4-BE49-F238E27FC236}">
                    <a16:creationId xmlns:a16="http://schemas.microsoft.com/office/drawing/2014/main" id="{2EFA2DFE-9981-41E8-9E11-60153A4DC53A}"/>
                  </a:ext>
                </a:extLst>
              </p:cNvPr>
              <p:cNvSpPr/>
              <p:nvPr/>
            </p:nvSpPr>
            <p:spPr>
              <a:xfrm>
                <a:off x="5706172" y="3071810"/>
                <a:ext cx="428700" cy="5778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26" name="Google Shape;264;p22">
                <a:extLst>
                  <a:ext uri="{FF2B5EF4-FFF2-40B4-BE49-F238E27FC236}">
                    <a16:creationId xmlns:a16="http://schemas.microsoft.com/office/drawing/2014/main" id="{8D66537C-20DA-4FF7-B8FA-6CCAA4980FF8}"/>
                  </a:ext>
                </a:extLst>
              </p:cNvPr>
              <p:cNvSpPr/>
              <p:nvPr/>
            </p:nvSpPr>
            <p:spPr>
              <a:xfrm>
                <a:off x="6134800" y="3071810"/>
                <a:ext cx="428700" cy="5778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27" name="Google Shape;265;p22">
                <a:extLst>
                  <a:ext uri="{FF2B5EF4-FFF2-40B4-BE49-F238E27FC236}">
                    <a16:creationId xmlns:a16="http://schemas.microsoft.com/office/drawing/2014/main" id="{B44F82D4-D607-4DEB-830D-95C951E693F5}"/>
                  </a:ext>
                </a:extLst>
              </p:cNvPr>
              <p:cNvSpPr/>
              <p:nvPr/>
            </p:nvSpPr>
            <p:spPr>
              <a:xfrm>
                <a:off x="6566551" y="3071810"/>
                <a:ext cx="428700" cy="5778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28" name="Google Shape;266;p22">
                <a:extLst>
                  <a:ext uri="{FF2B5EF4-FFF2-40B4-BE49-F238E27FC236}">
                    <a16:creationId xmlns:a16="http://schemas.microsoft.com/office/drawing/2014/main" id="{AD175E96-76D6-47E3-89C3-34687D640A9E}"/>
                  </a:ext>
                </a:extLst>
              </p:cNvPr>
              <p:cNvSpPr/>
              <p:nvPr/>
            </p:nvSpPr>
            <p:spPr>
              <a:xfrm>
                <a:off x="7420661" y="3072536"/>
                <a:ext cx="431700" cy="5778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p:grpSp>
        <p:grpSp>
          <p:nvGrpSpPr>
            <p:cNvPr id="19" name="Google Shape;270;p22">
              <a:extLst>
                <a:ext uri="{FF2B5EF4-FFF2-40B4-BE49-F238E27FC236}">
                  <a16:creationId xmlns:a16="http://schemas.microsoft.com/office/drawing/2014/main" id="{D35A5FC3-228C-47E1-9D5D-76CDBC8087B3}"/>
                </a:ext>
              </a:extLst>
            </p:cNvPr>
            <p:cNvGrpSpPr/>
            <p:nvPr/>
          </p:nvGrpSpPr>
          <p:grpSpPr>
            <a:xfrm>
              <a:off x="3596619" y="3892131"/>
              <a:ext cx="689892" cy="365760"/>
              <a:chOff x="5706172" y="3071810"/>
              <a:chExt cx="857328" cy="577800"/>
            </a:xfrm>
          </p:grpSpPr>
          <p:sp>
            <p:nvSpPr>
              <p:cNvPr id="23" name="Google Shape;271;p22">
                <a:extLst>
                  <a:ext uri="{FF2B5EF4-FFF2-40B4-BE49-F238E27FC236}">
                    <a16:creationId xmlns:a16="http://schemas.microsoft.com/office/drawing/2014/main" id="{AE329C37-6E84-4C91-9842-85EC0A4B0394}"/>
                  </a:ext>
                </a:extLst>
              </p:cNvPr>
              <p:cNvSpPr/>
              <p:nvPr/>
            </p:nvSpPr>
            <p:spPr>
              <a:xfrm>
                <a:off x="5706172" y="3071810"/>
                <a:ext cx="428700" cy="5778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24" name="Google Shape;272;p22">
                <a:extLst>
                  <a:ext uri="{FF2B5EF4-FFF2-40B4-BE49-F238E27FC236}">
                    <a16:creationId xmlns:a16="http://schemas.microsoft.com/office/drawing/2014/main" id="{08E78298-A7A7-4DB7-A023-A800E0E06E57}"/>
                  </a:ext>
                </a:extLst>
              </p:cNvPr>
              <p:cNvSpPr/>
              <p:nvPr/>
            </p:nvSpPr>
            <p:spPr>
              <a:xfrm>
                <a:off x="6134800" y="3071810"/>
                <a:ext cx="428700" cy="5778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20" name="Google Shape;311;p22">
              <a:extLst>
                <a:ext uri="{FF2B5EF4-FFF2-40B4-BE49-F238E27FC236}">
                  <a16:creationId xmlns:a16="http://schemas.microsoft.com/office/drawing/2014/main" id="{308AF63A-A985-4551-8CCE-4DEF8381F353}"/>
                </a:ext>
              </a:extLst>
            </p:cNvPr>
            <p:cNvSpPr/>
            <p:nvPr/>
          </p:nvSpPr>
          <p:spPr>
            <a:xfrm>
              <a:off x="2900991" y="3892131"/>
              <a:ext cx="345000" cy="36576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0" marR="0" indent="1143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2286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3429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4572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5715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6858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8001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9144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0" name="Google Shape;253;p22">
            <a:extLst>
              <a:ext uri="{FF2B5EF4-FFF2-40B4-BE49-F238E27FC236}">
                <a16:creationId xmlns:a16="http://schemas.microsoft.com/office/drawing/2014/main" id="{FDED5163-12DF-4674-B185-7484FDC04852}"/>
              </a:ext>
            </a:extLst>
          </p:cNvPr>
          <p:cNvSpPr/>
          <p:nvPr/>
        </p:nvSpPr>
        <p:spPr>
          <a:xfrm>
            <a:off x="142451" y="3596294"/>
            <a:ext cx="1729602" cy="1185142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4A76EB3-D897-429F-B539-1F96968A08E2}"/>
              </a:ext>
            </a:extLst>
          </p:cNvPr>
          <p:cNvGrpSpPr/>
          <p:nvPr/>
        </p:nvGrpSpPr>
        <p:grpSpPr>
          <a:xfrm>
            <a:off x="30311" y="4360239"/>
            <a:ext cx="1239300" cy="358239"/>
            <a:chOff x="30311" y="4360239"/>
            <a:chExt cx="1239300" cy="358239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E5449D81-A215-45FB-8315-1871B1F2B249}"/>
                </a:ext>
              </a:extLst>
            </p:cNvPr>
            <p:cNvSpPr/>
            <p:nvPr/>
          </p:nvSpPr>
          <p:spPr>
            <a:xfrm rot="5400000">
              <a:off x="592368" y="3940240"/>
              <a:ext cx="137625" cy="1028494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Google Shape;268;p22">
                  <a:extLst>
                    <a:ext uri="{FF2B5EF4-FFF2-40B4-BE49-F238E27FC236}">
                      <a16:creationId xmlns:a16="http://schemas.microsoft.com/office/drawing/2014/main" id="{98B613B5-C6E4-4C0B-8C21-06A1355B1C6F}"/>
                    </a:ext>
                  </a:extLst>
                </p:cNvPr>
                <p:cNvSpPr txBox="1"/>
                <p:nvPr/>
              </p:nvSpPr>
              <p:spPr>
                <a:xfrm>
                  <a:off x="30311" y="4360239"/>
                  <a:ext cx="1239300" cy="3582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1pPr>
                  <a:lvl2pPr marL="0" marR="0" indent="1143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2pPr>
                  <a:lvl3pPr marL="0" marR="0" indent="2286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3pPr>
                  <a:lvl4pPr marL="0" marR="0" indent="3429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4pPr>
                  <a:lvl5pPr marL="0" marR="0" indent="4572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5pPr>
                  <a:lvl6pPr marL="0" marR="0" indent="5715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6pPr>
                  <a:lvl7pPr marL="0" marR="0" indent="6858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7pPr>
                  <a:lvl8pPr marL="0" marR="0" indent="8001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8pPr>
                  <a:lvl9pPr marL="0" marR="0" indent="9144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oMath>
                    </m:oMathPara>
                  </a14:m>
                  <a:endParaRPr sz="1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Google Shape;268;p22">
                  <a:extLst>
                    <a:ext uri="{FF2B5EF4-FFF2-40B4-BE49-F238E27FC236}">
                      <a16:creationId xmlns:a16="http://schemas.microsoft.com/office/drawing/2014/main" id="{98B613B5-C6E4-4C0B-8C21-06A1355B1C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1" y="4360239"/>
                  <a:ext cx="1239300" cy="358239"/>
                </a:xfrm>
                <a:prstGeom prst="rect">
                  <a:avLst/>
                </a:prstGeom>
                <a:blipFill>
                  <a:blip r:embed="rId5"/>
                  <a:stretch>
                    <a:fillRect b="-22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58A0331-CAA2-4828-808D-69C4B247640E}"/>
              </a:ext>
            </a:extLst>
          </p:cNvPr>
          <p:cNvGrpSpPr/>
          <p:nvPr/>
        </p:nvGrpSpPr>
        <p:grpSpPr>
          <a:xfrm>
            <a:off x="151269" y="3556611"/>
            <a:ext cx="2408219" cy="458633"/>
            <a:chOff x="151269" y="3308764"/>
            <a:chExt cx="2408219" cy="458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Google Shape;268;p22">
                  <a:extLst>
                    <a:ext uri="{FF2B5EF4-FFF2-40B4-BE49-F238E27FC236}">
                      <a16:creationId xmlns:a16="http://schemas.microsoft.com/office/drawing/2014/main" id="{3350E793-79A6-432A-8381-B94F451E7C18}"/>
                    </a:ext>
                  </a:extLst>
                </p:cNvPr>
                <p:cNvSpPr txBox="1"/>
                <p:nvPr/>
              </p:nvSpPr>
              <p:spPr>
                <a:xfrm>
                  <a:off x="699564" y="3308764"/>
                  <a:ext cx="1239300" cy="29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1pPr>
                  <a:lvl2pPr marL="0" marR="0" indent="1143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2pPr>
                  <a:lvl3pPr marL="0" marR="0" indent="2286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3pPr>
                  <a:lvl4pPr marL="0" marR="0" indent="3429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4pPr>
                  <a:lvl5pPr marL="0" marR="0" indent="4572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5pPr>
                  <a:lvl6pPr marL="0" marR="0" indent="5715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6pPr>
                  <a:lvl7pPr marL="0" marR="0" indent="6858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7pPr>
                  <a:lvl8pPr marL="0" marR="0" indent="8001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8pPr>
                  <a:lvl9pPr marL="0" marR="0" indent="914400" algn="ctr" defTabSz="41275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5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sz="1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2" name="Google Shape;268;p22">
                  <a:extLst>
                    <a:ext uri="{FF2B5EF4-FFF2-40B4-BE49-F238E27FC236}">
                      <a16:creationId xmlns:a16="http://schemas.microsoft.com/office/drawing/2014/main" id="{3350E793-79A6-432A-8381-B94F451E7C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64" y="3308764"/>
                  <a:ext cx="1239300" cy="294900"/>
                </a:xfrm>
                <a:prstGeom prst="rect">
                  <a:avLst/>
                </a:prstGeom>
                <a:blipFill>
                  <a:blip r:embed="rId6"/>
                  <a:stretch>
                    <a:fillRect b="-469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ight Brace 84">
              <a:extLst>
                <a:ext uri="{FF2B5EF4-FFF2-40B4-BE49-F238E27FC236}">
                  <a16:creationId xmlns:a16="http://schemas.microsoft.com/office/drawing/2014/main" id="{19530D6F-DD5D-4F38-AF8F-B9278D712056}"/>
                </a:ext>
              </a:extLst>
            </p:cNvPr>
            <p:cNvSpPr/>
            <p:nvPr/>
          </p:nvSpPr>
          <p:spPr>
            <a:xfrm rot="16200000">
              <a:off x="1304993" y="2512901"/>
              <a:ext cx="100772" cy="2408219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ED1E87-0604-46EB-8E25-34640CEC3411}"/>
              </a:ext>
            </a:extLst>
          </p:cNvPr>
          <p:cNvGrpSpPr/>
          <p:nvPr/>
        </p:nvGrpSpPr>
        <p:grpSpPr>
          <a:xfrm>
            <a:off x="142442" y="4023360"/>
            <a:ext cx="1727156" cy="365760"/>
            <a:chOff x="142442" y="3917151"/>
            <a:chExt cx="1727156" cy="365760"/>
          </a:xfrm>
        </p:grpSpPr>
        <p:grpSp>
          <p:nvGrpSpPr>
            <p:cNvPr id="29" name="Google Shape;256;p22">
              <a:extLst>
                <a:ext uri="{FF2B5EF4-FFF2-40B4-BE49-F238E27FC236}">
                  <a16:creationId xmlns:a16="http://schemas.microsoft.com/office/drawing/2014/main" id="{D476F4E1-0DFF-4DFD-808A-40D0F2EFF676}"/>
                </a:ext>
              </a:extLst>
            </p:cNvPr>
            <p:cNvGrpSpPr/>
            <p:nvPr/>
          </p:nvGrpSpPr>
          <p:grpSpPr>
            <a:xfrm>
              <a:off x="142442" y="3917151"/>
              <a:ext cx="1727156" cy="365760"/>
              <a:chOff x="5706172" y="2033710"/>
              <a:chExt cx="2146335" cy="458600"/>
            </a:xfrm>
          </p:grpSpPr>
          <p:sp>
            <p:nvSpPr>
              <p:cNvPr id="31" name="Google Shape;257;p22">
                <a:extLst>
                  <a:ext uri="{FF2B5EF4-FFF2-40B4-BE49-F238E27FC236}">
                    <a16:creationId xmlns:a16="http://schemas.microsoft.com/office/drawing/2014/main" id="{6FEFB239-490D-4EED-B247-648DDEAE32D7}"/>
                  </a:ext>
                </a:extLst>
              </p:cNvPr>
              <p:cNvSpPr/>
              <p:nvPr/>
            </p:nvSpPr>
            <p:spPr>
              <a:xfrm>
                <a:off x="5706172" y="2033710"/>
                <a:ext cx="428700" cy="4586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>
                  <a:solidFill>
                    <a:srgbClr val="00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2" name="Google Shape;258;p22">
                <a:extLst>
                  <a:ext uri="{FF2B5EF4-FFF2-40B4-BE49-F238E27FC236}">
                    <a16:creationId xmlns:a16="http://schemas.microsoft.com/office/drawing/2014/main" id="{C534FC19-B3AC-4684-85C4-042FC49F9F82}"/>
                  </a:ext>
                </a:extLst>
              </p:cNvPr>
              <p:cNvSpPr/>
              <p:nvPr/>
            </p:nvSpPr>
            <p:spPr>
              <a:xfrm>
                <a:off x="6566551" y="2033710"/>
                <a:ext cx="428700" cy="4586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>
                  <a:solidFill>
                    <a:srgbClr val="00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3" name="Google Shape;259;p22">
                <a:extLst>
                  <a:ext uri="{FF2B5EF4-FFF2-40B4-BE49-F238E27FC236}">
                    <a16:creationId xmlns:a16="http://schemas.microsoft.com/office/drawing/2014/main" id="{59FB88A7-4481-44DB-A5F7-113653F3FA2F}"/>
                  </a:ext>
                </a:extLst>
              </p:cNvPr>
              <p:cNvSpPr/>
              <p:nvPr/>
            </p:nvSpPr>
            <p:spPr>
              <a:xfrm>
                <a:off x="6995179" y="2033710"/>
                <a:ext cx="428700" cy="4586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>
                  <a:solidFill>
                    <a:srgbClr val="00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4" name="Google Shape;260;p22">
                <a:extLst>
                  <a:ext uri="{FF2B5EF4-FFF2-40B4-BE49-F238E27FC236}">
                    <a16:creationId xmlns:a16="http://schemas.microsoft.com/office/drawing/2014/main" id="{517F5001-2061-41DF-B00A-578AF46A6730}"/>
                  </a:ext>
                </a:extLst>
              </p:cNvPr>
              <p:cNvSpPr/>
              <p:nvPr/>
            </p:nvSpPr>
            <p:spPr>
              <a:xfrm>
                <a:off x="7423807" y="2033710"/>
                <a:ext cx="428700" cy="4586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1143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2286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3429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4572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5715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6858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8001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91440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359">
                  <a:solidFill>
                    <a:srgbClr val="00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87" name="Google Shape;312;p22">
              <a:extLst>
                <a:ext uri="{FF2B5EF4-FFF2-40B4-BE49-F238E27FC236}">
                  <a16:creationId xmlns:a16="http://schemas.microsoft.com/office/drawing/2014/main" id="{CFCF4320-9B2A-4820-98F7-04555E8D85C6}"/>
                </a:ext>
              </a:extLst>
            </p:cNvPr>
            <p:cNvSpPr/>
            <p:nvPr/>
          </p:nvSpPr>
          <p:spPr>
            <a:xfrm>
              <a:off x="484632" y="3917151"/>
              <a:ext cx="345000" cy="36576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0" marR="0" indent="1143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2286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3429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4572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5715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6858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8001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91440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59">
                <a:solidFill>
                  <a:srgbClr val="00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93" name="Google Shape;269;p22">
            <a:extLst>
              <a:ext uri="{FF2B5EF4-FFF2-40B4-BE49-F238E27FC236}">
                <a16:creationId xmlns:a16="http://schemas.microsoft.com/office/drawing/2014/main" id="{3CE5E1E2-FF49-44B6-A266-F42DED53CA4B}"/>
              </a:ext>
            </a:extLst>
          </p:cNvPr>
          <p:cNvSpPr txBox="1"/>
          <p:nvPr/>
        </p:nvSpPr>
        <p:spPr>
          <a:xfrm>
            <a:off x="272766" y="3200400"/>
            <a:ext cx="1583465" cy="42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CPU Cache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6" grpId="0" animBg="1"/>
      <p:bldP spid="16" grpId="1" animBg="1"/>
      <p:bldP spid="8" grpId="0" animBg="1"/>
      <p:bldP spid="8" grpId="1" animBg="1"/>
      <p:bldP spid="18" grpId="0"/>
      <p:bldP spid="18" grpId="1"/>
      <p:bldP spid="10" grpId="0" animBg="1"/>
      <p:bldP spid="10" grpId="1" animBg="1"/>
      <p:bldP spid="93" grpId="0"/>
      <p:bldP spid="9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7BC0-03B9-4CE5-822D-530D2149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pPr algn="ctr"/>
            <a:r>
              <a:rPr lang="en-US" sz="3200" dirty="0"/>
              <a:t>Open </a:t>
            </a:r>
            <a:r>
              <a:rPr lang="en-US" sz="3200" dirty="0" err="1"/>
              <a:t>vSwitch</a:t>
            </a:r>
            <a:r>
              <a:rPr lang="en-US" sz="3200" dirty="0"/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E86A7-C9BB-46E9-A44C-9EC44B3FD6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" y="1645920"/>
            <a:ext cx="9125712" cy="4389120"/>
          </a:xfrm>
        </p:spPr>
        <p:txBody>
          <a:bodyPr/>
          <a:lstStyle/>
          <a:p>
            <a:r>
              <a:rPr lang="en-US" sz="2800" dirty="0"/>
              <a:t>Server A: Traffic Generator </a:t>
            </a:r>
          </a:p>
          <a:p>
            <a:pPr lvl="1"/>
            <a:r>
              <a:rPr lang="en-US" sz="2400" dirty="0"/>
              <a:t>We send min-sized packets with headers from Internet traces on 10G link.</a:t>
            </a:r>
          </a:p>
          <a:p>
            <a:pPr lvl="1"/>
            <a:r>
              <a:rPr lang="en-US" sz="2400" dirty="0"/>
              <a:t>We send real-sized packets on 40G link.</a:t>
            </a:r>
            <a:endParaRPr lang="en-US" sz="3200" dirty="0"/>
          </a:p>
          <a:p>
            <a:r>
              <a:rPr lang="en-US" sz="2800" dirty="0"/>
              <a:t>Server B: DPDK enabled Open </a:t>
            </a:r>
            <a:r>
              <a:rPr lang="en-US" sz="2800" dirty="0" err="1"/>
              <a:t>vSwitch</a:t>
            </a:r>
            <a:endParaRPr lang="en-US" sz="2800" dirty="0"/>
          </a:p>
          <a:p>
            <a:pPr lvl="1"/>
            <a:r>
              <a:rPr lang="en-US" sz="2400" dirty="0"/>
              <a:t>Performs measurement in data plane using a single thread.</a:t>
            </a:r>
          </a:p>
          <a:p>
            <a:pPr marL="639762" lvl="2" indent="0">
              <a:buNone/>
            </a:pPr>
            <a:endParaRPr lang="en-US" sz="2000" dirty="0"/>
          </a:p>
          <a:p>
            <a:pPr marL="411162" lvl="1" indent="0">
              <a:buNone/>
            </a:pPr>
            <a:endParaRPr lang="en-US" sz="2400" dirty="0"/>
          </a:p>
          <a:p>
            <a:pPr marL="411162" lvl="1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69F23-2576-45AC-8D56-816D32897DA3}"/>
              </a:ext>
            </a:extLst>
          </p:cNvPr>
          <p:cNvSpPr/>
          <p:nvPr/>
        </p:nvSpPr>
        <p:spPr>
          <a:xfrm>
            <a:off x="10352315" y="2048193"/>
            <a:ext cx="2247900" cy="881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 A: Traffic generator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59B72-3FA7-4286-B9D7-D8161C320B0F}"/>
              </a:ext>
            </a:extLst>
          </p:cNvPr>
          <p:cNvSpPr/>
          <p:nvPr/>
        </p:nvSpPr>
        <p:spPr>
          <a:xfrm>
            <a:off x="10352315" y="3880841"/>
            <a:ext cx="2247900" cy="8004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 B: Open </a:t>
            </a:r>
            <a:r>
              <a:rPr lang="en-US" dirty="0" err="1">
                <a:solidFill>
                  <a:schemeClr val="tx1"/>
                </a:solidFill>
              </a:rPr>
              <a:t>vSwitch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070789-4249-478B-AD76-9B6F72302430}"/>
              </a:ext>
            </a:extLst>
          </p:cNvPr>
          <p:cNvSpPr/>
          <p:nvPr/>
        </p:nvSpPr>
        <p:spPr>
          <a:xfrm rot="5400000">
            <a:off x="11697463" y="3233677"/>
            <a:ext cx="951428" cy="342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A3C8F3-5D56-487C-9536-9669682767C9}"/>
              </a:ext>
            </a:extLst>
          </p:cNvPr>
          <p:cNvSpPr/>
          <p:nvPr/>
        </p:nvSpPr>
        <p:spPr>
          <a:xfrm rot="16200000">
            <a:off x="10250457" y="3233677"/>
            <a:ext cx="951428" cy="342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4825B3-FD82-4A62-9D95-EB2BBF6B1B21}"/>
              </a:ext>
            </a:extLst>
          </p:cNvPr>
          <p:cNvGrpSpPr/>
          <p:nvPr/>
        </p:nvGrpSpPr>
        <p:grpSpPr>
          <a:xfrm>
            <a:off x="3909" y="4831324"/>
            <a:ext cx="3396343" cy="1212189"/>
            <a:chOff x="3909" y="4831324"/>
            <a:chExt cx="3396343" cy="1212189"/>
          </a:xfrm>
        </p:grpSpPr>
        <p:pic>
          <p:nvPicPr>
            <p:cNvPr id="9" name="Picture 6" descr="Image result for server">
              <a:extLst>
                <a:ext uri="{FF2B5EF4-FFF2-40B4-BE49-F238E27FC236}">
                  <a16:creationId xmlns:a16="http://schemas.microsoft.com/office/drawing/2014/main" id="{3C478A91-3F87-41C0-9E88-AFD0D4452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94" y="4831324"/>
              <a:ext cx="2068839" cy="105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BB0D17-2535-4556-8F9D-D514278CB8C1}"/>
                </a:ext>
              </a:extLst>
            </p:cNvPr>
            <p:cNvSpPr txBox="1"/>
            <p:nvPr/>
          </p:nvSpPr>
          <p:spPr>
            <a:xfrm>
              <a:off x="3909" y="5581848"/>
              <a:ext cx="3396343" cy="46166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Traffic Generator</a:t>
              </a:r>
              <a:endParaRPr lang="en-US" sz="2400" dirty="0">
                <a:sym typeface="Wingdings" panose="05000000000000000000" pitchFamily="2" charset="2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AC7793-C6A9-405D-85E5-8D2F46C5168C}"/>
              </a:ext>
            </a:extLst>
          </p:cNvPr>
          <p:cNvGrpSpPr/>
          <p:nvPr/>
        </p:nvGrpSpPr>
        <p:grpSpPr>
          <a:xfrm>
            <a:off x="3762103" y="4915184"/>
            <a:ext cx="3396343" cy="1212189"/>
            <a:chOff x="3909" y="4831324"/>
            <a:chExt cx="3396343" cy="1212189"/>
          </a:xfrm>
        </p:grpSpPr>
        <p:pic>
          <p:nvPicPr>
            <p:cNvPr id="14" name="Picture 6" descr="Image result for server">
              <a:extLst>
                <a:ext uri="{FF2B5EF4-FFF2-40B4-BE49-F238E27FC236}">
                  <a16:creationId xmlns:a16="http://schemas.microsoft.com/office/drawing/2014/main" id="{FC5ACE09-01B9-4034-B313-82B9CE631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94" y="4831324"/>
              <a:ext cx="2068839" cy="105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1CC18F-06F4-4109-B762-752328CB437F}"/>
                </a:ext>
              </a:extLst>
            </p:cNvPr>
            <p:cNvSpPr txBox="1"/>
            <p:nvPr/>
          </p:nvSpPr>
          <p:spPr>
            <a:xfrm>
              <a:off x="3909" y="5581848"/>
              <a:ext cx="3396343" cy="461665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ym typeface="Wingdings" panose="05000000000000000000" pitchFamily="2" charset="2"/>
                </a:rPr>
                <a:t>Open </a:t>
              </a:r>
              <a:r>
                <a:rPr lang="en-US" sz="2400" dirty="0" err="1">
                  <a:sym typeface="Wingdings" panose="05000000000000000000" pitchFamily="2" charset="2"/>
                </a:rPr>
                <a:t>vSwitch</a:t>
              </a:r>
              <a:r>
                <a:rPr lang="en-US" sz="2400" dirty="0">
                  <a:sym typeface="Wingdings" panose="05000000000000000000" pitchFamily="2" charset="2"/>
                </a:rPr>
                <a:t> </a:t>
              </a:r>
            </a:p>
          </p:txBody>
        </p:sp>
      </p:grp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4BAABFB9-9A24-49D0-8541-EEC068D32AC1}"/>
              </a:ext>
            </a:extLst>
          </p:cNvPr>
          <p:cNvSpPr/>
          <p:nvPr/>
        </p:nvSpPr>
        <p:spPr>
          <a:xfrm>
            <a:off x="959033" y="538582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6592E537-9DC2-44DA-8089-A850DA1AA628}"/>
              </a:ext>
            </a:extLst>
          </p:cNvPr>
          <p:cNvSpPr/>
          <p:nvPr/>
        </p:nvSpPr>
        <p:spPr>
          <a:xfrm>
            <a:off x="4602927" y="543372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01EBA1A-48C4-45A8-B0AC-B1AD2CE3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60" b="89930" l="9524" r="91667">
                        <a14:foregroundMark x1="54464" y1="8431" x2="37798" y2="7260"/>
                        <a14:foregroundMark x1="90774" y1="29977" x2="87202" y2="28571"/>
                        <a14:foregroundMark x1="89583" y1="26464" x2="91667" y2="32084"/>
                        <a14:foregroundMark x1="15476" y1="61593" x2="17857" y2="6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1487" y="4600856"/>
            <a:ext cx="737239" cy="7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4B8289D1-FF1F-4076-B9BA-3392EC4573A4}"/>
              </a:ext>
            </a:extLst>
          </p:cNvPr>
          <p:cNvSpPr/>
          <p:nvPr/>
        </p:nvSpPr>
        <p:spPr>
          <a:xfrm>
            <a:off x="959033" y="5377548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33">
            <a:extLst>
              <a:ext uri="{FF2B5EF4-FFF2-40B4-BE49-F238E27FC236}">
                <a16:creationId xmlns:a16="http://schemas.microsoft.com/office/drawing/2014/main" id="{57BB1067-F075-4CA8-A831-454FCB7C73C9}"/>
              </a:ext>
            </a:extLst>
          </p:cNvPr>
          <p:cNvSpPr/>
          <p:nvPr/>
        </p:nvSpPr>
        <p:spPr>
          <a:xfrm>
            <a:off x="959033" y="539529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ED98C8E6-9B4A-4883-A738-6E78EB09FFCB}"/>
              </a:ext>
            </a:extLst>
          </p:cNvPr>
          <p:cNvSpPr/>
          <p:nvPr/>
        </p:nvSpPr>
        <p:spPr>
          <a:xfrm>
            <a:off x="959033" y="5372212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33">
            <a:extLst>
              <a:ext uri="{FF2B5EF4-FFF2-40B4-BE49-F238E27FC236}">
                <a16:creationId xmlns:a16="http://schemas.microsoft.com/office/drawing/2014/main" id="{3B4A4242-82DD-473E-824D-026624A7DF26}"/>
              </a:ext>
            </a:extLst>
          </p:cNvPr>
          <p:cNvSpPr/>
          <p:nvPr/>
        </p:nvSpPr>
        <p:spPr>
          <a:xfrm>
            <a:off x="959033" y="5363903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E17AC34C-890B-4EA1-A96B-7161D456F4B7}"/>
              </a:ext>
            </a:extLst>
          </p:cNvPr>
          <p:cNvSpPr/>
          <p:nvPr/>
        </p:nvSpPr>
        <p:spPr>
          <a:xfrm>
            <a:off x="4626234" y="543372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3">
            <a:extLst>
              <a:ext uri="{FF2B5EF4-FFF2-40B4-BE49-F238E27FC236}">
                <a16:creationId xmlns:a16="http://schemas.microsoft.com/office/drawing/2014/main" id="{C782FEBE-349B-47AC-88CA-4E4939F238E7}"/>
              </a:ext>
            </a:extLst>
          </p:cNvPr>
          <p:cNvSpPr/>
          <p:nvPr/>
        </p:nvSpPr>
        <p:spPr>
          <a:xfrm>
            <a:off x="4630491" y="5433725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3">
            <a:extLst>
              <a:ext uri="{FF2B5EF4-FFF2-40B4-BE49-F238E27FC236}">
                <a16:creationId xmlns:a16="http://schemas.microsoft.com/office/drawing/2014/main" id="{798B8DC2-B4C9-463B-9E61-C891AE9E2171}"/>
              </a:ext>
            </a:extLst>
          </p:cNvPr>
          <p:cNvSpPr/>
          <p:nvPr/>
        </p:nvSpPr>
        <p:spPr>
          <a:xfrm>
            <a:off x="4644273" y="5443719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9547FE9-87F1-44B9-B854-C1B0FCE0AA65}"/>
              </a:ext>
            </a:extLst>
          </p:cNvPr>
          <p:cNvSpPr/>
          <p:nvPr/>
        </p:nvSpPr>
        <p:spPr>
          <a:xfrm>
            <a:off x="4634748" y="5441016"/>
            <a:ext cx="182880" cy="91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759 C 0.01024 -0.01968 0.02396 -0.02153 0.03715 -0.02292 C 0.04479 -0.02361 0.05312 -0.02431 0.06076 -0.02477 C 0.06666 -0.02431 0.0743 -0.02477 0.07882 -0.02361 C 0.08281 -0.02292 0.09253 -0.01968 0.09566 -0.0169 C 0.09635 -0.0169 0.09635 -0.01621 0.09687 -0.01621 C 0.09913 -0.01482 0.09774 -0.01204 0.10451 -0.01134 L 0.1158 -0.01019 C 0.12656 -0.01019 0.1375 -0.01065 0.14826 -0.01134 C 0.19305 -0.01273 0.17378 -0.01343 0.19548 -0.01273 C 0.20173 -0.01065 0.19514 -0.01273 0.20434 -0.0081 C 0.20816 -0.00602 0.21007 -0.00394 0.2158 -0.00255 C 0.21927 -0.00116 0.22621 -0.0007 0.23125 0.00069 C 0.25503 1.85185E-6 0.27847 -0.00116 0.30191 -0.00116 C 0.31232 -0.00116 0.31996 0.00069 0.32673 0.00208 C 0.33177 0.00347 0.33663 0.00416 0.34114 0.00555 C 0.35052 0.00833 0.3533 0.00879 0.36597 0.01088 C 0.36857 0.01088 0.37187 0.0118 0.37482 0.0118 C 0.38298 0.0118 0.39062 0.01088 0.39843 0.0118 C 0.39913 0.0118 0.39913 0.01088 0.40052 0.0118 " pathEditMode="relative" rAng="0" ptsTypes="AAAAAAAAAAAAAAAAAAAA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C -0.01041 0.0007 -0.02413 0.00093 -0.03732 0.00139 C -0.04496 0.00162 -0.05312 0.00162 -0.06076 0.00209 C -0.06666 0.00162 -0.0743 0.00209 -0.07882 0.00162 C -0.08246 0.00139 -0.09253 0.0007 -0.09548 -2.59259E-6 C -0.09635 -2.59259E-6 -0.09635 -0.00069 -0.0967 -0.00069 C -0.09878 -0.00069 -0.09757 -0.00139 -0.10434 -0.00208 L -0.11562 -0.00231 C -0.12604 -0.00231 -0.1375 -0.00231 -0.14826 -0.00208 C -0.19271 -0.00139 -0.17378 -0.00139 -0.19514 -0.00139 C -0.20156 -0.00231 -0.19496 -0.00139 -0.20399 -0.00301 C -0.20764 -0.00347 -0.20955 -0.00416 -0.21528 -0.0044 C -0.21892 -0.00486 -0.22587 -0.00486 -0.23073 -0.00555 C -0.25451 -0.00509 -0.27812 -0.00486 -0.30139 -0.00486 C -0.31163 -0.00486 -0.31927 -0.00555 -0.32587 -0.00602 C -0.3309 -0.00625 -0.33594 -0.00625 -0.34045 -0.00671 C -0.34965 -0.00787 -0.35243 -0.00787 -0.36493 -0.00833 C -0.36771 -0.00833 -0.37083 -0.00833 -0.37378 -0.00833 C -0.38229 -0.00833 -0.38941 -0.00833 -0.39722 -0.00833 C -0.39809 -0.00833 -0.39809 -0.0081 -0.39948 -0.00833 " pathEditMode="relative" rAng="0" ptsTypes="AAAAAAAAAAAAAAAAAAAA">
                                      <p:cBhvr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76 C 0.01024 -0.01968 0.02396 -0.02153 0.03715 -0.02292 C 0.04479 -0.02361 0.05312 -0.02431 0.06076 -0.02477 C 0.06666 -0.02431 0.0743 -0.02477 0.07882 -0.02361 C 0.08281 -0.02292 0.09253 -0.01968 0.09566 -0.0169 C 0.09635 -0.0169 0.09635 -0.01621 0.09687 -0.01621 C 0.09913 -0.01482 0.09774 -0.01204 0.10451 -0.01135 L 0.1158 -0.01019 C 0.12656 -0.01019 0.1375 -0.01065 0.14826 -0.01135 C 0.19305 -0.01273 0.17378 -0.01343 0.19548 -0.01273 C 0.20173 -0.01065 0.19514 -0.01273 0.20434 -0.0081 C 0.20816 -0.00602 0.21007 -0.00394 0.2158 -0.00255 C 0.21927 -0.00116 0.22621 -0.0007 0.23125 0.00069 C 0.25503 2.96296E-6 0.27847 -0.00116 0.30191 -0.00116 C 0.31232 -0.00116 0.31996 0.00069 0.32673 0.00208 C 0.33177 0.00347 0.33663 0.00416 0.34114 0.00555 C 0.35052 0.00833 0.3533 0.00879 0.36597 0.01088 C 0.36857 0.01088 0.37187 0.0118 0.37482 0.0118 C 0.38298 0.0118 0.39062 0.01088 0.39843 0.0118 C 0.39913 0.0118 0.39913 0.01088 0.40052 0.0118 " pathEditMode="relative" rAng="0" ptsTypes="AAAAAAAAAAAAAAAAAAAA">
                                      <p:cBhvr>
                                        <p:cTn id="5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759 C 0.01024 -0.01968 0.02396 -0.02153 0.03715 -0.02292 C 0.04479 -0.02361 0.05312 -0.0243 0.06076 -0.02477 C 0.06666 -0.0243 0.0743 -0.02477 0.07882 -0.02361 C 0.08281 -0.02292 0.09253 -0.01968 0.09566 -0.0169 C 0.09635 -0.0169 0.09635 -0.0162 0.09687 -0.0162 C 0.09913 -0.01481 0.09774 -0.01204 0.10451 -0.01134 L 0.1158 -0.01018 C 0.12656 -0.01018 0.1375 -0.01065 0.14826 -0.01134 C 0.19305 -0.01273 0.17378 -0.01343 0.19548 -0.01273 C 0.20173 -0.01065 0.19514 -0.01273 0.20434 -0.0081 C 0.20816 -0.00602 0.21007 -0.00393 0.2158 -0.00255 C 0.21927 -0.00116 0.22621 -0.00069 0.23125 0.0007 C 0.25503 -7.40741E-7 0.27847 -0.00116 0.30191 -0.00116 C 0.31232 -0.00116 0.31996 0.0007 0.32673 0.00208 C 0.33177 0.00347 0.33663 0.00417 0.34114 0.00556 C 0.35052 0.00833 0.3533 0.0088 0.36597 0.01088 C 0.36857 0.01088 0.37187 0.01181 0.37482 0.01181 C 0.38298 0.01181 0.39062 0.01088 0.39843 0.01181 C 0.39913 0.01181 0.39913 0.01088 0.40052 0.01181 " pathEditMode="relative" rAng="0" ptsTypes="AAAAAAAAAAAAAAAAAAAA">
                                      <p:cBhvr>
                                        <p:cTn id="5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11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78 C -0.01076 0.00347 -0.02448 0.00371 -0.03767 0.00417 C -0.04531 0.0044 -0.05365 0.0044 -0.06111 0.00486 C -0.06701 0.0044 -0.07465 0.00486 -0.07934 0.0044 C -0.08299 0.00417 -0.09288 0.00347 -0.09601 0.00278 C -0.0967 0.00278 -0.0967 0.00255 -0.09705 0.00255 C -0.09931 0.00209 -0.09792 0.00139 -0.10469 0.00116 L -0.11615 0.00093 C -0.12674 0.00093 -0.13785 0.00093 -0.14861 0.00116 C -0.19323 0.00139 -0.17413 0.00185 -0.19566 0.00139 C -0.20208 0.00093 -0.19549 0.00139 -0.20451 0.00023 C -0.20833 -0.00023 -0.21007 -0.00092 -0.21597 -0.00115 C -0.21944 -0.00139 -0.22622 -0.00139 -0.23125 -0.00208 C -0.25521 -0.00185 -0.27847 -0.00139 -0.30191 -0.00139 C -0.31215 -0.00139 -0.32014 -0.00208 -0.32656 -0.00254 C -0.33142 -0.00278 -0.33646 -0.00278 -0.34115 -0.00301 C -0.35035 -0.00416 -0.35295 -0.00416 -0.3658 -0.00463 C -0.3684 -0.00463 -0.3717 -0.00463 -0.37448 -0.00463 C -0.38299 -0.00463 -0.39028 -0.00463 -0.39809 -0.00463 C -0.39896 -0.00463 -0.39896 -0.0044 -0.40035 -0.00463 " pathEditMode="relative" rAng="0" ptsTypes="AAAAAAAAAAAAAAAAAAAA">
                                      <p:cBhvr>
                                        <p:cTn id="6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76 C 0.01024 -0.01968 0.02396 -0.02153 0.03715 -0.02292 C 0.04479 -0.02361 0.05312 -0.02431 0.06076 -0.02477 C 0.06666 -0.02431 0.0743 -0.02477 0.07882 -0.02361 C 0.08281 -0.02292 0.09253 -0.01968 0.09566 -0.0169 C 0.09635 -0.0169 0.09635 -0.01621 0.09687 -0.01621 C 0.09913 -0.01482 0.09774 -0.01204 0.10451 -0.01135 L 0.1158 -0.01019 C 0.12656 -0.01019 0.1375 -0.01065 0.14826 -0.01135 C 0.19305 -0.01273 0.17378 -0.01343 0.19548 -0.01273 C 0.20173 -0.01065 0.19514 -0.01273 0.20434 -0.0081 C 0.20816 -0.00602 0.21007 -0.00394 0.2158 -0.00255 C 0.21927 -0.00116 0.22621 -0.0007 0.23125 0.00069 C 0.25503 2.59259E-6 0.27847 -0.00116 0.30191 -0.00116 C 0.31232 -0.00116 0.31996 0.00069 0.32673 0.00208 C 0.33177 0.00347 0.33663 0.00416 0.34114 0.00555 C 0.35052 0.00833 0.3533 0.00879 0.36597 0.01088 C 0.36857 0.01088 0.37187 0.0118 0.37482 0.0118 C 0.38298 0.0118 0.39062 0.01088 0.39843 0.0118 C 0.39913 0.0118 0.39913 0.01088 0.40052 0.0118 " pathEditMode="relative" rAng="0" ptsTypes="AAAAAAAAAAAAAAAAAAAA">
                                      <p:cBhvr>
                                        <p:cTn id="7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111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78 C -0.01128 0.00347 -0.025 0.0037 -0.03819 0.00393 C -0.04601 0.0044 -0.05417 0.0044 -0.0618 0.00463 C -0.06788 0.0044 -0.07535 0.00463 -0.08003 0.0044 C -0.08385 0.00393 -0.09375 0.00347 -0.09687 0.00278 C -0.09757 0.00278 -0.09757 0.00231 -0.09792 0.00231 C -0.10017 0.00208 -0.09878 0.00139 -0.10555 0.00116 L -0.11701 0.00092 C -0.1276 0.00092 -0.13871 0.00092 -0.14948 0.00116 C -0.19427 0.00139 -0.17517 0.00185 -0.1967 0.00139 C -0.20312 0.00092 -0.19653 0.00139 -0.20573 0.00023 C -0.20937 1.85185E-6 -0.21128 -0.0007 -0.21701 -0.00116 C -0.22083 -0.00116 -0.22743 -0.00116 -0.23264 -0.00209 C -0.25642 -0.00162 -0.27986 -0.00116 -0.3033 -0.00116 C -0.31371 -0.00116 -0.32153 -0.00209 -0.32812 -0.00209 C -0.33316 -0.00255 -0.33802 -0.00255 -0.34271 -0.00278 C -0.35173 -0.00371 -0.35469 -0.00371 -0.36753 -0.0044 C -0.36996 -0.0044 -0.37326 -0.0044 -0.37621 -0.0044 C -0.38472 -0.0044 -0.39201 -0.0044 -0.39983 -0.0044 C -0.40069 -0.0044 -0.40069 -0.00417 -0.40208 -0.0044 " pathEditMode="relative" rAng="0" ptsTypes="AAAAAAAAAAAAAAAAAAAA">
                                      <p:cBhvr>
                                        <p:cTn id="7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76 C 0.01024 -0.01968 0.02396 -0.02153 0.03715 -0.02292 C 0.04479 -0.02361 0.05312 -0.02431 0.06076 -0.02477 C 0.06666 -0.02431 0.0743 -0.02477 0.07882 -0.02361 C 0.08281 -0.02292 0.09253 -0.01968 0.09566 -0.0169 C 0.09635 -0.0169 0.09635 -0.01621 0.09687 -0.01621 C 0.09913 -0.01482 0.09774 -0.01204 0.10451 -0.01135 L 0.1158 -0.01019 C 0.12656 -0.01019 0.1375 -0.01065 0.14826 -0.01135 C 0.19305 -0.01274 0.17378 -0.01343 0.19548 -0.01274 C 0.20173 -0.01065 0.19514 -0.01274 0.20434 -0.00811 C 0.20816 -0.00602 0.21007 -0.00394 0.2158 -0.00255 C 0.21927 -0.00116 0.22621 -0.0007 0.23125 0.00069 C 0.25503 3.7037E-6 0.27847 -0.00116 0.30191 -0.00116 C 0.31232 -0.00116 0.31996 0.00069 0.32673 0.00208 C 0.33177 0.00347 0.33663 0.00416 0.34114 0.00555 C 0.35052 0.00833 0.3533 0.00879 0.36597 0.01088 C 0.36857 0.01088 0.37187 0.0118 0.37482 0.0118 C 0.38298 0.0118 0.39062 0.01088 0.39843 0.0118 C 0.39913 0.0118 0.39913 0.01088 0.40052 0.0118 " pathEditMode="relative" rAng="0" ptsTypes="AAAAAAAAAAAAAAAAAAAA">
                                      <p:cBhvr>
                                        <p:cTn id="8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1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62 C -0.01163 0.00231 -0.02569 0.00277 -0.03871 0.00301 C -0.0467 0.00347 -0.05486 0.00347 -0.06232 0.00393 C -0.0684 0.00347 -0.07621 0.00393 -0.08073 0.00347 C -0.08437 0.00301 -0.09444 0.00231 -0.09757 0.00162 C -0.09843 0.00162 -0.09843 0.00115 -0.09878 0.00115 C -0.10087 0.00069 -0.09948 4.07407E-6 -0.10625 -0.00047 L -0.11771 -0.0007 C -0.1283 -0.0007 -0.13958 -0.0007 -0.15052 -0.00047 C -0.19531 4.07407E-6 -0.17604 0.00046 -0.19774 4.07407E-6 C -0.20416 -0.0007 -0.19739 4.07407E-6 -0.20677 -0.00162 C -0.21024 -0.00186 -0.21215 -0.00278 -0.21805 -0.00301 C -0.2217 -0.00348 -0.22847 -0.00348 -0.2335 -0.00417 C -0.25764 -0.00394 -0.28107 -0.00348 -0.30451 -0.00348 C -0.31493 -0.00348 -0.32274 -0.00417 -0.32916 -0.00463 C -0.33437 -0.0051 -0.33923 -0.0051 -0.34392 -0.00533 C -0.35312 -0.00649 -0.3559 -0.00649 -0.36875 -0.00718 C -0.37135 -0.00718 -0.37465 -0.00718 -0.3776 -0.00718 C -0.38611 -0.00718 -0.39357 -0.00718 -0.40121 -0.00718 C -0.40191 -0.00718 -0.40191 -0.00695 -0.40347 -0.00718 " pathEditMode="relative" rAng="0" ptsTypes="AAAAAAAAAAAAAAAAAAAA">
                                      <p:cBhvr>
                                        <p:cTn id="9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116 C -0.01267 0.00185 -0.02639 0.00209 -0.03975 0.00255 C -0.04757 0.00278 -0.05573 0.00278 -0.06354 0.00324 C -0.06944 0.00278 -0.07725 0.00324 -0.08177 0.00278 C -0.08559 0.00255 -0.09566 0.00185 -0.09861 0.00116 C -0.09948 0.00116 -0.09948 0.0007 -0.09982 0.0007 C -0.10191 0.00047 -0.10069 -0.00023 -0.10746 -0.00069 L -0.11892 -0.00092 C -0.12951 -0.00092 -0.1408 -0.00092 -0.15173 -0.00069 C -0.19653 -0.00023 -0.17743 0.00023 -0.19913 -0.00023 C -0.20555 -0.00092 -0.19896 -0.00023 -0.20798 -0.00162 C -0.2118 -0.00208 -0.21371 -0.00254 -0.21944 -0.00301 C -0.22326 -0.00324 -0.23003 -0.00324 -0.23507 -0.00393 C -0.2592 -0.0037 -0.28264 -0.00324 -0.30625 -0.00324 C -0.31666 -0.00324 -0.3243 -0.00393 -0.3309 -0.0044 C -0.33593 -0.00463 -0.34114 -0.00463 -0.34566 -0.00486 C -0.35486 -0.00602 -0.35781 -0.00602 -0.37048 -0.00671 C -0.37326 -0.00671 -0.37639 -0.00671 -0.37951 -0.00671 C -0.38802 -0.00671 -0.39531 -0.00671 -0.40312 -0.00671 C -0.40399 -0.00671 -0.40399 -0.00625 -0.40538 -0.00671 " pathEditMode="relative" rAng="0" ptsTypes="AAAAAAAAAAAAAAAAAAAA">
                                      <p:cBhvr>
                                        <p:cTn id="10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FF451E-1527-4737-8B29-0A566B5DF1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OVS throughput -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FF451E-1527-4737-8B29-0A566B5DF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69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DAC566-57BB-47D9-B0D8-509815BA1EA7}"/>
              </a:ext>
            </a:extLst>
          </p:cNvPr>
          <p:cNvSpPr txBox="1"/>
          <p:nvPr/>
        </p:nvSpPr>
        <p:spPr>
          <a:xfrm>
            <a:off x="6322351" y="3394548"/>
            <a:ext cx="2602193" cy="83099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Network Wide Heavy Hitters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F3FDA1-FDBD-42AD-BC85-1B3ED866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" y="6035522"/>
            <a:ext cx="7987218" cy="5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32252D-5BAD-4C6B-8096-CB5C20700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9" y="1310431"/>
            <a:ext cx="6272772" cy="46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4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451E-1527-4737-8B29-0A566B5D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2E56AFC-8305-4F00-A295-1DFD760E72A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-107578" y="1645920"/>
                <a:ext cx="9637059" cy="1285539"/>
              </a:xfrm>
            </p:spPr>
            <p:txBody>
              <a:bodyPr/>
              <a:lstStyle/>
              <a:p>
                <a:r>
                  <a:rPr lang="en-US" dirty="0"/>
                  <a:t>Lower bounds</a:t>
                </a:r>
              </a:p>
              <a:p>
                <a:pPr lvl="1"/>
                <a:r>
                  <a:rPr lang="en-US" sz="1800" dirty="0"/>
                  <a:t>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-MAX algorithm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 space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update time.</a:t>
                </a:r>
              </a:p>
              <a:p>
                <a:pPr lvl="1"/>
                <a:r>
                  <a:rPr lang="en-US" sz="1800" dirty="0"/>
                  <a:t>Any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/>
                  <a:t>-MAX algorithm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/>
                  <a:t> update time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space.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411162" lvl="1" indent="0">
                  <a:buNone/>
                </a:pPr>
                <a:endParaRPr lang="en-US" dirty="0"/>
              </a:p>
              <a:p>
                <a:pPr marL="411162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2E56AFC-8305-4F00-A295-1DFD760E7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-107578" y="1645920"/>
                <a:ext cx="9637059" cy="1285539"/>
              </a:xfrm>
              <a:blipFill>
                <a:blip r:embed="rId2"/>
                <a:stretch>
                  <a:fillRect t="-3791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69059FA4-F471-4A40-88B0-C739A62A34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83772"/>
                <a:ext cx="9637059" cy="1285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fontAlgn="base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fontAlgn="base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fontAlgn="base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dirty="0"/>
                  <a:t>Sliding Windows</a:t>
                </a:r>
              </a:p>
              <a:p>
                <a:pPr lvl="1" eaLnBrk="1" hangingPunct="1"/>
                <a:r>
                  <a:rPr lang="en-US" sz="1800" dirty="0"/>
                  <a:t>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-MAX algorithm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space [SICOMP’02].</a:t>
                </a:r>
              </a:p>
              <a:p>
                <a:pPr lvl="1" eaLnBrk="1" hangingPunct="1"/>
                <a:r>
                  <a:rPr lang="en-US" sz="1800" dirty="0"/>
                  <a:t>Relaxation to approximate windows allows interesting algorithms.</a:t>
                </a:r>
              </a:p>
              <a:p>
                <a:pPr lvl="1" eaLnBrk="1" hangingPunct="1"/>
                <a:r>
                  <a:rPr lang="en-US" sz="1800" dirty="0"/>
                  <a:t>Application: routing oblivious HH over </a:t>
                </a:r>
                <a:r>
                  <a:rPr lang="en-US" sz="1800" i="1" u="sng" dirty="0"/>
                  <a:t>exact</a:t>
                </a:r>
                <a:r>
                  <a:rPr lang="en-US" sz="1800" i="1" dirty="0"/>
                  <a:t> </a:t>
                </a:r>
                <a:r>
                  <a:rPr lang="en-US" sz="1800" dirty="0"/>
                  <a:t>windows.</a:t>
                </a:r>
                <a:endParaRPr lang="en-US" sz="1800" u="sng" dirty="0"/>
              </a:p>
              <a:p>
                <a:pPr marL="0" indent="0" eaLnBrk="1" hangingPunct="1">
                  <a:buFontTx/>
                  <a:buNone/>
                </a:pPr>
                <a:endParaRPr lang="en-US" sz="1800" dirty="0"/>
              </a:p>
              <a:p>
                <a:pPr marL="411162" lvl="1" indent="0" eaLnBrk="1" hangingPunct="1">
                  <a:buFont typeface="Lucida Grande"/>
                  <a:buNone/>
                </a:pPr>
                <a:endParaRPr lang="en-US" dirty="0"/>
              </a:p>
              <a:p>
                <a:pPr marL="411162" lvl="1" indent="0" eaLnBrk="1" hangingPunct="1">
                  <a:buFont typeface="Lucida Grande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69059FA4-F471-4A40-88B0-C739A62A3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83772"/>
                <a:ext cx="9637059" cy="1285539"/>
              </a:xfrm>
              <a:prstGeom prst="rect">
                <a:avLst/>
              </a:prstGeom>
              <a:blipFill>
                <a:blip r:embed="rId4"/>
                <a:stretch>
                  <a:fillRect t="-3791" b="-327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7149D4D-38B5-40BE-916B-F80AFCDA1B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" y="5074026"/>
                <a:ext cx="9637059" cy="1285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fontAlgn="base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fontAlgn="base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fontAlgn="base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dirty="0"/>
                  <a:t>Exponential Decay</a:t>
                </a:r>
              </a:p>
              <a:p>
                <a:pPr lvl="1" eaLnBrk="1" hangingPunct="1"/>
                <a:r>
                  <a:rPr lang="en-US" sz="1800" dirty="0"/>
                  <a:t>The weight of each item decreases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factor for every arrival.</a:t>
                </a:r>
              </a:p>
              <a:p>
                <a:pPr lvl="1" eaLnBrk="1" hangingPunct="1"/>
                <a:r>
                  <a:rPr lang="en-US" sz="1800" dirty="0"/>
                  <a:t>Application: constant time LRFU cache.</a:t>
                </a:r>
              </a:p>
              <a:p>
                <a:pPr marL="0" indent="0" eaLnBrk="1" hangingPunct="1">
                  <a:buFontTx/>
                  <a:buNone/>
                </a:pPr>
                <a:endParaRPr lang="en-US" sz="1800" dirty="0"/>
              </a:p>
              <a:p>
                <a:pPr marL="411162" lvl="1" indent="0" eaLnBrk="1" hangingPunct="1">
                  <a:buFont typeface="Lucida Grande"/>
                  <a:buNone/>
                </a:pPr>
                <a:endParaRPr lang="en-US" dirty="0"/>
              </a:p>
              <a:p>
                <a:pPr marL="411162" lvl="1" indent="0" eaLnBrk="1" hangingPunct="1">
                  <a:buFont typeface="Lucida Grande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7149D4D-38B5-40BE-916B-F80AFCDA1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5074026"/>
                <a:ext cx="9637059" cy="1285539"/>
              </a:xfrm>
              <a:prstGeom prst="rect">
                <a:avLst/>
              </a:prstGeom>
              <a:blipFill>
                <a:blip r:embed="rId5"/>
                <a:stretch>
                  <a:fillRect t="-3791" b="-42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8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451E-1527-4737-8B29-0A566B5D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2E56AFC-8305-4F00-A295-1DFD760E72A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1" y="1619092"/>
                <a:ext cx="8964535" cy="1285539"/>
              </a:xfrm>
            </p:spPr>
            <p:txBody>
              <a:bodyPr/>
              <a:lstStyle/>
              <a:p>
                <a:r>
                  <a:rPr lang="en-US" sz="3200" dirty="0"/>
                  <a:t>Theory</a:t>
                </a:r>
              </a:p>
              <a:p>
                <a:pPr lvl="1"/>
                <a:r>
                  <a:rPr lang="en-US" sz="2400" dirty="0"/>
                  <a:t>Can we get constant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-MAX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space?</a:t>
                </a:r>
              </a:p>
              <a:p>
                <a:pPr marL="411162" lvl="1" indent="0">
                  <a:buNone/>
                </a:pPr>
                <a:endParaRPr lang="en-US" sz="2800" dirty="0"/>
              </a:p>
              <a:p>
                <a:pPr marL="411162" lvl="1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2E56AFC-8305-4F00-A295-1DFD760E7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1" y="1619092"/>
                <a:ext cx="8964535" cy="1285539"/>
              </a:xfrm>
              <a:blipFill>
                <a:blip r:embed="rId2"/>
                <a:stretch>
                  <a:fillRect t="-6190" r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69059FA4-F471-4A40-88B0-C739A62A34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" y="3283772"/>
                <a:ext cx="7635239" cy="1285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fontAlgn="base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fontAlgn="base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fontAlgn="base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3200" dirty="0"/>
                  <a:t>Practice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sz="2400" dirty="0"/>
                  <a:t>Computing the largest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elements on a programmable hardware switch seems hard (if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≫|#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𝑠𝑡𝑎𝑔𝑒𝑠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sz="2400" dirty="0"/>
                  <a:t>Can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-MAX relaxation help?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69059FA4-F471-4A40-88B0-C739A62A3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3283772"/>
                <a:ext cx="7635239" cy="1285539"/>
              </a:xfrm>
              <a:prstGeom prst="rect">
                <a:avLst/>
              </a:prstGeom>
              <a:blipFill>
                <a:blip r:embed="rId4"/>
                <a:stretch>
                  <a:fillRect t="-6161" r="-1038" b="-1393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06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Any Questions</a:t>
            </a:r>
          </a:p>
        </p:txBody>
      </p:sp>
      <p:pic>
        <p:nvPicPr>
          <p:cNvPr id="75779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584325"/>
            <a:ext cx="5862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9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4" y="-49620"/>
            <a:ext cx="8557649" cy="1076325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Network </a:t>
            </a:r>
            <a:r>
              <a:rPr lang="en-US" dirty="0"/>
              <a:t>Measurement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72516" y="1646238"/>
            <a:ext cx="8275537" cy="9879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Verdana" charset="0"/>
              </a:rPr>
              <a:t>Analyze the underlying traffic.</a:t>
            </a:r>
          </a:p>
        </p:txBody>
      </p:sp>
      <p:sp>
        <p:nvSpPr>
          <p:cNvPr id="171" name="Title 3">
            <a:extLst>
              <a:ext uri="{FF2B5EF4-FFF2-40B4-BE49-F238E27FC236}">
                <a16:creationId xmlns:a16="http://schemas.microsoft.com/office/drawing/2014/main" id="{DFE86429-87A7-4107-9EAF-6AC2F790C88A}"/>
              </a:ext>
            </a:extLst>
          </p:cNvPr>
          <p:cNvSpPr txBox="1">
            <a:spLocks/>
          </p:cNvSpPr>
          <p:nvPr/>
        </p:nvSpPr>
        <p:spPr bwMode="auto">
          <a:xfrm>
            <a:off x="365124" y="-49620"/>
            <a:ext cx="855764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Verdana" charset="0"/>
              </a:rPr>
              <a:t>Network </a:t>
            </a:r>
            <a:r>
              <a:rPr lang="en-US" strike="sngStrike" dirty="0"/>
              <a:t>Measurement</a:t>
            </a:r>
            <a:endParaRPr lang="en-US" dirty="0">
              <a:latin typeface="Verdana" charset="0"/>
            </a:endParaRPr>
          </a:p>
        </p:txBody>
      </p:sp>
      <p:sp>
        <p:nvSpPr>
          <p:cNvPr id="172" name="Title 3">
            <a:extLst>
              <a:ext uri="{FF2B5EF4-FFF2-40B4-BE49-F238E27FC236}">
                <a16:creationId xmlns:a16="http://schemas.microsoft.com/office/drawing/2014/main" id="{020A3DF9-20C9-4E4F-B05E-8001BC40BA02}"/>
              </a:ext>
            </a:extLst>
          </p:cNvPr>
          <p:cNvSpPr txBox="1">
            <a:spLocks/>
          </p:cNvSpPr>
          <p:nvPr/>
        </p:nvSpPr>
        <p:spPr bwMode="auto">
          <a:xfrm>
            <a:off x="365124" y="-40400"/>
            <a:ext cx="855764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Verdana" charset="0"/>
              </a:rPr>
              <a:t>Network Monitoring</a:t>
            </a:r>
          </a:p>
        </p:txBody>
      </p:sp>
      <p:sp>
        <p:nvSpPr>
          <p:cNvPr id="173" name="Content Placeholder 4">
            <a:extLst>
              <a:ext uri="{FF2B5EF4-FFF2-40B4-BE49-F238E27FC236}">
                <a16:creationId xmlns:a16="http://schemas.microsoft.com/office/drawing/2014/main" id="{38006D28-405C-4E8F-88B4-5C800E3A136B}"/>
              </a:ext>
            </a:extLst>
          </p:cNvPr>
          <p:cNvSpPr txBox="1">
            <a:spLocks/>
          </p:cNvSpPr>
          <p:nvPr/>
        </p:nvSpPr>
        <p:spPr bwMode="auto">
          <a:xfrm>
            <a:off x="72515" y="2634143"/>
            <a:ext cx="8275537" cy="9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600" dirty="0">
                <a:latin typeface="Verdana" charset="0"/>
              </a:rPr>
              <a:t>Provide statistics about</a:t>
            </a:r>
          </a:p>
        </p:txBody>
      </p:sp>
      <p:sp>
        <p:nvSpPr>
          <p:cNvPr id="174" name="Content Placeholder 4">
            <a:extLst>
              <a:ext uri="{FF2B5EF4-FFF2-40B4-BE49-F238E27FC236}">
                <a16:creationId xmlns:a16="http://schemas.microsoft.com/office/drawing/2014/main" id="{C4B68D05-2C3D-4594-9BBD-A142BB04EE3C}"/>
              </a:ext>
            </a:extLst>
          </p:cNvPr>
          <p:cNvSpPr txBox="1">
            <a:spLocks/>
          </p:cNvSpPr>
          <p:nvPr/>
        </p:nvSpPr>
        <p:spPr bwMode="auto">
          <a:xfrm>
            <a:off x="4365615" y="2608824"/>
            <a:ext cx="8275537" cy="9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800" dirty="0">
                <a:latin typeface="Verdana" charset="0"/>
              </a:rPr>
              <a:t>heavy flows/networks</a:t>
            </a:r>
          </a:p>
        </p:txBody>
      </p:sp>
      <p:sp>
        <p:nvSpPr>
          <p:cNvPr id="175" name="Content Placeholder 4">
            <a:extLst>
              <a:ext uri="{FF2B5EF4-FFF2-40B4-BE49-F238E27FC236}">
                <a16:creationId xmlns:a16="http://schemas.microsoft.com/office/drawing/2014/main" id="{FD4DB8B2-6917-4B54-9EA5-00EEA23C1086}"/>
              </a:ext>
            </a:extLst>
          </p:cNvPr>
          <p:cNvSpPr txBox="1">
            <a:spLocks/>
          </p:cNvSpPr>
          <p:nvPr/>
        </p:nvSpPr>
        <p:spPr bwMode="auto">
          <a:xfrm>
            <a:off x="124531" y="2770973"/>
            <a:ext cx="8510734" cy="9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sz="2600" dirty="0">
                <a:latin typeface="Verdana" charset="0"/>
              </a:rPr>
              <a:t>																       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600" dirty="0">
                <a:latin typeface="Verdana" charset="0"/>
              </a:rPr>
              <a:t>   number of distinct flows</a:t>
            </a:r>
          </a:p>
        </p:txBody>
      </p:sp>
      <p:sp>
        <p:nvSpPr>
          <p:cNvPr id="177" name="Content Placeholder 4">
            <a:extLst>
              <a:ext uri="{FF2B5EF4-FFF2-40B4-BE49-F238E27FC236}">
                <a16:creationId xmlns:a16="http://schemas.microsoft.com/office/drawing/2014/main" id="{D3C3673C-EF90-4E12-A4B6-9F902CF4B4E4}"/>
              </a:ext>
            </a:extLst>
          </p:cNvPr>
          <p:cNvSpPr txBox="1">
            <a:spLocks/>
          </p:cNvSpPr>
          <p:nvPr/>
        </p:nvSpPr>
        <p:spPr bwMode="auto">
          <a:xfrm>
            <a:off x="216127" y="3042729"/>
            <a:ext cx="9202193" cy="5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600" dirty="0">
                <a:latin typeface="Verdana" charset="0"/>
              </a:rPr>
              <a:t>									 , distribution entropy, etc.</a:t>
            </a:r>
          </a:p>
        </p:txBody>
      </p:sp>
      <p:sp>
        <p:nvSpPr>
          <p:cNvPr id="179" name="Content Placeholder 4">
            <a:extLst>
              <a:ext uri="{FF2B5EF4-FFF2-40B4-BE49-F238E27FC236}">
                <a16:creationId xmlns:a16="http://schemas.microsoft.com/office/drawing/2014/main" id="{073E9E31-9E52-4B37-AC34-86BF7C2BAD87}"/>
              </a:ext>
            </a:extLst>
          </p:cNvPr>
          <p:cNvSpPr txBox="1">
            <a:spLocks/>
          </p:cNvSpPr>
          <p:nvPr/>
        </p:nvSpPr>
        <p:spPr bwMode="auto">
          <a:xfrm>
            <a:off x="124531" y="3949149"/>
            <a:ext cx="8275537" cy="9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600" dirty="0">
                <a:latin typeface="Verdana" charset="0"/>
              </a:rPr>
              <a:t>Used for variety of applications including traffic engineering, intrusion detection, and attack localization.</a:t>
            </a:r>
          </a:p>
        </p:txBody>
      </p:sp>
    </p:spTree>
    <p:extLst>
      <p:ext uri="{BB962C8B-B14F-4D97-AF65-F5344CB8AC3E}">
        <p14:creationId xmlns:p14="http://schemas.microsoft.com/office/powerpoint/2010/main" val="14488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/>
      <p:bldP spid="171" grpId="0"/>
      <p:bldP spid="171" grpId="1"/>
      <p:bldP spid="172" grpId="0"/>
      <p:bldP spid="1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-1" y="134938"/>
                <a:ext cx="6761527" cy="1076325"/>
              </a:xfrm>
            </p:spPr>
            <p:txBody>
              <a:bodyPr/>
              <a:lstStyle/>
              <a:p>
                <a:r>
                  <a:rPr lang="en-US" sz="4400" dirty="0">
                    <a:latin typeface="Verdana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4400" b="1" i="0" dirty="0"/>
                  <a:t>-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𝑴𝑨𝑿</m:t>
                    </m:r>
                  </m:oMath>
                </a14:m>
                <a:r>
                  <a:rPr lang="en-US" sz="4400" dirty="0">
                    <a:latin typeface="Verdana" charset="0"/>
                  </a:rPr>
                  <a:t> Problem</a:t>
                </a:r>
              </a:p>
            </p:txBody>
          </p:sp>
        </mc:Choice>
        <mc:Fallback xmlns="">
          <p:sp>
            <p:nvSpPr>
              <p:cNvPr id="11267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134938"/>
                <a:ext cx="6761527" cy="1076325"/>
              </a:xfrm>
              <a:blipFill>
                <a:blip r:embed="rId2"/>
                <a:stretch>
                  <a:fillRect l="-3607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49989ED0-FC7D-4559-B460-3F836DA62492}"/>
              </a:ext>
            </a:extLst>
          </p:cNvPr>
          <p:cNvGrpSpPr/>
          <p:nvPr/>
        </p:nvGrpSpPr>
        <p:grpSpPr>
          <a:xfrm>
            <a:off x="9762669" y="2967229"/>
            <a:ext cx="18688665" cy="548640"/>
            <a:chOff x="9182100" y="4592827"/>
            <a:chExt cx="18688665" cy="54864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93D7FEA-C5E2-444F-BEA4-EE15F2918C8B}"/>
                </a:ext>
              </a:extLst>
            </p:cNvPr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0A9110C-958C-433F-9E51-8D9C59D714EB}"/>
                </a:ext>
              </a:extLst>
            </p:cNvPr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632B14B-6227-4619-8C46-E10851A352D0}"/>
                </a:ext>
              </a:extLst>
            </p:cNvPr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E85D327-8EFE-4646-9704-29F564B10A11}"/>
                </a:ext>
              </a:extLst>
            </p:cNvPr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78781CF-434A-483E-B482-67F5E3BC1A84}"/>
                </a:ext>
              </a:extLst>
            </p:cNvPr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33EADF-4CB8-45A6-B38C-11DFC4A06444}"/>
                </a:ext>
              </a:extLst>
            </p:cNvPr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5BE11C5-FE63-40D3-99B6-2D5F6A1B2D77}"/>
                </a:ext>
              </a:extLst>
            </p:cNvPr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F9B086A-6F19-4AFD-8F27-8ACAE7BCEE60}"/>
                </a:ext>
              </a:extLst>
            </p:cNvPr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7F5CF6F-7A39-4E63-83A8-4308722D7B42}"/>
                </a:ext>
              </a:extLst>
            </p:cNvPr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BFB98F8-1D00-41D5-9B97-099D772B1A94}"/>
                </a:ext>
              </a:extLst>
            </p:cNvPr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67AE961-8E2D-4DE8-BCDE-1766965808C9}"/>
                </a:ext>
              </a:extLst>
            </p:cNvPr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9436B25-AAEE-473F-A85B-890F503DD25F}"/>
                </a:ext>
              </a:extLst>
            </p:cNvPr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50494A1-F8AA-4044-A354-A7E16365CBC0}"/>
                </a:ext>
              </a:extLst>
            </p:cNvPr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50F3E69-2A35-40EE-92C1-95DE0114DA6F}"/>
                </a:ext>
              </a:extLst>
            </p:cNvPr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962726-AA0B-4B84-834D-2084E009E2B7}"/>
                </a:ext>
              </a:extLst>
            </p:cNvPr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2DA8146-6526-4565-81EC-6FAAEDBC4022}"/>
                </a:ext>
              </a:extLst>
            </p:cNvPr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DD724FC-C96B-4393-8A6B-5B734E1F96E8}"/>
                </a:ext>
              </a:extLst>
            </p:cNvPr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83EF1F9-DE37-4DDD-A084-FD5CB7BA4FC7}"/>
                </a:ext>
              </a:extLst>
            </p:cNvPr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701C694-C39A-44FB-96BB-A2CA265FD8FC}"/>
                </a:ext>
              </a:extLst>
            </p:cNvPr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B3F1ED-12C4-45FA-8250-191AC83A9ABA}"/>
                </a:ext>
              </a:extLst>
            </p:cNvPr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1083D9F-FFE4-4ED7-BB1A-74759A6F0C0D}"/>
                </a:ext>
              </a:extLst>
            </p:cNvPr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5A574AB-53F5-47B4-83FC-AAFA0ADE417A}"/>
                </a:ext>
              </a:extLst>
            </p:cNvPr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4ECFFF5-3383-4594-A16A-F0CE521DA630}"/>
                </a:ext>
              </a:extLst>
            </p:cNvPr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ACF0E4-6C1F-4191-97E8-DA2B77ED1768}"/>
                </a:ext>
              </a:extLst>
            </p:cNvPr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B35C41C-265E-4D7F-BDF8-35ACF7616DC6}"/>
                </a:ext>
              </a:extLst>
            </p:cNvPr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32A7A6-E54C-497B-8EC8-7DB479C62E26}"/>
                </a:ext>
              </a:extLst>
            </p:cNvPr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7FC2CFA-04B4-4DBB-9994-3B8E383CEC4C}"/>
                </a:ext>
              </a:extLst>
            </p:cNvPr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1FC3C0B-24B7-466A-A964-B92D3FC7CF1E}"/>
                </a:ext>
              </a:extLst>
            </p:cNvPr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4B736A5-00A9-4B46-B367-5BE6FA29C33B}"/>
                </a:ext>
              </a:extLst>
            </p:cNvPr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30D68F9-6690-43ED-87AA-72F7C2F78438}"/>
                </a:ext>
              </a:extLst>
            </p:cNvPr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4207CB7-D123-41F4-9B21-31F97D4E5490}"/>
                </a:ext>
              </a:extLst>
            </p:cNvPr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3E4452D-39DB-45C0-A886-B4677F650A5F}"/>
                </a:ext>
              </a:extLst>
            </p:cNvPr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E8C692A-AF88-4643-BF7E-2853992E9BC5}"/>
                </a:ext>
              </a:extLst>
            </p:cNvPr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0512D09-BE34-4E5F-B698-1E8AA7508DF1}"/>
                </a:ext>
              </a:extLst>
            </p:cNvPr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50D7D71-3634-4302-8041-AA91DA818AC5}"/>
                </a:ext>
              </a:extLst>
            </p:cNvPr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37EE549-96BF-4F03-A655-46D3CD99B04F}"/>
                </a:ext>
              </a:extLst>
            </p:cNvPr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2351ACD-3F48-47A7-8266-293D97DF2870}"/>
                </a:ext>
              </a:extLst>
            </p:cNvPr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13821E6-1B7D-4CDC-840F-8543FF27296D}"/>
                </a:ext>
              </a:extLst>
            </p:cNvPr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314A636-282B-4923-BC5E-F5A6CF9C95E2}"/>
                </a:ext>
              </a:extLst>
            </p:cNvPr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C2EE61F-6D52-435D-8580-175B4D2644E5}"/>
                </a:ext>
              </a:extLst>
            </p:cNvPr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792E2E1-8045-4AFD-A6C9-7A615F60CD1B}"/>
                </a:ext>
              </a:extLst>
            </p:cNvPr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6646974-A5B2-4961-8EC6-65D5A0B2C1D6}"/>
                </a:ext>
              </a:extLst>
            </p:cNvPr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5DC85BA-484C-4CFA-92C8-15D664EC45CE}"/>
                </a:ext>
              </a:extLst>
            </p:cNvPr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2792A7A-D2B4-465E-AFAC-A52A8901537C}"/>
                </a:ext>
              </a:extLst>
            </p:cNvPr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5054701-AFA8-4992-BEC6-3AC8B3D059F4}"/>
                </a:ext>
              </a:extLst>
            </p:cNvPr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D28D295-5A59-4B53-8321-ED29DC2A93E7}"/>
                </a:ext>
              </a:extLst>
            </p:cNvPr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C40C31F-626C-4908-AD45-57C99D3840D8}"/>
                </a:ext>
              </a:extLst>
            </p:cNvPr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B20B5AD-1FD9-482F-8AEB-9BF2BDCFBB47}"/>
                </a:ext>
              </a:extLst>
            </p:cNvPr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1BABEA2-8FB9-4EC7-B503-1B172D82C9AB}"/>
                </a:ext>
              </a:extLst>
            </p:cNvPr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64CDCFE-72CE-497E-9B6A-7B1EB3CAE8DB}"/>
                </a:ext>
              </a:extLst>
            </p:cNvPr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350BAC4-2F22-43BA-9B17-CC18169178A4}"/>
                </a:ext>
              </a:extLst>
            </p:cNvPr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2E77602-D9CF-4A90-800E-40B0E1FA17C7}"/>
                </a:ext>
              </a:extLst>
            </p:cNvPr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B06369E-6E7F-4898-A51F-F2504C7903C2}"/>
                </a:ext>
              </a:extLst>
            </p:cNvPr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524C4F1-8A18-41B6-9F0D-47F06AECF9B3}"/>
                </a:ext>
              </a:extLst>
            </p:cNvPr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DFB13C9-4801-4557-9A69-28B775304BBC}"/>
                </a:ext>
              </a:extLst>
            </p:cNvPr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A64A3A5-FAE8-483D-B895-3DF972A18817}"/>
                </a:ext>
              </a:extLst>
            </p:cNvPr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341A352-71C9-42E4-8BC1-D5D5F24FB802}"/>
                </a:ext>
              </a:extLst>
            </p:cNvPr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BDED5CB-EB48-496F-B224-44A20A05DE43}"/>
                </a:ext>
              </a:extLst>
            </p:cNvPr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6E49A12-3112-492C-BFF8-6C38B0D26B82}"/>
                </a:ext>
              </a:extLst>
            </p:cNvPr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C2BF5BB-A3C0-4C36-BD08-511C71D2DD28}"/>
                </a:ext>
              </a:extLst>
            </p:cNvPr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91BE36B-165E-4780-ADDB-D46F6EECF67F}"/>
                </a:ext>
              </a:extLst>
            </p:cNvPr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1F54A82-C020-43CE-8EC4-BD15E8DC6E9A}"/>
                </a:ext>
              </a:extLst>
            </p:cNvPr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5C88138-B625-4CB5-B1D1-A20D2339A005}"/>
                </a:ext>
              </a:extLst>
            </p:cNvPr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0C32EA3-834F-4D7D-86FE-867A66449EB1}"/>
                </a:ext>
              </a:extLst>
            </p:cNvPr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B874334-1557-4CEF-A981-91D5301732AD}"/>
                </a:ext>
              </a:extLst>
            </p:cNvPr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EEC9BB0-3170-431A-88ED-FEA87F9DA5DD}"/>
                </a:ext>
              </a:extLst>
            </p:cNvPr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F3BE41A-B050-4F08-B4D9-60EFB7338400}"/>
                </a:ext>
              </a:extLst>
            </p:cNvPr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0F4B0EC-8E30-4B24-9E6F-124BC2692247}"/>
                </a:ext>
              </a:extLst>
            </p:cNvPr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210284F-DE97-45C9-9769-DF1B6F4F2957}"/>
                </a:ext>
              </a:extLst>
            </p:cNvPr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9E2CDAA-992F-4D5A-AD89-4AB7FB76AE56}"/>
                </a:ext>
              </a:extLst>
            </p:cNvPr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C462B8A-698B-4072-B3C6-52EF9624426D}"/>
                </a:ext>
              </a:extLst>
            </p:cNvPr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C42CDB8-33C1-4373-8A6A-17B39E4A22D1}"/>
                </a:ext>
              </a:extLst>
            </p:cNvPr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FA59993-5EB4-48AC-85AD-7F751D73482F}"/>
                </a:ext>
              </a:extLst>
            </p:cNvPr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A083B90-79C0-4F58-B03F-AFC06C2694A3}"/>
                </a:ext>
              </a:extLst>
            </p:cNvPr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133706E-1B69-4A31-8312-BF7483ACF21E}"/>
                </a:ext>
              </a:extLst>
            </p:cNvPr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DA80991-A2C8-4EF6-91E1-82457B0E9898}"/>
                </a:ext>
              </a:extLst>
            </p:cNvPr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F6E37E4-FFAE-4DD5-8A3F-4AFEE950F9B0}"/>
                </a:ext>
              </a:extLst>
            </p:cNvPr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9F590E9-A3D0-47C4-9604-5574387C7B66}"/>
                </a:ext>
              </a:extLst>
            </p:cNvPr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7BECAD8-7D2D-4A4A-9914-0930F0B18C53}"/>
                </a:ext>
              </a:extLst>
            </p:cNvPr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3C7FBAC-49F5-44CA-AF41-21AC3CFCBE6E}"/>
                </a:ext>
              </a:extLst>
            </p:cNvPr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4D5B362-6D3E-4EA5-9F25-53B0A2848E2B}"/>
                </a:ext>
              </a:extLst>
            </p:cNvPr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DAADB82-D3CC-454B-8B6C-0496C14B1DBB}"/>
                </a:ext>
              </a:extLst>
            </p:cNvPr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Content Placeholder 4">
                <a:extLst>
                  <a:ext uri="{FF2B5EF4-FFF2-40B4-BE49-F238E27FC236}">
                    <a16:creationId xmlns:a16="http://schemas.microsoft.com/office/drawing/2014/main" id="{688D9298-10F6-45C3-AA76-C466B56EAB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6437" y="1816813"/>
                <a:ext cx="8275537" cy="987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fontAlgn="base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fontAlgn="base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fontAlgn="base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2800" dirty="0">
                    <a:latin typeface="Verdana" charset="0"/>
                  </a:rPr>
                  <a:t>Track the largest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Verdana" charset="0"/>
                  </a:rPr>
                  <a:t> integers in a stream.</a:t>
                </a:r>
              </a:p>
            </p:txBody>
          </p:sp>
        </mc:Choice>
        <mc:Fallback xmlns="">
          <p:sp>
            <p:nvSpPr>
              <p:cNvPr id="166" name="Content Placeholder 4">
                <a:extLst>
                  <a:ext uri="{FF2B5EF4-FFF2-40B4-BE49-F238E27FC236}">
                    <a16:creationId xmlns:a16="http://schemas.microsoft.com/office/drawing/2014/main" id="{688D9298-10F6-45C3-AA76-C466B56EA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437" y="1816813"/>
                <a:ext cx="8275537" cy="987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Content Placeholder 4">
            <a:extLst>
              <a:ext uri="{FF2B5EF4-FFF2-40B4-BE49-F238E27FC236}">
                <a16:creationId xmlns:a16="http://schemas.microsoft.com/office/drawing/2014/main" id="{2ADA2884-F937-4569-864F-7D4A93FD32BA}"/>
              </a:ext>
            </a:extLst>
          </p:cNvPr>
          <p:cNvSpPr txBox="1">
            <a:spLocks/>
          </p:cNvSpPr>
          <p:nvPr/>
        </p:nvSpPr>
        <p:spPr bwMode="auto">
          <a:xfrm>
            <a:off x="184741" y="2906559"/>
            <a:ext cx="8275537" cy="9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Verdana" charset="0"/>
              </a:rPr>
              <a:t>Standard implementations include: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charset="0"/>
              </a:rPr>
              <a:t>Heap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charset="0"/>
              </a:rPr>
              <a:t>Skip List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charset="0"/>
              </a:rPr>
              <a:t>Balanced 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Content Placeholder 4">
                <a:extLst>
                  <a:ext uri="{FF2B5EF4-FFF2-40B4-BE49-F238E27FC236}">
                    <a16:creationId xmlns:a16="http://schemas.microsoft.com/office/drawing/2014/main" id="{A23480FC-EAAB-4C9B-94B5-53A6826C45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4741" y="5549706"/>
                <a:ext cx="8275537" cy="987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fontAlgn="base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fontAlgn="base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fontAlgn="base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2800" dirty="0">
                    <a:latin typeface="Verdana" charset="0"/>
                  </a:rPr>
                  <a:t>Update time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erdan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8" name="Content Placeholder 4">
                <a:extLst>
                  <a:ext uri="{FF2B5EF4-FFF2-40B4-BE49-F238E27FC236}">
                    <a16:creationId xmlns:a16="http://schemas.microsoft.com/office/drawing/2014/main" id="{A23480FC-EAAB-4C9B-94B5-53A6826C4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41" y="5549706"/>
                <a:ext cx="8275537" cy="9879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0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6 -0.04375 L -3.16423 -0.0400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4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399" y="-134845"/>
            <a:ext cx="9477829" cy="1117046"/>
          </a:xfrm>
        </p:spPr>
        <p:txBody>
          <a:bodyPr/>
          <a:lstStyle/>
          <a:p>
            <a:r>
              <a:rPr lang="en-US" dirty="0"/>
              <a:t>Count Sketch </a:t>
            </a:r>
            <a:r>
              <a:rPr lang="en-US" sz="2400" dirty="0"/>
              <a:t>(TCS, 2004)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2560320"/>
          <a:ext cx="4170946" cy="1844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739572" y="5471453"/>
            <a:ext cx="457200" cy="4572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2560320"/>
          <a:ext cx="4170946" cy="1844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14400" y="2560320"/>
          <a:ext cx="4170946" cy="1905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Picture 18" descr="Image result for futurama bender black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0196772" y="5471453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18" descr="Image result for futurama bender black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2213467" y="3778623"/>
            <a:ext cx="457200" cy="457200"/>
          </a:xfrm>
          <a:prstGeom prst="rect">
            <a:avLst/>
          </a:prstGeom>
          <a:noFill/>
        </p:spPr>
      </p:pic>
      <p:pic>
        <p:nvPicPr>
          <p:cNvPr id="43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0653972" y="5476384"/>
            <a:ext cx="457200" cy="457200"/>
          </a:xfrm>
          <a:prstGeom prst="rect">
            <a:avLst/>
          </a:prstGeom>
          <a:noFill/>
        </p:spPr>
      </p:pic>
      <p:grpSp>
        <p:nvGrpSpPr>
          <p:cNvPr id="59" name="Group 58"/>
          <p:cNvGrpSpPr/>
          <p:nvPr/>
        </p:nvGrpSpPr>
        <p:grpSpPr>
          <a:xfrm>
            <a:off x="151014" y="5196589"/>
            <a:ext cx="2699657" cy="646331"/>
            <a:chOff x="1510747" y="5471453"/>
            <a:chExt cx="2699657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1510747" y="5471453"/>
              <a:ext cx="2699657" cy="646331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Query(    )</a:t>
              </a:r>
            </a:p>
          </p:txBody>
        </p:sp>
        <p:pic>
          <p:nvPicPr>
            <p:cNvPr id="4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3251943" y="5569144"/>
              <a:ext cx="548640" cy="548640"/>
            </a:xfrm>
            <a:prstGeom prst="rect">
              <a:avLst/>
            </a:prstGeom>
            <a:noFill/>
          </p:spPr>
        </p:pic>
      </p:grpSp>
      <p:sp>
        <p:nvSpPr>
          <p:cNvPr id="61" name="TextBox 60"/>
          <p:cNvSpPr txBox="1"/>
          <p:nvPr/>
        </p:nvSpPr>
        <p:spPr>
          <a:xfrm>
            <a:off x="2569630" y="5189574"/>
            <a:ext cx="5074325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r>
              <a:rPr lang="en-US" sz="2400" dirty="0"/>
              <a:t> </a:t>
            </a:r>
            <a:r>
              <a:rPr lang="en-US" sz="2800" dirty="0"/>
              <a:t>median(2,3,3,2,1)</a:t>
            </a:r>
            <a:endParaRPr lang="en-US" sz="3600" dirty="0"/>
          </a:p>
        </p:txBody>
      </p:sp>
      <p:pic>
        <p:nvPicPr>
          <p:cNvPr id="69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7446053" y="5468559"/>
            <a:ext cx="457200" cy="457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444500" y="64787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914400" y="2570769"/>
          <a:ext cx="4170946" cy="1905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-2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434353" y="2829195"/>
            <a:ext cx="6509000" cy="2776475"/>
            <a:chOff x="915620" y="2830869"/>
            <a:chExt cx="6803226" cy="2869185"/>
          </a:xfrm>
        </p:grpSpPr>
        <p:cxnSp>
          <p:nvCxnSpPr>
            <p:cNvPr id="28" name="Straight Arrow Connector 27"/>
            <p:cNvCxnSpPr/>
            <p:nvPr/>
          </p:nvCxnSpPr>
          <p:spPr>
            <a:xfrm flipH="1" flipV="1">
              <a:off x="4610959" y="2830869"/>
              <a:ext cx="3098689" cy="286172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4288460" y="3550710"/>
              <a:ext cx="3430386" cy="214187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1898205" y="3175931"/>
              <a:ext cx="5811443" cy="251666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2295878" y="3929910"/>
              <a:ext cx="5413770" cy="177014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915620" y="4303060"/>
              <a:ext cx="6803226" cy="139699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434353" y="2779059"/>
            <a:ext cx="6159143" cy="2826611"/>
            <a:chOff x="1434353" y="2779059"/>
            <a:chExt cx="6284492" cy="2920994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2393576" y="3146612"/>
              <a:ext cx="5325269" cy="25459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4699887" y="3505823"/>
              <a:ext cx="3009762" cy="21867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400576" y="3900008"/>
              <a:ext cx="3309073" cy="1800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434353" y="4303059"/>
              <a:ext cx="6284492" cy="13969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634753" y="2779059"/>
              <a:ext cx="3074894" cy="29135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914400" y="2570765"/>
          <a:ext cx="4170946" cy="1905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-2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3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-3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-2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R="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9" name="Group 78"/>
          <p:cNvGrpSpPr/>
          <p:nvPr/>
        </p:nvGrpSpPr>
        <p:grpSpPr>
          <a:xfrm>
            <a:off x="-2310840" y="2082709"/>
            <a:ext cx="10621426" cy="2393060"/>
            <a:chOff x="-2315611" y="2030892"/>
            <a:chExt cx="10621426" cy="2393060"/>
          </a:xfrm>
          <a:effectLst/>
        </p:grpSpPr>
        <p:sp>
          <p:nvSpPr>
            <p:cNvPr id="80" name="Rectangle 79"/>
            <p:cNvSpPr/>
            <p:nvPr/>
          </p:nvSpPr>
          <p:spPr>
            <a:xfrm>
              <a:off x="905386" y="2382813"/>
              <a:ext cx="3536752" cy="54402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21170" y="2902358"/>
              <a:ext cx="3536752" cy="38884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1343459" y="2926152"/>
              <a:ext cx="3536752" cy="3840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55393" y="2446730"/>
              <a:ext cx="3536752" cy="49034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97212" y="3293027"/>
              <a:ext cx="3536752" cy="3657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81460" y="3648456"/>
              <a:ext cx="3536752" cy="39319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64722" y="4039904"/>
              <a:ext cx="3536752" cy="3840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441915" y="3673502"/>
              <a:ext cx="3536752" cy="3657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69063" y="3291840"/>
              <a:ext cx="3536752" cy="3840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2315611" y="4037864"/>
              <a:ext cx="3536752" cy="3840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118212" y="2030892"/>
              <a:ext cx="3536752" cy="49034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BB3A9C4-57B1-41D5-82F6-3756A6E4CC8C}"/>
              </a:ext>
            </a:extLst>
          </p:cNvPr>
          <p:cNvGrpSpPr>
            <a:grpSpLocks noChangeAspect="1"/>
          </p:cNvGrpSpPr>
          <p:nvPr/>
        </p:nvGrpSpPr>
        <p:grpSpPr>
          <a:xfrm>
            <a:off x="5112777" y="1603025"/>
            <a:ext cx="4066731" cy="2057400"/>
            <a:chOff x="5567579" y="1511769"/>
            <a:chExt cx="3587505" cy="1814955"/>
          </a:xfrm>
        </p:grpSpPr>
        <p:pic>
          <p:nvPicPr>
            <p:cNvPr id="1028" name="Picture 4" descr="Image result for heap">
              <a:extLst>
                <a:ext uri="{FF2B5EF4-FFF2-40B4-BE49-F238E27FC236}">
                  <a16:creationId xmlns:a16="http://schemas.microsoft.com/office/drawing/2014/main" id="{4EFE6875-7667-400E-8BCC-42725E1E57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6"/>
            <a:stretch/>
          </p:blipFill>
          <p:spPr bwMode="auto">
            <a:xfrm>
              <a:off x="5781602" y="1518994"/>
              <a:ext cx="3373482" cy="1807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futurama party worm,">
              <a:extLst>
                <a:ext uri="{FF2B5EF4-FFF2-40B4-BE49-F238E27FC236}">
                  <a16:creationId xmlns:a16="http://schemas.microsoft.com/office/drawing/2014/main" id="{7C64760E-9D4D-460E-B1EC-4BBB3C9AC3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8648161" y="196888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0" descr="Image result for futurama zoidberg">
              <a:extLst>
                <a:ext uri="{FF2B5EF4-FFF2-40B4-BE49-F238E27FC236}">
                  <a16:creationId xmlns:a16="http://schemas.microsoft.com/office/drawing/2014/main" id="{6C790DE7-327E-4181-95E7-0AAC997861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852386" y="2439406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48" name="Picture 18" descr="Image result for futurama bender black">
              <a:extLst>
                <a:ext uri="{FF2B5EF4-FFF2-40B4-BE49-F238E27FC236}">
                  <a16:creationId xmlns:a16="http://schemas.microsoft.com/office/drawing/2014/main" id="{2551BA82-149D-4D91-8634-0F647B75D1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6367363" y="1969009"/>
              <a:ext cx="274320" cy="274320"/>
            </a:xfrm>
            <a:prstGeom prst="rect">
              <a:avLst/>
            </a:prstGeom>
            <a:noFill/>
          </p:spPr>
        </p:pic>
        <p:pic>
          <p:nvPicPr>
            <p:cNvPr id="49" name="Picture 2" descr="Image result for futurama toad">
              <a:extLst>
                <a:ext uri="{FF2B5EF4-FFF2-40B4-BE49-F238E27FC236}">
                  <a16:creationId xmlns:a16="http://schemas.microsoft.com/office/drawing/2014/main" id="{2B8814AC-7767-42F9-8A43-CDF337DA0C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7157773" y="1511769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Related image">
              <a:extLst>
                <a:ext uri="{FF2B5EF4-FFF2-40B4-BE49-F238E27FC236}">
                  <a16:creationId xmlns:a16="http://schemas.microsoft.com/office/drawing/2014/main" id="{6216AAEA-86E4-46D7-A97D-38D0AFEB8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8437618" y="246595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 descr="Image result for lrrr futurama">
              <a:extLst>
                <a:ext uri="{FF2B5EF4-FFF2-40B4-BE49-F238E27FC236}">
                  <a16:creationId xmlns:a16="http://schemas.microsoft.com/office/drawing/2014/main" id="{EAE44803-6DC7-4922-B689-CAED138413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" t="3259" r="3111" b="6048"/>
            <a:stretch/>
          </p:blipFill>
          <p:spPr bwMode="auto">
            <a:xfrm>
              <a:off x="5567579" y="2978659"/>
              <a:ext cx="274320" cy="273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0" descr="Image result for jelly futurama">
              <a:extLst>
                <a:ext uri="{FF2B5EF4-FFF2-40B4-BE49-F238E27FC236}">
                  <a16:creationId xmlns:a16="http://schemas.microsoft.com/office/drawing/2014/main" id="{009812AC-3B14-4A45-B0AE-08AB3E3FE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25" t="4571" r="-2" b="12933"/>
            <a:stretch/>
          </p:blipFill>
          <p:spPr bwMode="auto">
            <a:xfrm>
              <a:off x="6204425" y="2996859"/>
              <a:ext cx="274320" cy="27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2" descr="Image result for omni futurama">
              <a:extLst>
                <a:ext uri="{FF2B5EF4-FFF2-40B4-BE49-F238E27FC236}">
                  <a16:creationId xmlns:a16="http://schemas.microsoft.com/office/drawing/2014/main" id="{C4B5DF56-9378-49B6-8805-341C9C914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589" y="2465955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 descr="Image result for omni futurama">
              <a:extLst>
                <a:ext uri="{FF2B5EF4-FFF2-40B4-BE49-F238E27FC236}">
                  <a16:creationId xmlns:a16="http://schemas.microsoft.com/office/drawing/2014/main" id="{E4C41379-8272-4446-897A-E83FF37B0F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446" r="-21690"/>
            <a:stretch/>
          </p:blipFill>
          <p:spPr bwMode="auto">
            <a:xfrm>
              <a:off x="8063186" y="2474227"/>
              <a:ext cx="274320" cy="2747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5" name="Picture 2" descr="Image result for futurama">
              <a:extLst>
                <a:ext uri="{FF2B5EF4-FFF2-40B4-BE49-F238E27FC236}">
                  <a16:creationId xmlns:a16="http://schemas.microsoft.com/office/drawing/2014/main" id="{C4379C44-EEE0-41C5-AEA1-79E0CAC0AD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4" r="19246"/>
            <a:stretch/>
          </p:blipFill>
          <p:spPr bwMode="auto">
            <a:xfrm>
              <a:off x="7207246" y="3022800"/>
              <a:ext cx="27432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68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2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2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5242950" y="7837847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>
          <a:xfrm>
            <a:off x="1686719" y="64325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3136A42-C515-44CB-903C-FA747DE6023E}" type="datetime1">
              <a:rPr lang="en-US" smtClean="0"/>
              <a:pPr>
                <a:defRPr/>
              </a:pPr>
              <a:t>10/23/2019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266031" y="64325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1935491" y="3986135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4275070" y="3922468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3204184" y="2877801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1243546" y="2536276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3015158" y="1609863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4810513" y="1762202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5617788" y="2877801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12" idx="2"/>
            <a:endCxn id="1026" idx="0"/>
          </p:cNvCxnSpPr>
          <p:nvPr/>
        </p:nvCxnSpPr>
        <p:spPr>
          <a:xfrm>
            <a:off x="1778989" y="3040276"/>
            <a:ext cx="691945" cy="945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  <a:endCxn id="11" idx="1"/>
          </p:cNvCxnSpPr>
          <p:nvPr/>
        </p:nvCxnSpPr>
        <p:spPr>
          <a:xfrm>
            <a:off x="2314432" y="2788276"/>
            <a:ext cx="889752" cy="341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0"/>
            <a:endCxn id="13" idx="2"/>
          </p:cNvCxnSpPr>
          <p:nvPr/>
        </p:nvCxnSpPr>
        <p:spPr>
          <a:xfrm flipH="1" flipV="1">
            <a:off x="3550601" y="2113863"/>
            <a:ext cx="189026" cy="763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1"/>
            <a:endCxn id="12" idx="0"/>
          </p:cNvCxnSpPr>
          <p:nvPr/>
        </p:nvCxnSpPr>
        <p:spPr>
          <a:xfrm flipH="1">
            <a:off x="1778989" y="1861863"/>
            <a:ext cx="1236169" cy="674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26" idx="3"/>
            <a:endCxn id="10" idx="1"/>
          </p:cNvCxnSpPr>
          <p:nvPr/>
        </p:nvCxnSpPr>
        <p:spPr>
          <a:xfrm flipV="1">
            <a:off x="3006377" y="4174468"/>
            <a:ext cx="1268693" cy="63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0"/>
          </p:cNvCxnSpPr>
          <p:nvPr/>
        </p:nvCxnSpPr>
        <p:spPr>
          <a:xfrm flipH="1" flipV="1">
            <a:off x="3998559" y="3381801"/>
            <a:ext cx="811954" cy="540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14" idx="1"/>
          </p:cNvCxnSpPr>
          <p:nvPr/>
        </p:nvCxnSpPr>
        <p:spPr>
          <a:xfrm>
            <a:off x="4086044" y="1861863"/>
            <a:ext cx="724469" cy="152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2"/>
            <a:endCxn id="15" idx="0"/>
          </p:cNvCxnSpPr>
          <p:nvPr/>
        </p:nvCxnSpPr>
        <p:spPr>
          <a:xfrm>
            <a:off x="5345956" y="2266202"/>
            <a:ext cx="807275" cy="611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  <a:endCxn id="15" idx="2"/>
          </p:cNvCxnSpPr>
          <p:nvPr/>
        </p:nvCxnSpPr>
        <p:spPr>
          <a:xfrm flipV="1">
            <a:off x="5345956" y="3381801"/>
            <a:ext cx="807275" cy="79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3"/>
            <a:endCxn id="15" idx="1"/>
          </p:cNvCxnSpPr>
          <p:nvPr/>
        </p:nvCxnSpPr>
        <p:spPr>
          <a:xfrm>
            <a:off x="4275070" y="3129801"/>
            <a:ext cx="13427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880624" y="3381801"/>
            <a:ext cx="714298" cy="61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817934" y="2091162"/>
            <a:ext cx="540000" cy="540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/>
        </p:nvSpPr>
        <p:spPr>
          <a:xfrm>
            <a:off x="2154195" y="7876766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42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2170671" y="7915685"/>
            <a:ext cx="540000" cy="540000"/>
          </a:xfrm>
          <a:prstGeom prst="rect">
            <a:avLst/>
          </a:prstGeom>
          <a:noFill/>
        </p:spPr>
      </p:pic>
      <p:pic>
        <p:nvPicPr>
          <p:cNvPr id="44" name="Picture 6" descr="Related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6858357" y="265028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Related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2720459" y="791540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" y="2736139"/>
            <a:ext cx="491835" cy="1842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" y="2745502"/>
            <a:ext cx="491835" cy="184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93" y="2751056"/>
            <a:ext cx="491835" cy="1842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93" y="2745126"/>
            <a:ext cx="491835" cy="184243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-40144" y="5175623"/>
            <a:ext cx="4118393" cy="16669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-27862" y="5299509"/>
            <a:ext cx="4093827" cy="153888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Which flows sent more than 1% of the packets?</a:t>
            </a:r>
            <a:endParaRPr lang="en-US" sz="300" dirty="0">
              <a:solidFill>
                <a:schemeClr val="bg1"/>
              </a:solidFill>
            </a:endParaRPr>
          </a:p>
          <a:p>
            <a:r>
              <a:rPr lang="en-US" sz="3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200" dirty="0">
                <a:solidFill>
                  <a:schemeClr val="bg1"/>
                </a:solidFill>
              </a:rPr>
              <a:t>How many packets    has      sent?</a:t>
            </a:r>
          </a:p>
        </p:txBody>
      </p:sp>
      <p:pic>
        <p:nvPicPr>
          <p:cNvPr id="57" name="Picture 2" descr="Image result for futurama toad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366817" y="429873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948672" y="4590469"/>
            <a:ext cx="540000" cy="540000"/>
          </a:xfrm>
          <a:prstGeom prst="rect">
            <a:avLst/>
          </a:prstGeom>
          <a:noFill/>
        </p:spPr>
      </p:pic>
      <p:pic>
        <p:nvPicPr>
          <p:cNvPr id="60" name="Picture 4" descr="Image result for futurama morbo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5881399" y="137089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271525" y="7876766"/>
            <a:ext cx="540000" cy="540000"/>
          </a:xfrm>
          <a:prstGeom prst="rect">
            <a:avLst/>
          </a:prstGeom>
          <a:noFill/>
        </p:spPr>
      </p:pic>
      <p:pic>
        <p:nvPicPr>
          <p:cNvPr id="65" name="Picture 4" descr="Image result for futurama morbo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5811525" y="78717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5271525" y="7021443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69" name="Picture 2" descr="Image result for futurama toad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5284286" y="706036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Related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5837047" y="706036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ounded Rectangle 70"/>
          <p:cNvSpPr/>
          <p:nvPr/>
        </p:nvSpPr>
        <p:spPr>
          <a:xfrm>
            <a:off x="7259220" y="7639281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72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7827795" y="7678200"/>
            <a:ext cx="540000" cy="540000"/>
          </a:xfrm>
          <a:prstGeom prst="rect">
            <a:avLst/>
          </a:prstGeom>
          <a:noFill/>
        </p:spPr>
      </p:pic>
      <p:pic>
        <p:nvPicPr>
          <p:cNvPr id="73" name="Picture 4" descr="Image result for futurama morbo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7287795" y="76782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5457" y="4426468"/>
            <a:ext cx="492738" cy="183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8560" y="4673220"/>
            <a:ext cx="494307" cy="183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1525" y="1531978"/>
            <a:ext cx="488563" cy="1836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4195" y="4895739"/>
            <a:ext cx="494307" cy="18360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4086044" y="5359893"/>
            <a:ext cx="5049043" cy="14629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233681" y="5343387"/>
            <a:ext cx="4093827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Routing Oblivious: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43875" y="5820350"/>
            <a:ext cx="5347590" cy="138499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50" dirty="0"/>
              <a:t>Assumes no routing knowledge</a:t>
            </a:r>
          </a:p>
          <a:p>
            <a:pPr>
              <a:spcBef>
                <a:spcPts val="600"/>
              </a:spcBef>
            </a:pPr>
            <a:r>
              <a:rPr lang="en-US" sz="1850" dirty="0"/>
              <a:t>Routing may arbitrarily change over time</a:t>
            </a:r>
          </a:p>
          <a:p>
            <a:pPr>
              <a:spcBef>
                <a:spcPts val="600"/>
              </a:spcBef>
            </a:pPr>
            <a:r>
              <a:rPr lang="en-US" sz="1850" dirty="0"/>
              <a:t>Distributed Implementation</a:t>
            </a:r>
          </a:p>
          <a:p>
            <a:endParaRPr lang="en-US" sz="1850" dirty="0"/>
          </a:p>
        </p:txBody>
      </p:sp>
      <p:grpSp>
        <p:nvGrpSpPr>
          <p:cNvPr id="11285" name="Group 11284"/>
          <p:cNvGrpSpPr/>
          <p:nvPr/>
        </p:nvGrpSpPr>
        <p:grpSpPr>
          <a:xfrm>
            <a:off x="2163357" y="2113863"/>
            <a:ext cx="4877917" cy="2864011"/>
            <a:chOff x="2163357" y="2113863"/>
            <a:chExt cx="4877917" cy="2864011"/>
          </a:xfrm>
        </p:grpSpPr>
        <p:cxnSp>
          <p:nvCxnSpPr>
            <p:cNvPr id="93" name="Straight Connector 92"/>
            <p:cNvCxnSpPr>
              <a:stCxn id="10" idx="3"/>
            </p:cNvCxnSpPr>
            <p:nvPr/>
          </p:nvCxnSpPr>
          <p:spPr>
            <a:xfrm flipV="1">
              <a:off x="5345956" y="4040674"/>
              <a:ext cx="967754" cy="13379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84" name="Group 11283"/>
            <p:cNvGrpSpPr/>
            <p:nvPr/>
          </p:nvGrpSpPr>
          <p:grpSpPr>
            <a:xfrm>
              <a:off x="2163357" y="2113863"/>
              <a:ext cx="4877917" cy="2864011"/>
              <a:chOff x="2163357" y="2113863"/>
              <a:chExt cx="4877917" cy="2864011"/>
            </a:xfrm>
          </p:grpSpPr>
          <p:grpSp>
            <p:nvGrpSpPr>
              <p:cNvPr id="11264" name="Group 11263"/>
              <p:cNvGrpSpPr/>
              <p:nvPr/>
            </p:nvGrpSpPr>
            <p:grpSpPr>
              <a:xfrm>
                <a:off x="6336074" y="3529598"/>
                <a:ext cx="705200" cy="1448276"/>
                <a:chOff x="6858357" y="3190281"/>
                <a:chExt cx="705200" cy="1448276"/>
              </a:xfrm>
            </p:grpSpPr>
            <p:pic>
              <p:nvPicPr>
                <p:cNvPr id="1030" name="Picture 6" descr="Image result for server"/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753" r="54747" b="6356"/>
                <a:stretch/>
              </p:blipFill>
              <p:spPr bwMode="auto">
                <a:xfrm>
                  <a:off x="6858357" y="3268910"/>
                  <a:ext cx="705200" cy="13696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Image result for mind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3615" y="3190281"/>
                  <a:ext cx="561004" cy="5351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1266" name="Straight Connector 11265"/>
              <p:cNvCxnSpPr>
                <a:stCxn id="13" idx="2"/>
              </p:cNvCxnSpPr>
              <p:nvPr/>
            </p:nvCxnSpPr>
            <p:spPr>
              <a:xfrm>
                <a:off x="3550601" y="2113863"/>
                <a:ext cx="2785473" cy="19508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11" idx="3"/>
              </p:cNvCxnSpPr>
              <p:nvPr/>
            </p:nvCxnSpPr>
            <p:spPr>
              <a:xfrm>
                <a:off x="4275070" y="3129801"/>
                <a:ext cx="2061004" cy="95020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163357" y="2996203"/>
                <a:ext cx="4134579" cy="10644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006377" y="4055167"/>
                <a:ext cx="3291559" cy="4341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4" idx="2"/>
              </p:cNvCxnSpPr>
              <p:nvPr/>
            </p:nvCxnSpPr>
            <p:spPr>
              <a:xfrm>
                <a:off x="5345956" y="2266202"/>
                <a:ext cx="951980" cy="18323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5" idx="2"/>
              </p:cNvCxnSpPr>
              <p:nvPr/>
            </p:nvCxnSpPr>
            <p:spPr>
              <a:xfrm>
                <a:off x="6153231" y="3381801"/>
                <a:ext cx="129965" cy="7218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114511" y="6437675"/>
            <a:ext cx="360000" cy="360000"/>
          </a:xfrm>
          <a:prstGeom prst="rect">
            <a:avLst/>
          </a:prstGeom>
          <a:noFill/>
        </p:spPr>
      </p:pic>
      <p:sp>
        <p:nvSpPr>
          <p:cNvPr id="68" name="Title 3">
            <a:extLst>
              <a:ext uri="{FF2B5EF4-FFF2-40B4-BE49-F238E27FC236}">
                <a16:creationId xmlns:a16="http://schemas.microsoft.com/office/drawing/2014/main" id="{DB0CF217-3B74-43FC-B352-3B516DC1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865" y="134938"/>
            <a:ext cx="9370503" cy="1076325"/>
          </a:xfrm>
        </p:spPr>
        <p:txBody>
          <a:bodyPr/>
          <a:lstStyle/>
          <a:p>
            <a:r>
              <a:rPr lang="en-US" sz="2800" dirty="0">
                <a:latin typeface="Verdana" charset="0"/>
              </a:rPr>
              <a:t>Routing Oblivious Heavy Hitters (ANCS 2018)</a:t>
            </a:r>
          </a:p>
        </p:txBody>
      </p:sp>
    </p:spTree>
    <p:extLst>
      <p:ext uri="{BB962C8B-B14F-4D97-AF65-F5344CB8AC3E}">
        <p14:creationId xmlns:p14="http://schemas.microsoft.com/office/powerpoint/2010/main" val="35249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3.05556E-6 0.00023 L 0.01319 0.00185 C 0.01423 0.00208 0.01545 0.00278 0.01666 0.00278 C 0.01909 0.00324 0.0217 0.00347 0.0243 0.0037 C 0.02639 0.00417 0.0283 0.0044 0.03055 0.00463 C 0.03385 0.00509 0.0375 0.00532 0.04097 0.00556 C 0.04514 0.00625 0.0493 0.00648 0.05347 0.00741 C 0.05573 0.0081 0.05798 0.00903 0.06041 0.00926 C 0.0658 0.00995 0.07152 0.00995 0.07708 0.01019 C 0.07951 0.01088 0.08212 0.01157 0.08472 0.01204 C 0.08975 0.01296 0.10277 0.01389 0.10625 0.01389 L 0.17569 0.01481 L 0.21875 0.01574 L 0.22639 0.01667 C 0.22812 0.01713 0.23003 0.01759 0.23194 0.01759 C 0.23576 0.01806 0.23975 0.01829 0.24375 0.01852 C 0.25295 0.0206 0.24323 0.01875 0.25972 0.02037 C 0.26146 0.0206 0.26337 0.02106 0.26527 0.0213 L 0.28055 0.02315 C 0.2875 0.02523 0.28107 0.02315 0.28611 0.025 C 0.2875 0.02569 0.28941 0.02616 0.29097 0.02685 C 0.29878 0.03171 0.29375 0.02986 0.2993 0.03148 C 0.30052 0.03287 0.30521 0.03773 0.30625 0.03796 L 0.30833 0.03889 C 0.30781 0.0375 0.30729 0.03588 0.30694 0.03426 C 0.30659 0.03356 0.30659 0.03241 0.30625 0.03148 C 0.30555 0.03056 0.30468 0.02986 0.30416 0.0287 C 0.30225 0.02569 0.30121 0.02199 0.3 0.01852 C 0.2993 0.01713 0.29843 0.01551 0.29791 0.01389 C 0.29722 0.0125 0.29687 0.01088 0.29652 0.00926 C 0.296 0.00764 0.29566 0.00556 0.29514 0.0037 C 0.29409 0.00139 0.29271 -0.00046 0.29166 -0.00278 C 0.29114 -0.00486 0.29062 -0.00694 0.29027 -0.00926 C 0.2875 -0.02037 0.28455 -0.02917 0.28333 -0.04167 C 0.28298 -0.04375 0.28281 -0.04583 0.28264 -0.04815 C 0.28229 -0.05 0.28212 -0.05185 0.28194 -0.0537 C 0.28159 -0.05671 0.28142 -0.05972 0.28125 -0.06296 C 0.28142 -0.08796 0.28021 -0.11296 0.28194 -0.13796 C 0.28194 -0.13981 0.28472 -0.13657 0.28611 -0.13611 C 0.2875 -0.13542 0.28871 -0.13472 0.29027 -0.13426 C 0.29444 -0.13264 0.29843 -0.13079 0.30277 -0.12963 C 0.30451 -0.12894 0.30642 -0.12917 0.30833 -0.1287 C 0.31041 -0.12824 0.3125 -0.12755 0.31458 -0.12685 C 0.31684 -0.12593 0.31909 -0.12454 0.32152 -0.12407 C 0.32396 -0.12338 0.32656 -0.12361 0.32916 -0.12315 C 0.33212 -0.12269 0.33507 -0.12176 0.33819 -0.1213 C 0.34218 -0.1206 0.3533 -0.11968 0.35694 -0.11944 C 0.40625 -0.11458 0.35607 -0.11782 0.46111 -0.11667 C 0.46198 -0.11181 0.46215 -0.1088 0.46389 -0.10463 C 0.46423 -0.10347 0.46475 -0.10278 0.46527 -0.10185 C 0.46545 -0.10093 0.46545 -0.09977 0.46597 -0.09907 C 0.46666 -0.09699 0.46805 -0.0956 0.46875 -0.09352 C 0.47048 -0.08657 0.46805 -0.09514 0.47083 -0.08796 C 0.471 -0.08704 0.47118 -0.08588 0.47152 -0.08519 C 0.47187 -0.08403 0.47239 -0.08333 0.47291 -0.08241 C 0.47326 -0.08125 0.47361 -0.07986 0.47413 -0.0787 C 0.47569 -0.07546 0.47812 -0.07292 0.47899 -0.06944 C 0.48021 -0.06458 0.47934 -0.06736 0.48264 -0.06111 C 0.48298 -0.06019 0.48368 -0.05926 0.48385 -0.05833 C 0.48507 -0.05278 0.48385 -0.05694 0.48819 -0.05 C 0.48854 -0.04907 0.48871 -0.04792 0.48958 -0.04722 C 0.4901 -0.04606 0.49097 -0.04537 0.49166 -0.04444 C 0.49218 -0.04329 0.49236 -0.04167 0.49305 -0.04074 C 0.49357 -0.03958 0.49444 -0.03889 0.49514 -0.03796 C 0.49566 -0.03681 0.49583 -0.03519 0.49652 -0.03426 C 0.49705 -0.0331 0.49791 -0.03241 0.49861 -0.03148 C 0.4993 -0.03032 0.49982 -0.02894 0.50069 -0.02778 C 0.50121 -0.02662 0.50208 -0.02593 0.50277 -0.025 C 0.50434 -0.02222 0.5059 -0.01944 0.50764 -0.01667 C 0.50955 -0.01319 0.5085 -0.01389 0.51111 -0.01019 C 0.5118 -0.0088 0.51302 -0.00764 0.51389 -0.00648 C 0.52482 0.01111 0.51423 -0.0037 0.52152 0.00463 C 0.52222 0.00556 0.52274 0.00671 0.52361 0.00741 C 0.5243 0.00833 0.52534 0.00856 0.52639 0.00926 C 0.52916 0.01181 0.53159 0.01481 0.53472 0.01667 C 0.56024 0.03218 0.54027 0.02083 0.55972 0.03056 C 0.56302 0.03241 0.56649 0.03495 0.57014 0.03611 C 0.57708 0.03866 0.59166 0.0419 0.59166 0.04213 C 0.60034 0.04074 0.6092 0.04028 0.61805 0.03889 C 0.62031 0.03866 0.62257 0.03796 0.625 0.03704 C 0.62604 0.03681 0.62725 0.03565 0.62847 0.03519 C 0.63107 0.03426 0.63142 0.03426 0.63333 0.03426 L 0.64791 0.03981 " pathEditMode="relative" rAng="0" ptsTypes="AAAAAAAAAAAAAAAAAAAAAAAAAAAAAAAAAAAAAAAAAAAAAAAAAAAAAAAAAAAAAAAAAAAAAAAAAAAAAAAAAAAA">
                                      <p:cBhvr>
                                        <p:cTn id="13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05556E-6 2.59259E-6 L 3.05556E-6 0.00023 C 0.00017 -0.00023 0.00694 -0.00347 0.00833 -0.00463 C 0.0125 -0.00949 0.00677 -0.00625 0.0118 -0.00834 L 0.02152 -0.0213 C 0.02222 -0.02222 0.02257 -0.02361 0.02361 -0.02408 C 0.03316 -0.03056 0.01996 -0.0213 0.02847 -0.02871 C 0.02899 -0.0294 0.02986 -0.0294 0.03055 -0.02963 C 0.03142 -0.03033 0.03229 -0.03102 0.03333 -0.03148 C 0.03385 -0.03195 0.03472 -0.03218 0.03541 -0.03241 C 0.03646 -0.03334 0.03767 -0.03449 0.03889 -0.03519 C 0.04149 -0.03704 0.04236 -0.03727 0.04514 -0.03797 C 0.04583 -0.03866 0.04635 -0.03935 0.04722 -0.03982 C 0.04878 -0.04097 0.05104 -0.04121 0.05277 -0.04167 C 0.05347 -0.04213 0.05399 -0.04236 0.05486 -0.0426 C 0.05659 -0.04329 0.06041 -0.04445 0.06041 -0.04422 C 0.06354 -0.04375 0.0651 -0.04375 0.06805 -0.04074 C 0.06857 -0.04028 0.06875 -0.03889 0.06944 -0.03797 C 0.07014 -0.03727 0.07135 -0.03704 0.07222 -0.03611 C 0.08125 -0.02801 0.075 -0.03403 0.07986 -0.02685 C 0.08159 -0.02431 0.08402 -0.02246 0.08541 -0.01945 C 0.08646 -0.01713 0.08802 -0.01389 0.08889 -0.01111 C 0.09375 0.00509 0.08732 -0.01505 0.09097 -0.00093 C 0.09114 0.00023 0.09184 0.00139 0.09236 0.00278 C 0.09462 0.01041 0.09271 0.00625 0.09514 0.01481 C 0.09566 0.0169 0.09652 0.01898 0.09722 0.02129 C 0.09774 0.02291 0.09791 0.025 0.09861 0.02685 C 0.09913 0.0287 0.1 0.03032 0.10069 0.0324 C 0.10121 0.03403 0.10139 0.03611 0.10208 0.03796 C 0.10295 0.04097 0.10555 0.04722 0.10555 0.04745 C 0.10642 0.05393 0.10555 0.05046 0.10902 0.0574 L 0.10902 0.05764 C 0.11041 0.06296 0.10868 0.05694 0.11111 0.06389 C 0.11458 0.0743 0.10937 0.06111 0.11597 0.07685 C 0.11736 0.08449 0.11562 0.07685 0.11805 0.08333 C 0.12135 0.09236 0.11753 0.08426 0.12083 0.09074 C 0.121 0.0919 0.121 0.09328 0.12152 0.09444 C 0.12222 0.09629 0.1243 0.1 0.1243 0.10023 C 0.12448 0.10115 0.12465 0.10231 0.125 0.1037 C 0.12587 0.10694 0.12673 0.1081 0.12847 0.11111 C 0.12951 0.11713 0.12847 0.1125 0.13055 0.11852 C 0.13125 0.12083 0.13281 0.12592 0.13402 0.1287 C 0.13472 0.13055 0.13541 0.13287 0.1368 0.13426 C 0.14166 0.13842 0.13576 0.13287 0.14097 0.13981 C 0.14149 0.14051 0.14236 0.14097 0.14305 0.14166 C 0.14392 0.14236 0.14496 0.14328 0.14583 0.14444 C 0.14791 0.14699 0.15 0.15 0.15208 0.15278 C 0.15295 0.15393 0.15364 0.15532 0.15486 0.15648 C 0.15573 0.1574 0.15659 0.1581 0.15764 0.15926 C 0.15833 0.15995 0.15885 0.16111 0.15972 0.16203 C 0.16684 0.1699 0.16284 0.16528 0.16736 0.16944 C 0.16823 0.17014 0.16909 0.17129 0.17014 0.17222 C 0.17257 0.17407 0.17378 0.17384 0.17639 0.175 C 0.18316 0.17754 0.17152 0.17523 0.18958 0.17685 C 0.20277 0.17639 0.23021 0.17639 0.24722 0.175 C 0.25277 0.1743 0.25816 0.17361 0.26389 0.17315 C 0.26788 0.17268 0.27222 0.17245 0.27639 0.17222 C 0.27882 0.17176 0.28142 0.17153 0.28402 0.17129 C 0.28541 0.17106 0.28663 0.17037 0.28819 0.17037 C 0.31163 0.16898 0.38281 0.16852 0.39236 0.16852 C 0.40069 0.1662 0.39201 0.16875 0.39791 0.16666 C 0.39965 0.16597 0.40173 0.16574 0.40347 0.16481 C 0.40382 0.16296 0.40468 0.1625 0.40972 0.16018 C 0.41284 0.15717 0.41302 0.15625 0.41666 0.15278 C 0.41979 0.14953 0.42309 0.14653 0.4243 0.14352 C 0.42986 0.14004 0.4335 0.13703 0.4368 0.13333 L 0.44496 0.12315 C 0.45173 0.1162 0.45764 0.10903 0.46389 0.10278 C 0.46562 0.10046 0.4658 0.09838 0.46788 0.09629 C 0.4717 0.09421 0.47639 0.08889 0.47847 0.08611 C 0.47916 0.08472 0.47968 0.08333 0.48055 0.0824 C 0.48628 0.07268 0.48628 0.07407 0.49236 0.07037 C 0.49462 0.06389 0.49236 0.06875 0.49722 0.06296 C 0.49948 0.05995 0.50173 0.05671 0.50416 0.0537 L 0.50694 0.04722 C 0.50868 0.04514 0.51371 0.04236 0.51597 0.04074 C 0.51649 0.04004 0.51736 0.04028 0.51805 0.03981 C 0.51996 0.03819 0.52135 0.03588 0.52361 0.03518 C 0.53003 0.03217 0.52725 0.03379 0.53889 0.03055 C 0.54027 0.02963 0.54149 0.02824 0.54305 0.02778 C 0.54514 0.02662 0.54757 0.02662 0.54826 0.02592 C 0.54843 0.02569 0.54896 0.02523 0.54982 0.025 C 0.55087 0.02453 0.55434 0.0243 0.55555 0.02407 C 0.56562 0.01713 0.54826 0.02708 0.5618 0.02129 C 0.56371 0.02014 0.56545 0.01852 0.56736 0.01759 C 0.56857 0.01666 0.56996 0.01643 0.57135 0.01574 C 0.57274 0.01481 0.57396 0.01365 0.57569 0.01296 C 0.57743 0.01203 0.57934 0.0118 0.58125 0.01111 C 0.58194 0.01065 0.58264 0.01041 0.58333 0.01018 C 0.58489 0.00926 0.58646 0.0081 0.58819 0.0074 C 0.58923 0.00671 0.59027 0.00671 0.59149 0.00648 C 0.59323 0.00555 0.59514 0.0044 0.59722 0.0037 C 0.60972 -0.00139 0.60104 0.00278 0.61319 -0.00093 C 0.61545 -0.00185 0.61771 -0.00301 0.62014 -0.00371 C 0.62378 -0.0051 0.62743 -0.00625 0.63125 -0.00741 C 0.63333 -0.00834 0.63524 -0.00949 0.6375 -0.01019 C 0.63975 -0.01111 0.64201 -0.01135 0.64444 -0.01204 C 0.64583 -0.01273 0.64705 -0.01343 0.64861 -0.01389 C 0.64982 -0.01435 0.65347 -0.01574 0.65486 -0.01574 C 0.65677 -0.01597 0.65902 -0.01574 0.66111 -0.01574 L 0.66111 -0.01551 " pathEditMode="relative" rAng="0" ptsTypes="AAAAAAAAAAAAAAAAAAAAAAAAAAAAAAAAAAAAAAAAAAAAAAAAAAAAAAAAAAAAAAAAAAAAAAAAAAAAAAAAAAAAAAAAAAAAAAAAAAAAA">
                                      <p:cBhvr>
                                        <p:cTn id="19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66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38889E-6 -3.33333E-6 L 1.38889E-6 0.00023 C 0.00295 -0.00231 0.00608 -0.00347 0.00937 -0.00555 C 0.01632 -0.01064 0.00833 -0.0074 0.01493 -0.00926 C 0.01614 -0.01064 0.01667 -0.01134 0.01805 -0.01227 C 0.01858 -0.01319 0.01892 -0.01481 0.01996 -0.01481 C 0.02083 -0.01574 0.02222 -0.01551 0.02361 -0.01574 C 0.025 -0.01805 0.02691 -0.01967 0.02864 -0.02129 C 0.03055 -0.02314 0.03281 -0.02407 0.0342 -0.02639 C 0.03524 -0.02708 0.03559 -0.02801 0.03663 -0.02893 C 0.0375 -0.02963 0.03871 -0.02986 0.03923 -0.03055 C 0.0401 -0.03148 0.04062 -0.03287 0.04167 -0.03379 C 0.04201 -0.03472 0.04305 -0.03541 0.04427 -0.03634 C 0.04618 -0.03819 0.04896 -0.04051 0.05121 -0.04282 C 0.05173 -0.04375 0.05226 -0.04537 0.05347 -0.04537 C 0.05451 -0.04652 0.05729 -0.04722 0.05729 -0.04699 C 0.06337 -0.04375 0.05781 -0.04791 0.06146 -0.04282 C 0.06233 -0.04213 0.06285 -0.04213 0.06371 -0.0412 C 0.06701 -0.03727 0.06458 -0.03958 0.06701 -0.03541 C 0.06788 -0.03472 0.0684 -0.03379 0.06927 -0.0324 C 0.07066 -0.03055 0.07205 -0.02824 0.07344 -0.02639 C 0.07396 -0.025 0.07483 -0.02477 0.07535 -0.02314 C 0.07569 -0.02222 0.07621 -0.0206 0.07708 -0.01967 C 0.0776 -0.01898 0.07847 -0.01805 0.07899 -0.01666 C 0.08073 -0.01412 0.08212 -0.01088 0.08403 -0.00833 C 0.08455 -0.0074 0.08489 -0.00671 0.08594 -0.00555 C 0.08993 0.00186 0.08576 -0.00347 0.0908 0.00186 C 0.09462 0.01181 0.08819 -0.00393 0.09774 0.01482 C 0.09878 0.01667 0.0993 0.01829 0.10069 0.01991 C 0.10469 0.02732 0.10191 0.01991 0.10608 0.02917 C 0.11267 0.04491 0.10798 0.03565 0.11389 0.05232 C 0.11441 0.05394 0.11493 0.05556 0.1158 0.05718 C 0.11632 0.05903 0.11667 0.06111 0.11719 0.06297 C 0.11753 0.06389 0.11805 0.06551 0.11858 0.06713 C 0.11858 0.06968 0.11892 0.0713 0.11944 0.07385 C 0.11944 0.07709 0.12048 0.0794 0.12135 0.08287 C 0.12222 0.08704 0.12187 0.08704 0.12274 0.0926 C 0.12309 0.09375 0.12309 0.09445 0.12361 0.0963 C 0.12361 0.10023 0.12361 0.1051 0.125 0.10926 C 0.125 0.11111 0.125 0.11343 0.12604 0.11436 C 0.12726 0.11598 0.1342 0.11852 0.13611 0.11945 C 0.14861 0.12338 0.13698 0.11852 0.14896 0.12269 C 0.15173 0.12361 0.15399 0.125 0.15677 0.12593 C 0.1592 0.12662 0.16233 0.12686 0.1651 0.12755 C 0.17101 0.1294 0.17656 0.13172 0.18264 0.13334 C 0.18819 0.13426 0.19462 0.13519 0.20069 0.13681 C 0.20746 0.13843 0.21215 0.14005 0.21944 0.14167 C 0.23281 0.14329 0.23837 0.14329 0.25173 0.14422 L 0.33142 0.14329 C 0.33368 0.14329 0.33524 0.1426 0.33698 0.1426 C 0.34479 0.1426 0.35226 0.1426 0.35955 0.14329 C 0.36094 0.14398 0.36285 0.14422 0.36458 0.14514 C 0.37292 0.14746 0.36614 0.14491 0.37153 0.14723 C 0.37292 0.14676 0.37535 0.14746 0.37708 0.14584 C 0.3776 0.14514 0.37621 0.14329 0.37621 0.1426 C 0.37569 0.14005 0.37535 0.1382 0.37483 0.13588 C 0.3743 0.13426 0.37396 0.13334 0.37344 0.13241 C 0.37153 0.12523 0.3743 0.13172 0.37153 0.125 C 0.37066 0.12338 0.36979 0.12176 0.36927 0.12014 C 0.3684 0.11852 0.3684 0.11598 0.36788 0.11436 C 0.36753 0.11343 0.36649 0.11181 0.36562 0.11111 C 0.36476 0.10926 0.36371 0.10695 0.36319 0.10533 C 0.35816 0.09445 0.3651 0.10695 0.35955 0.0963 C 0.3559 0.08866 0.35781 0.09514 0.35312 0.08287 C 0.35226 0.08056 0.35087 0.07709 0.34983 0.07477 C 0.34896 0.07385 0.34844 0.07292 0.34757 0.07223 C 0.34705 0.07061 0.34618 0.06875 0.34583 0.06713 C 0.34531 0.06621 0.34479 0.06482 0.34427 0.06389 C 0.34253 0.06111 0.3408 0.05903 0.33941 0.05648 C 0.33837 0.05533 0.33837 0.05371 0.33802 0.05232 C 0.33663 0.04977 0.3342 0.04815 0.33281 0.0463 C 0.32969 0.03959 0.33385 0.04723 0.32969 0.03982 C 0.32778 0.03658 0.32778 0.03635 0.32604 0.03334 C 0.32552 0.03218 0.32465 0.03148 0.32413 0.03056 C 0.32222 0.02662 0.3217 0.02246 0.31858 0.01991 C 0.31441 0.01667 0.31684 0.01922 0.31163 0.01181 C 0.30833 0.00764 0.31024 0.00996 0.30555 0.0051 C 0.30469 0.00417 0.30382 0.00348 0.3033 0.00348 C 0.30243 0.00255 0.30243 0.00186 0.30191 0.00093 C 0.30069 -0.00162 0.30017 -0.00486 0.2993 -0.00648 C 0.29687 -0.01064 0.29826 -0.00833 0.29635 -0.01319 C 0.29548 -0.01574 0.29548 -0.01898 0.29514 -0.02129 C 0.2941 -0.02314 0.29323 -0.02384 0.29271 -0.025 C 0.29184 -0.02893 0.29045 -0.0324 0.2901 -0.03634 C 0.28906 -0.04051 0.28871 -0.04537 0.28733 -0.04953 C 0.28628 -0.05139 0.28576 -0.0537 0.28489 -0.05555 C 0.28403 -0.06041 0.28351 -0.06458 0.28264 -0.06852 C 0.28177 -0.07106 0.28073 -0.07291 0.28038 -0.07523 C 0.27951 -0.07777 0.27951 -0.08009 0.27899 -0.08264 C 0.27569 -0.09583 0.27014 -0.12152 0.27014 -0.12129 C 0.26962 -0.12407 0.26962 -0.12731 0.26927 -0.12986 C 0.26875 -0.13148 0.26875 -0.1331 0.2684 -0.13426 C 0.26823 -0.13842 0.26736 -0.14236 0.26701 -0.14652 C 0.26701 -0.14884 0.26649 -0.15139 0.26649 -0.15393 C 0.26614 -0.15578 0.2651 -0.15995 0.2651 -0.16203 C 0.26423 -0.16551 0.26423 -0.16458 0.26371 -0.16875 C 0.26337 -0.17129 0.26337 -0.17291 0.26285 -0.17546 C 0.26285 -0.17615 0.26233 -0.17708 0.26233 -0.17777 C 0.26146 -0.18148 0.26094 -0.18541 0.26042 -0.18889 C 0.25955 -0.1912 0.2592 -0.19282 0.25903 -0.19444 L 0.2941 -0.19629 L 0.42274 -0.19722 C 0.42778 -0.19699 0.43246 -0.19768 0.43698 -0.19629 C 0.43802 -0.19629 0.43802 -0.19444 0.43837 -0.19352 C 0.43923 -0.19282 0.44028 -0.19189 0.4408 -0.1912 C 0.44253 -0.18773 0.44479 -0.18379 0.44722 -0.18055 C 0.45312 -0.17199 0.45139 -0.17546 0.45955 -0.16203 C 0.4651 -0.15324 0.47066 -0.14421 0.47621 -0.13564 C 0.4776 -0.13264 0.47951 -0.12986 0.48125 -0.12731 C 0.48351 -0.12245 0.48628 -0.11689 0.48906 -0.1125 C 0.49045 -0.10995 0.49236 -0.10833 0.49375 -0.10578 C 0.49792 -0.09699 0.50208 -0.08842 0.50625 -0.0787 C 0.51267 -0.06296 0.50989 -0.06875 0.51354 -0.06111 C 0.51493 -0.05277 0.51354 -0.05856 0.5158 -0.05277 C 0.5158 -0.05208 0.51667 -0.05046 0.51719 -0.04953 C 0.51771 -0.04861 0.51858 -0.04791 0.5191 -0.04722 C 0.51962 -0.04629 0.52048 -0.0456 0.52048 -0.04467 C 0.52101 -0.04282 0.52048 -0.03958 0.52222 -0.03889 C 0.52274 -0.03889 0.52326 -0.03889 0.52413 -0.03796 C 0.52604 -0.03541 0.52691 -0.03379 0.5283 -0.02963 C 0.52917 -0.02801 0.52969 -0.02546 0.53021 -0.02314 C 0.53055 -0.02222 0.53108 -0.02083 0.5316 -0.01967 C 0.53194 -0.01898 0.53194 -0.01736 0.53246 -0.01666 C 0.53281 -0.01643 0.53333 -0.01643 0.53472 -0.01574 C 0.5375 -0.01551 0.54028 -0.01504 0.54358 -0.01481 C 0.55087 -0.01481 0.55781 -0.01481 0.5651 -0.01389 C 0.56701 -0.01389 0.57066 -0.01319 0.57257 -0.01227 C 0.57344 -0.01227 0.55989 -0.0162 0.57483 -0.01134 L 0.6618 0.01574 " pathEditMode="relative" rAng="0" ptsTypes="AAAAAAAAAAAAAAAAAAAAAAAAAAAAAAAAAAAAAAAAAAAAAAAAAAAAAAAAAAAAAAAAAAAAAAAAAAAAAAAAAAAAAAAAAAAAAAAAAAAAAAAAAAAAAAAAAAAAAAAAAAAAAAAAA">
                                      <p:cBhvr>
                                        <p:cTn id="25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1.38889E-6 2.59259E-6 L 1.38889E-6 0.00023 C 0.0026 -0.00255 0.00764 -0.00695 0.01007 -0.00949 C 0.01059 -0.01065 0.01111 -0.01158 0.01215 -0.01227 C 0.01354 -0.01412 0.01562 -0.01528 0.01701 -0.01736 C 0.0184 -0.01968 0.0184 -0.01991 0.02101 -0.02246 C 0.02153 -0.02315 0.02205 -0.02361 0.02257 -0.02431 C 0.02899 -0.03241 0.02604 -0.02963 0.03003 -0.03519 C 0.0309 -0.03658 0.03194 -0.03773 0.03281 -0.03889 C 0.03281 -0.03959 0.03281 -0.04028 0.03333 -0.04074 C 0.04583 -0.06435 0.03489 -0.04584 0.04444 -0.0588 C 0.04444 -0.05926 0.04479 -0.06019 0.04531 -0.06065 C 0.04635 -0.06135 0.04722 -0.06158 0.04826 -0.06181 C 0.04826 -0.0625 0.04878 -0.0632 0.0493 -0.06389 C 0.05017 -0.06435 0.05069 -0.06435 0.05139 -0.06435 C 0.05173 -0.06482 0.05278 -0.06528 0.05382 -0.06574 C 0.05573 -0.06644 0.05729 -0.06644 0.05972 -0.0669 C 0.06128 -0.0676 0.06319 -0.06852 0.0651 -0.06898 C 0.06614 -0.06945 0.06823 -0.06945 0.07014 -0.06945 C 0.07153 -0.06968 0.07274 -0.06991 0.07465 -0.07014 C 0.08507 -0.06991 0.09496 -0.07037 0.10538 -0.06898 C 0.10642 -0.06875 0.10781 -0.06852 0.10885 -0.06829 C 0.11042 -0.06806 0.1118 -0.06783 0.11285 -0.0676 C 0.11476 -0.06736 0.1158 -0.06667 0.11736 -0.06644 C 0.12135 -0.06574 0.1243 -0.06551 0.12778 -0.06505 C 0.12986 -0.06482 0.13177 -0.06482 0.13368 -0.06435 C 0.13767 -0.06389 0.14167 -0.0625 0.14514 -0.06181 L 0.15955 -0.05996 C 0.16042 -0.05996 0.16545 -0.05903 0.16649 -0.0588 C 0.17101 -0.05764 0.17396 -0.05556 0.17778 -0.05486 C 0.1809 -0.05463 0.18229 -0.0544 0.18472 -0.05347 C 0.18594 -0.05324 0.18733 -0.05278 0.18819 -0.05232 C 0.18976 -0.05209 0.1908 -0.05209 0.19167 -0.05162 C 0.19253 -0.05139 0.19392 -0.05093 0.19479 -0.05047 C 0.19601 -0.05023 0.19739 -0.05 0.19757 -0.04977 C 0.1993 -0.04954 0.19983 -0.04954 0.20104 -0.04908 C 0.20434 -0.04815 0.20434 -0.04792 0.20694 -0.04722 C 0.21059 -0.04653 0.21059 -0.04699 0.21371 -0.04584 C 0.22691 -0.04213 0.20364 -0.04838 0.22465 -0.04329 C 0.22587 -0.04329 0.22691 -0.04236 0.22847 -0.04213 C 0.23038 -0.0419 0.23281 -0.04144 0.23524 -0.04074 C 0.23628 -0.04074 0.23698 -0.04028 0.2375 -0.04028 C 0.24601 -0.03982 0.25451 -0.03982 0.26285 -0.03959 C 0.26632 -0.04074 0.26632 -0.03982 0.26771 -0.04283 C 0.26788 -0.04537 0.26875 -0.05047 0.26875 -0.05023 C 0.26979 -0.07222 0.26979 -0.06181 0.26823 -0.09885 C 0.26788 -0.10139 0.26719 -0.10417 0.26632 -0.10648 C 0.26632 -0.10787 0.26632 -0.10903 0.26632 -0.11042 C 0.2658 -0.11135 0.2658 -0.1125 0.2658 -0.11343 C 0.26528 -0.11482 0.26528 -0.11597 0.26476 -0.11736 C 0.26476 -0.11829 0.26441 -0.11898 0.26441 -0.11991 C 0.26423 -0.12107 0.26389 -0.12199 0.26389 -0.12315 C 0.26337 -0.12778 0.26337 -0.13241 0.26285 -0.13704 C 0.26285 -0.13959 0.26233 -0.14213 0.26233 -0.14468 C 0.26233 -0.14838 0.2618 -0.15209 0.2618 -0.15556 C 0.2618 -0.15972 0.25798 -0.16713 0.26233 -0.1676 C 0.28021 -0.16991 0.42101 -0.16736 0.44271 -0.16713 C 0.44618 -0.16505 0.4434 -0.16667 0.44618 -0.1632 C 0.44618 -0.1625 0.44687 -0.16204 0.44757 -0.16135 C 0.44844 -0.15926 0.44965 -0.15718 0.45104 -0.15486 C 0.45104 -0.15371 0.45226 -0.15255 0.45226 -0.15116 C 0.45347 -0.14977 0.45347 -0.14815 0.45451 -0.14676 C 0.45608 -0.14352 0.45885 -0.14051 0.46042 -0.13704 C 0.46649 -0.12037 0.46423 -0.12685 0.46892 -0.11736 C 0.46892 -0.11597 0.46892 -0.11435 0.47066 -0.11297 C 0.47153 -0.11158 0.47239 -0.11042 0.47274 -0.10903 C 0.47396 -0.10764 0.47396 -0.10625 0.47535 -0.10463 C 0.47621 -0.10209 0.47778 -0.09954 0.47882 -0.09699 C 0.47969 -0.09584 0.48038 -0.09445 0.48125 -0.09306 C 0.48125 -0.0919 0.48229 -0.09051 0.48264 -0.08935 C 0.48663 -0.08172 0.48524 -0.08426 0.48819 -0.08033 C 0.48958 -0.07292 0.48733 -0.08195 0.49236 -0.07338 C 0.49305 -0.07246 0.49288 -0.0713 0.49305 -0.07014 C 0.49462 -0.0676 0.49653 -0.06528 0.49774 -0.0625 C 0.49965 -0.05926 0.50052 -0.05579 0.50191 -0.05232 L 0.50191 -0.05047 C 0.50191 -0.04954 0.50278 -0.04885 0.50278 -0.04792 C 0.5033 -0.04607 0.50347 -0.04422 0.50417 -0.04213 C 0.50503 -0.04144 0.50417 -0.04028 0.50503 -0.04028 C 0.51007 -0.03935 0.50677 -0.03982 0.51389 -0.03889 L 0.56128 -0.03959 L 0.59479 -0.04028 L 0.65503 0.02453 " pathEditMode="relative" rAng="0" ptsTypes="AAAAAAAAAAAAAAAAAAAAAAAAAAAAA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72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592 -0.01297 L 0.24254 -0.17963 L 0.04566 -0.25047 L 0.24566 -0.37963 L 0.42275 -0.36991 L 0.52465 -0.20186 L 0.61962 -0.21713 " pathEditMode="relative" ptsTypes="AAAAAAA">
                                      <p:cBhvr>
                                        <p:cTn id="37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22222E-6 -8.51852E-6 L 0.01354 -0.07501 L 0.27292 -0.09167 L 0.15104 -0.24723 L 0.14375 -0.43056 L 0.3375 -0.40417 L 0.40313 -0.43612 " pathEditMode="relative" ptsTypes="AAAAAAA">
                                      <p:cBhvr>
                                        <p:cTn id="43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-7.77778E-6 L -0.03229 0.04305 L 0.04063 0.20833 L -0.09687 0.37222 L -0.34375 0.37638 L -0.35521 0.44583 " pathEditMode="relative" ptsTypes="AAAAAA">
                                      <p:cBhvr>
                                        <p:cTn id="49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22222E-6 -8.51852E-6 L 0.01354 -0.07501 L 0.27292 -0.09167 L 0.15104 -0.24723 L 0.14375 -0.43056 L 0.3375 -0.40417 L 0.40313 -0.43612 " pathEditMode="relative" ptsTypes="AAAAAAA">
                                      <p:cBhvr>
                                        <p:cTn id="55" dur="4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4">
                <a:extLst>
                  <a:ext uri="{FF2B5EF4-FFF2-40B4-BE49-F238E27FC236}">
                    <a16:creationId xmlns:a16="http://schemas.microsoft.com/office/drawing/2014/main" id="{C667A1E0-060C-42E0-BFF0-6F4D5D356F0F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5940" y="1646238"/>
                <a:ext cx="8906892" cy="98790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Verdana" charset="0"/>
                  </a:rPr>
                  <a:t>Every switch hashes each packet into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Verdana" charset="0"/>
                  </a:rPr>
                  <a:t> and stores the keys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Verdana" charset="0"/>
                  </a:rPr>
                  <a:t> with the largest hash.</a:t>
                </a:r>
              </a:p>
            </p:txBody>
          </p:sp>
        </mc:Choice>
        <mc:Fallback xmlns="">
          <p:sp>
            <p:nvSpPr>
              <p:cNvPr id="67" name="Content Placeholder 4">
                <a:extLst>
                  <a:ext uri="{FF2B5EF4-FFF2-40B4-BE49-F238E27FC236}">
                    <a16:creationId xmlns:a16="http://schemas.microsoft.com/office/drawing/2014/main" id="{C667A1E0-060C-42E0-BFF0-6F4D5D356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5940" y="1646238"/>
                <a:ext cx="8906892" cy="987905"/>
              </a:xfrm>
              <a:blipFill>
                <a:blip r:embed="rId2"/>
                <a:stretch>
                  <a:fillRect r="-2259" b="-4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4">
                <a:extLst>
                  <a:ext uri="{FF2B5EF4-FFF2-40B4-BE49-F238E27FC236}">
                    <a16:creationId xmlns:a16="http://schemas.microsoft.com/office/drawing/2014/main" id="{4D5785D4-3055-4FC0-BF47-6958E6857C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938" y="3340814"/>
                <a:ext cx="9190357" cy="987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fontAlgn="base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fontAlgn="base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fontAlgn="base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panose="05000000000000000000" pitchFamily="2" charset="2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fontAlgn="base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2800" dirty="0">
                    <a:latin typeface="Verdana" charset="0"/>
                  </a:rPr>
                  <a:t>The controller gets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Verdana" charset="0"/>
                  </a:rPr>
                  <a:t> samples from each switch and computes the globally largest hashes.</a:t>
                </a:r>
              </a:p>
            </p:txBody>
          </p:sp>
        </mc:Choice>
        <mc:Fallback xmlns="">
          <p:sp>
            <p:nvSpPr>
              <p:cNvPr id="68" name="Content Placeholder 4">
                <a:extLst>
                  <a:ext uri="{FF2B5EF4-FFF2-40B4-BE49-F238E27FC236}">
                    <a16:creationId xmlns:a16="http://schemas.microsoft.com/office/drawing/2014/main" id="{4D5785D4-3055-4FC0-BF47-6958E6857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38" y="3340814"/>
                <a:ext cx="9190357" cy="987905"/>
              </a:xfrm>
              <a:prstGeom prst="rect">
                <a:avLst/>
              </a:prstGeom>
              <a:blipFill>
                <a:blip r:embed="rId4"/>
                <a:stretch>
                  <a:fillRect r="-398" b="-475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itle 3">
            <a:extLst>
              <a:ext uri="{FF2B5EF4-FFF2-40B4-BE49-F238E27FC236}">
                <a16:creationId xmlns:a16="http://schemas.microsoft.com/office/drawing/2014/main" id="{FAB06278-C8C3-412A-97D3-4A754A18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865" y="134938"/>
            <a:ext cx="9370503" cy="1076325"/>
          </a:xfrm>
        </p:spPr>
        <p:txBody>
          <a:bodyPr/>
          <a:lstStyle/>
          <a:p>
            <a:r>
              <a:rPr lang="en-US" sz="2800" dirty="0">
                <a:latin typeface="Verdana" charset="0"/>
              </a:rPr>
              <a:t>Routing Oblivious Heavy Hitters (ANCS 2018)</a:t>
            </a:r>
          </a:p>
        </p:txBody>
      </p:sp>
    </p:spTree>
    <p:extLst>
      <p:ext uri="{BB962C8B-B14F-4D97-AF65-F5344CB8AC3E}">
        <p14:creationId xmlns:p14="http://schemas.microsoft.com/office/powerpoint/2010/main" val="12647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1759619" y="4183291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4099198" y="4119624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3028312" y="3074957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1067674" y="2733432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2839286" y="1807019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4634641" y="1959358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5441916" y="3074957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12" idx="2"/>
            <a:endCxn id="1026" idx="0"/>
          </p:cNvCxnSpPr>
          <p:nvPr/>
        </p:nvCxnSpPr>
        <p:spPr>
          <a:xfrm>
            <a:off x="1603117" y="3237432"/>
            <a:ext cx="691945" cy="945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  <a:endCxn id="11" idx="1"/>
          </p:cNvCxnSpPr>
          <p:nvPr/>
        </p:nvCxnSpPr>
        <p:spPr>
          <a:xfrm>
            <a:off x="2138560" y="2985432"/>
            <a:ext cx="889752" cy="341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0"/>
            <a:endCxn id="13" idx="2"/>
          </p:cNvCxnSpPr>
          <p:nvPr/>
        </p:nvCxnSpPr>
        <p:spPr>
          <a:xfrm flipH="1" flipV="1">
            <a:off x="3374729" y="2311019"/>
            <a:ext cx="189026" cy="763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1"/>
            <a:endCxn id="12" idx="0"/>
          </p:cNvCxnSpPr>
          <p:nvPr/>
        </p:nvCxnSpPr>
        <p:spPr>
          <a:xfrm flipH="1">
            <a:off x="1603117" y="2059019"/>
            <a:ext cx="1236169" cy="674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26" idx="3"/>
            <a:endCxn id="10" idx="1"/>
          </p:cNvCxnSpPr>
          <p:nvPr/>
        </p:nvCxnSpPr>
        <p:spPr>
          <a:xfrm flipV="1">
            <a:off x="2830505" y="4371624"/>
            <a:ext cx="1268693" cy="63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0"/>
          </p:cNvCxnSpPr>
          <p:nvPr/>
        </p:nvCxnSpPr>
        <p:spPr>
          <a:xfrm flipH="1" flipV="1">
            <a:off x="3822687" y="3578957"/>
            <a:ext cx="811954" cy="540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14" idx="1"/>
          </p:cNvCxnSpPr>
          <p:nvPr/>
        </p:nvCxnSpPr>
        <p:spPr>
          <a:xfrm>
            <a:off x="3910172" y="2059019"/>
            <a:ext cx="724469" cy="152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2"/>
            <a:endCxn id="15" idx="0"/>
          </p:cNvCxnSpPr>
          <p:nvPr/>
        </p:nvCxnSpPr>
        <p:spPr>
          <a:xfrm>
            <a:off x="5170084" y="2463358"/>
            <a:ext cx="807275" cy="611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  <a:endCxn id="15" idx="2"/>
          </p:cNvCxnSpPr>
          <p:nvPr/>
        </p:nvCxnSpPr>
        <p:spPr>
          <a:xfrm flipV="1">
            <a:off x="5170084" y="3578957"/>
            <a:ext cx="807275" cy="79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3"/>
            <a:endCxn id="15" idx="1"/>
          </p:cNvCxnSpPr>
          <p:nvPr/>
        </p:nvCxnSpPr>
        <p:spPr>
          <a:xfrm>
            <a:off x="4099198" y="3326957"/>
            <a:ext cx="13427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04752" y="3578957"/>
            <a:ext cx="714298" cy="61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42062" y="2288318"/>
            <a:ext cx="540000" cy="540000"/>
          </a:xfrm>
          <a:prstGeom prst="rect">
            <a:avLst/>
          </a:prstGeom>
          <a:noFill/>
        </p:spPr>
      </p:pic>
      <p:pic>
        <p:nvPicPr>
          <p:cNvPr id="44" name="Picture 6" descr="Related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6682485" y="284743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03" y="2933295"/>
            <a:ext cx="491835" cy="1842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03" y="2942658"/>
            <a:ext cx="491835" cy="184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21" y="2948212"/>
            <a:ext cx="491835" cy="1842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21" y="2942282"/>
            <a:ext cx="491835" cy="184243"/>
          </a:xfrm>
          <a:prstGeom prst="rect">
            <a:avLst/>
          </a:prstGeom>
        </p:spPr>
      </p:pic>
      <p:pic>
        <p:nvPicPr>
          <p:cNvPr id="57" name="Picture 2" descr="Image result for futurama toad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190945" y="449589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772800" y="4787625"/>
            <a:ext cx="540000" cy="540000"/>
          </a:xfrm>
          <a:prstGeom prst="rect">
            <a:avLst/>
          </a:prstGeom>
          <a:noFill/>
        </p:spPr>
      </p:pic>
      <p:pic>
        <p:nvPicPr>
          <p:cNvPr id="60" name="Picture 4" descr="Image result for futurama morbo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5705527" y="156804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585" y="4623624"/>
            <a:ext cx="492738" cy="183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2688" y="4870376"/>
            <a:ext cx="494307" cy="183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5653" y="1729134"/>
            <a:ext cx="488563" cy="1836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962688" y="2186677"/>
            <a:ext cx="5078586" cy="4098569"/>
            <a:chOff x="1962688" y="2186677"/>
            <a:chExt cx="5078586" cy="4098569"/>
          </a:xfrm>
        </p:grpSpPr>
        <p:cxnSp>
          <p:nvCxnSpPr>
            <p:cNvPr id="93" name="Straight Connector 92"/>
            <p:cNvCxnSpPr>
              <a:endCxn id="1030" idx="1"/>
            </p:cNvCxnSpPr>
            <p:nvPr/>
          </p:nvCxnSpPr>
          <p:spPr>
            <a:xfrm>
              <a:off x="5113704" y="4513866"/>
              <a:ext cx="1222370" cy="108655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64" name="Group 11263"/>
            <p:cNvGrpSpPr/>
            <p:nvPr/>
          </p:nvGrpSpPr>
          <p:grpSpPr>
            <a:xfrm>
              <a:off x="6336074" y="4836970"/>
              <a:ext cx="705200" cy="1448276"/>
              <a:chOff x="6858357" y="3190281"/>
              <a:chExt cx="705200" cy="1448276"/>
            </a:xfrm>
          </p:grpSpPr>
          <p:pic>
            <p:nvPicPr>
              <p:cNvPr id="1030" name="Picture 6" descr="Image result for serv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3" r="54747" b="6356"/>
              <a:stretch/>
            </p:blipFill>
            <p:spPr bwMode="auto">
              <a:xfrm>
                <a:off x="6858357" y="3268910"/>
                <a:ext cx="705200" cy="1369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min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3615" y="3190281"/>
                <a:ext cx="561004" cy="535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66" name="Straight Connector 11265"/>
            <p:cNvCxnSpPr>
              <a:endCxn id="1030" idx="1"/>
            </p:cNvCxnSpPr>
            <p:nvPr/>
          </p:nvCxnSpPr>
          <p:spPr>
            <a:xfrm>
              <a:off x="3822687" y="2186677"/>
              <a:ext cx="2513387" cy="341374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2"/>
              <a:endCxn id="1030" idx="1"/>
            </p:cNvCxnSpPr>
            <p:nvPr/>
          </p:nvCxnSpPr>
          <p:spPr>
            <a:xfrm>
              <a:off x="3563755" y="3578957"/>
              <a:ext cx="2772319" cy="202146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1030" idx="1"/>
            </p:cNvCxnSpPr>
            <p:nvPr/>
          </p:nvCxnSpPr>
          <p:spPr>
            <a:xfrm>
              <a:off x="1962688" y="3195451"/>
              <a:ext cx="4373386" cy="240497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1030" idx="1"/>
            </p:cNvCxnSpPr>
            <p:nvPr/>
          </p:nvCxnSpPr>
          <p:spPr>
            <a:xfrm>
              <a:off x="2830505" y="4447411"/>
              <a:ext cx="3505569" cy="115301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1030" idx="1"/>
            </p:cNvCxnSpPr>
            <p:nvPr/>
          </p:nvCxnSpPr>
          <p:spPr>
            <a:xfrm>
              <a:off x="5113704" y="2566568"/>
              <a:ext cx="1222370" cy="303385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5" idx="2"/>
              <a:endCxn id="1030" idx="1"/>
            </p:cNvCxnSpPr>
            <p:nvPr/>
          </p:nvCxnSpPr>
          <p:spPr>
            <a:xfrm>
              <a:off x="5977359" y="3578957"/>
              <a:ext cx="358715" cy="202146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13581" y="8124012"/>
            <a:ext cx="1820562" cy="617838"/>
            <a:chOff x="2154195" y="7876766"/>
            <a:chExt cx="1820562" cy="617838"/>
          </a:xfrm>
        </p:grpSpPr>
        <p:sp>
          <p:nvSpPr>
            <p:cNvPr id="61" name="Rounded Rectangle 60"/>
            <p:cNvSpPr/>
            <p:nvPr/>
          </p:nvSpPr>
          <p:spPr>
            <a:xfrm>
              <a:off x="2154195" y="7876766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pic>
          <p:nvPicPr>
            <p:cNvPr id="6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2170671" y="7915685"/>
              <a:ext cx="540000" cy="540000"/>
            </a:xfrm>
            <a:prstGeom prst="rect">
              <a:avLst/>
            </a:prstGeom>
            <a:noFill/>
          </p:spPr>
        </p:pic>
        <p:pic>
          <p:nvPicPr>
            <p:cNvPr id="63" name="Picture 6" descr="Related image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2720459" y="791540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3222359" y="7941085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517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87723" y="8104996"/>
            <a:ext cx="1820562" cy="617838"/>
            <a:chOff x="7603475" y="7883264"/>
            <a:chExt cx="1820562" cy="617838"/>
          </a:xfrm>
        </p:grpSpPr>
        <p:sp>
          <p:nvSpPr>
            <p:cNvPr id="66" name="Rounded Rectangle 65"/>
            <p:cNvSpPr/>
            <p:nvPr/>
          </p:nvSpPr>
          <p:spPr>
            <a:xfrm>
              <a:off x="7603475" y="7883264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pic>
          <p:nvPicPr>
            <p:cNvPr id="6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7619951" y="7922183"/>
              <a:ext cx="540000" cy="540000"/>
            </a:xfrm>
            <a:prstGeom prst="rect">
              <a:avLst/>
            </a:prstGeom>
            <a:noFill/>
          </p:spPr>
        </p:pic>
        <p:pic>
          <p:nvPicPr>
            <p:cNvPr id="68" name="Picture 6" descr="Related image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8169739" y="792190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8671639" y="7947583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518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38779" y="8124046"/>
            <a:ext cx="1826943" cy="617838"/>
            <a:chOff x="3984852" y="7880740"/>
            <a:chExt cx="1826943" cy="617838"/>
          </a:xfrm>
        </p:grpSpPr>
        <p:sp>
          <p:nvSpPr>
            <p:cNvPr id="71" name="Rounded Rectangle 70"/>
            <p:cNvSpPr/>
            <p:nvPr/>
          </p:nvSpPr>
          <p:spPr>
            <a:xfrm>
              <a:off x="3984852" y="7880740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pic>
          <p:nvPicPr>
            <p:cNvPr id="72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3997613" y="791965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Related image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4550374" y="791965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081021" y="7938963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518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534168" y="8124046"/>
            <a:ext cx="1855518" cy="617838"/>
            <a:chOff x="5783220" y="7880740"/>
            <a:chExt cx="1855518" cy="617838"/>
          </a:xfrm>
        </p:grpSpPr>
        <p:sp>
          <p:nvSpPr>
            <p:cNvPr id="76" name="Rounded Rectangle 75"/>
            <p:cNvSpPr/>
            <p:nvPr/>
          </p:nvSpPr>
          <p:spPr>
            <a:xfrm>
              <a:off x="5783220" y="7880740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pic>
          <p:nvPicPr>
            <p:cNvPr id="7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811795" y="7919659"/>
              <a:ext cx="540000" cy="540000"/>
            </a:xfrm>
            <a:prstGeom prst="rect">
              <a:avLst/>
            </a:prstGeom>
            <a:noFill/>
          </p:spPr>
        </p:pic>
        <p:pic>
          <p:nvPicPr>
            <p:cNvPr id="78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6351795" y="7914612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6907964" y="7936439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321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52299" y="8143096"/>
            <a:ext cx="1820562" cy="617838"/>
            <a:chOff x="9411938" y="7872702"/>
            <a:chExt cx="1820562" cy="617838"/>
          </a:xfrm>
        </p:grpSpPr>
        <p:sp>
          <p:nvSpPr>
            <p:cNvPr id="81" name="Rounded Rectangle 80"/>
            <p:cNvSpPr/>
            <p:nvPr/>
          </p:nvSpPr>
          <p:spPr>
            <a:xfrm>
              <a:off x="9411938" y="7872702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pic>
          <p:nvPicPr>
            <p:cNvPr id="8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9980513" y="7911621"/>
              <a:ext cx="540000" cy="540000"/>
            </a:xfrm>
            <a:prstGeom prst="rect">
              <a:avLst/>
            </a:prstGeom>
            <a:noFill/>
          </p:spPr>
        </p:pic>
        <p:pic>
          <p:nvPicPr>
            <p:cNvPr id="83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9440513" y="791162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10492333" y="7931392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322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29638" y="793789"/>
            <a:ext cx="648000" cy="2456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48483" y="2306594"/>
            <a:ext cx="648000" cy="24492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87828" y="2548968"/>
            <a:ext cx="630000" cy="238840"/>
          </a:xfrm>
          <a:prstGeom prst="rect">
            <a:avLst/>
          </a:prstGeom>
        </p:spPr>
      </p:pic>
      <p:pic>
        <p:nvPicPr>
          <p:cNvPr id="91" name="Picture 90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-990456" y="2740506"/>
            <a:ext cx="630000" cy="24492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91250" y="2942282"/>
            <a:ext cx="648000" cy="23666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26056" y="2312680"/>
            <a:ext cx="650381" cy="629978"/>
            <a:chOff x="1326056" y="2312680"/>
            <a:chExt cx="650381" cy="629978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28684" y="2312680"/>
              <a:ext cx="630000" cy="23884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26056" y="2504218"/>
              <a:ext cx="630000" cy="24492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28437" y="2705994"/>
              <a:ext cx="648000" cy="23666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094776" y="1463262"/>
            <a:ext cx="648547" cy="629978"/>
            <a:chOff x="-1009003" y="944108"/>
            <a:chExt cx="648547" cy="62997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009003" y="1145288"/>
              <a:ext cx="648000" cy="239436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008209" y="944108"/>
              <a:ext cx="630000" cy="23884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008456" y="1337422"/>
              <a:ext cx="648000" cy="236664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967748" y="4479106"/>
            <a:ext cx="654532" cy="630706"/>
            <a:chOff x="-1967748" y="4479106"/>
            <a:chExt cx="654532" cy="63070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961216" y="4479106"/>
              <a:ext cx="648000" cy="2366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967748" y="4673319"/>
              <a:ext cx="648000" cy="24228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967748" y="4870376"/>
              <a:ext cx="648000" cy="239436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2037718" y="3797921"/>
            <a:ext cx="654532" cy="630706"/>
            <a:chOff x="-1967748" y="4479106"/>
            <a:chExt cx="654532" cy="630706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961216" y="4479106"/>
              <a:ext cx="648000" cy="236664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967748" y="4673319"/>
              <a:ext cx="648000" cy="242280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967748" y="4870376"/>
              <a:ext cx="648000" cy="239436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731944" y="4127637"/>
            <a:ext cx="648000" cy="438106"/>
            <a:chOff x="-731944" y="4127637"/>
            <a:chExt cx="648000" cy="438106"/>
          </a:xfrm>
        </p:grpSpPr>
        <p:pic>
          <p:nvPicPr>
            <p:cNvPr id="109" name="Picture 108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728068" y="4127637"/>
              <a:ext cx="630000" cy="24492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731944" y="4329079"/>
              <a:ext cx="648000" cy="236664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4306429" y="3964238"/>
            <a:ext cx="648000" cy="438106"/>
            <a:chOff x="-731944" y="4127637"/>
            <a:chExt cx="648000" cy="438106"/>
          </a:xfrm>
        </p:grpSpPr>
        <p:pic>
          <p:nvPicPr>
            <p:cNvPr id="113" name="Picture 112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728068" y="4127637"/>
              <a:ext cx="630000" cy="24492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731944" y="4329079"/>
              <a:ext cx="648000" cy="23666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644985" y="2717702"/>
            <a:ext cx="637445" cy="615427"/>
            <a:chOff x="-2270700" y="2632755"/>
            <a:chExt cx="637445" cy="615427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268072" y="2632755"/>
              <a:ext cx="630000" cy="23884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270700" y="2824293"/>
              <a:ext cx="630000" cy="244926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270455" y="3012737"/>
              <a:ext cx="637200" cy="23544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-2287544" y="3483726"/>
            <a:ext cx="653594" cy="635162"/>
            <a:chOff x="-2287544" y="3483726"/>
            <a:chExt cx="653594" cy="635162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2281950" y="3483726"/>
              <a:ext cx="648000" cy="23666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285307" y="3677939"/>
              <a:ext cx="637200" cy="23824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287544" y="3873962"/>
              <a:ext cx="637200" cy="244926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3292013" y="2704057"/>
            <a:ext cx="653594" cy="635162"/>
            <a:chOff x="-2287544" y="3483726"/>
            <a:chExt cx="653594" cy="635162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2281950" y="3483726"/>
              <a:ext cx="648000" cy="236664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285307" y="3677939"/>
              <a:ext cx="637200" cy="23824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287544" y="3873962"/>
              <a:ext cx="637200" cy="244926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>
            <a:off x="4814684" y="1555848"/>
            <a:ext cx="648547" cy="629978"/>
            <a:chOff x="-1009003" y="944108"/>
            <a:chExt cx="648547" cy="62997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009003" y="1145288"/>
              <a:ext cx="648000" cy="2394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008209" y="944108"/>
              <a:ext cx="630000" cy="23884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008456" y="1337422"/>
              <a:ext cx="648000" cy="236664"/>
            </a:xfrm>
            <a:prstGeom prst="rect">
              <a:avLst/>
            </a:prstGeom>
          </p:spPr>
        </p:pic>
      </p:grpSp>
      <p:sp>
        <p:nvSpPr>
          <p:cNvPr id="116" name="Title 3">
            <a:extLst>
              <a:ext uri="{FF2B5EF4-FFF2-40B4-BE49-F238E27FC236}">
                <a16:creationId xmlns:a16="http://schemas.microsoft.com/office/drawing/2014/main" id="{A24F2ACC-3A45-4948-9D33-385D0C7E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938"/>
            <a:ext cx="9370503" cy="1076325"/>
          </a:xfrm>
        </p:spPr>
        <p:txBody>
          <a:bodyPr/>
          <a:lstStyle/>
          <a:p>
            <a:r>
              <a:rPr lang="en-US" sz="2700" dirty="0">
                <a:latin typeface="Verdana" charset="0"/>
              </a:rPr>
              <a:t>Routing Oblivious Heavy </a:t>
            </a:r>
            <a:r>
              <a:rPr lang="en-US" sz="2700">
                <a:latin typeface="Verdana" charset="0"/>
              </a:rPr>
              <a:t>Hitters (ANCS 2018)</a:t>
            </a:r>
            <a:endParaRPr lang="en-US" sz="27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00024 L 0.01319 0.00186 C 0.01423 0.00209 0.01545 0.00278 0.01666 0.00278 C 0.01909 0.00324 0.0217 0.00348 0.0243 0.00371 C 0.02639 0.00417 0.02829 0.0044 0.03055 0.00463 C 0.03385 0.0051 0.0375 0.00533 0.04097 0.00556 C 0.04514 0.00625 0.0493 0.00649 0.05347 0.00741 C 0.05573 0.00811 0.05798 0.00903 0.06041 0.00926 C 0.06579 0.00996 0.07152 0.00996 0.07708 0.01019 C 0.07951 0.01088 0.08211 0.01158 0.08472 0.01204 C 0.08975 0.01297 0.10277 0.01389 0.10625 0.01389 L 0.17569 0.01482 L 0.21875 0.01574 L 0.22639 0.01667 C 0.22812 0.01713 0.23003 0.0176 0.23194 0.0176 C 0.23576 0.01806 0.23975 0.01829 0.24375 0.01852 C 0.25295 0.02061 0.24305 0.01875 0.25972 0.02037 C 0.26145 0.02061 0.26336 0.02107 0.26527 0.0213 L 0.28055 0.02315 C 0.2875 0.02524 0.28107 0.02315 0.28611 0.025 C 0.2875 0.0257 0.28941 0.02616 0.29097 0.02686 C 0.29878 0.03172 0.29375 0.02986 0.2993 0.03149 C 0.30052 0.03287 0.3052 0.03774 0.30625 0.03797 L 0.30833 0.03889 C 0.30781 0.0375 0.30729 0.03588 0.30694 0.03426 C 0.30659 0.03357 0.30659 0.03241 0.30625 0.03149 C 0.30555 0.03056 0.30468 0.02986 0.30416 0.02871 C 0.30225 0.0257 0.30121 0.02199 0.3 0.01852 C 0.2993 0.01713 0.29843 0.01551 0.29791 0.01389 C 0.29722 0.0125 0.29687 0.01088 0.29652 0.00926 C 0.296 0.00764 0.29566 0.00556 0.29514 0.00371 C 0.29409 0.00139 0.2927 -0.00046 0.29166 -0.00277 C 0.29114 -0.00486 0.29062 -0.00694 0.29027 -0.00926 C 0.2875 -0.02037 0.28454 -0.02916 0.28333 -0.04166 C 0.28298 -0.04375 0.28281 -0.04583 0.28264 -0.04814 C 0.28229 -0.05 0.28211 -0.05185 0.28194 -0.0537 C 0.28159 -0.05671 0.28142 -0.05972 0.28125 -0.06296 C 0.28142 -0.08796 0.2802 -0.11296 0.28194 -0.13796 C 0.28194 -0.13981 0.28472 -0.13657 0.28611 -0.13611 C 0.2875 -0.13541 0.28871 -0.13472 0.29027 -0.13426 C 0.29444 -0.13264 0.29843 -0.13078 0.30277 -0.12963 C 0.30451 -0.12893 0.30642 -0.12916 0.30833 -0.1287 C 0.31041 -0.12824 0.3125 -0.12754 0.31458 -0.12685 C 0.31684 -0.12592 0.31909 -0.12453 0.32152 -0.12407 C 0.32395 -0.12338 0.32656 -0.12361 0.32916 -0.12314 C 0.33211 -0.12268 0.33507 -0.12176 0.33819 -0.12129 C 0.34218 -0.1206 0.35329 -0.11967 0.35694 -0.11944 C 0.40625 -0.11458 0.35607 -0.11782 0.46111 -0.11666 C 0.46198 -0.1118 0.46215 -0.10879 0.46389 -0.10463 C 0.46423 -0.10347 0.46475 -0.10277 0.46527 -0.10185 C 0.46545 -0.10092 0.46545 -0.09976 0.46597 -0.09907 C 0.46666 -0.09699 0.46805 -0.0956 0.46875 -0.09351 C 0.47048 -0.08657 0.46805 -0.09514 0.47083 -0.08796 C 0.471 -0.08703 0.47118 -0.08588 0.47152 -0.08518 C 0.47187 -0.08402 0.47239 -0.08333 0.47291 -0.0824 C 0.47326 -0.08125 0.47361 -0.07986 0.47413 -0.0787 C 0.47569 -0.07546 0.47812 -0.07291 0.47899 -0.06944 C 0.4802 -0.06458 0.47934 -0.06736 0.48264 -0.06111 C 0.48298 -0.06018 0.48368 -0.05926 0.48385 -0.05833 C 0.48507 -0.05277 0.48385 -0.05694 0.48819 -0.05 C 0.48854 -0.04907 0.48871 -0.04791 0.48958 -0.04722 C 0.4901 -0.04606 0.49097 -0.04537 0.49166 -0.04444 C 0.49218 -0.04328 0.49236 -0.04166 0.49305 -0.04074 C 0.49357 -0.03958 0.49444 -0.03889 0.49514 -0.03796 C 0.49566 -0.0368 0.49583 -0.03518 0.49652 -0.03426 C 0.49704 -0.0331 0.49791 -0.0324 0.49861 -0.03148 C 0.4993 -0.03032 0.49982 -0.02893 0.50069 -0.02777 C 0.50121 -0.02662 0.50208 -0.02592 0.50277 -0.025 C 0.50434 -0.02222 0.5059 -0.01944 0.50764 -0.01666 C 0.50954 -0.01319 0.5085 -0.01389 0.51111 -0.01018 C 0.5118 -0.00879 0.51302 -0.00764 0.51389 -0.00648 C 0.52482 0.01111 0.51423 -0.0037 0.52152 0.00463 C 0.52222 0.00556 0.52274 0.00672 0.52361 0.00741 C 0.5243 0.00834 0.52534 0.00857 0.52639 0.00926 C 0.52916 0.01181 0.53159 0.01482 0.53472 0.01667 C 0.56024 0.03218 0.54027 0.02084 0.55972 0.03056 C 0.56302 0.03241 0.56649 0.03496 0.57014 0.03611 C 0.57708 0.03866 0.59166 0.0419 0.59166 0.04213 C 0.60034 0.04074 0.6092 0.04028 0.61805 0.03889 C 0.62031 0.03866 0.62257 0.03797 0.625 0.03704 C 0.62604 0.03681 0.62725 0.03565 0.62847 0.03519 C 0.63107 0.03426 0.63142 0.03426 0.63333 0.03426 L 0.64791 0.03982 " pathEditMode="relative" rAng="0" ptsTypes="AAAAAAAAAAAAAAAAAAAAAAAAAAAAAAAAAAAAAAAAAAAAAAAAAAAAAAAAAAAAAAAAAAAAAAAAAAAAAAAAAAAA">
                                      <p:cBhvr>
                                        <p:cTn id="8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48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88889E-6 -2.59259E-6 L 3.88889E-6 0.00023 C 0.00017 -0.00023 0.00694 -0.00347 0.00833 -0.00463 C 0.0125 -0.00949 0.00677 -0.00625 0.0118 -0.00833 L 0.02152 -0.02129 C 0.02222 -0.02222 0.02257 -0.02361 0.02361 -0.02407 C 0.03316 -0.03055 0.01996 -0.02129 0.02847 -0.0287 C 0.02899 -0.0294 0.02986 -0.0294 0.03055 -0.02963 C 0.03142 -0.03032 0.03229 -0.03102 0.03333 -0.03148 C 0.03385 -0.03194 0.03472 -0.03217 0.03541 -0.0324 C 0.03645 -0.03333 0.03767 -0.03449 0.03889 -0.03518 C 0.04149 -0.03703 0.04236 -0.03727 0.04514 -0.03796 C 0.04583 -0.03865 0.04635 -0.03935 0.04722 -0.03981 C 0.04878 -0.04097 0.05104 -0.0412 0.05277 -0.04166 C 0.05347 -0.04213 0.05399 -0.04236 0.05486 -0.04259 C 0.05659 -0.04328 0.06041 -0.04444 0.06041 -0.04421 C 0.06354 -0.04375 0.0651 -0.04375 0.06805 -0.04074 C 0.06857 -0.04028 0.06875 -0.03889 0.06944 -0.03796 C 0.07014 -0.03727 0.07135 -0.03703 0.07222 -0.03611 C 0.08125 -0.02801 0.075 -0.03403 0.07986 -0.02685 C 0.08159 -0.0243 0.08402 -0.02245 0.08541 -0.01944 C 0.08645 -0.01713 0.08802 -0.01389 0.08889 -0.01111 C 0.09375 0.0051 0.08732 -0.01504 0.09097 -0.00092 C 0.09114 0.00023 0.09184 0.00139 0.09236 0.00278 C 0.09461 0.01042 0.0927 0.00625 0.09514 0.01482 C 0.09566 0.0169 0.09652 0.01898 0.09722 0.0213 C 0.09774 0.02292 0.09791 0.025 0.09861 0.02685 C 0.09913 0.02871 0.1 0.03033 0.10069 0.03241 C 0.10121 0.03403 0.10139 0.03611 0.10208 0.03797 C 0.10295 0.04097 0.10555 0.04722 0.10555 0.04746 C 0.10642 0.05394 0.10555 0.05047 0.10902 0.05741 L 0.10902 0.05764 C 0.11041 0.06297 0.10868 0.05695 0.11111 0.06389 C 0.11458 0.07431 0.10937 0.06111 0.11597 0.07685 C 0.11736 0.08449 0.11562 0.07685 0.11805 0.08334 C 0.12135 0.09236 0.11753 0.08426 0.12083 0.09074 C 0.121 0.0919 0.121 0.09329 0.12152 0.09445 C 0.12222 0.0963 0.1243 0.1 0.1243 0.10023 C 0.12448 0.10116 0.12465 0.10232 0.125 0.10371 C 0.12586 0.10695 0.12673 0.1081 0.12847 0.11111 C 0.12951 0.11713 0.12847 0.1125 0.13055 0.11852 C 0.13125 0.12084 0.13281 0.12593 0.13402 0.12871 C 0.13472 0.13056 0.13541 0.13287 0.1368 0.13426 C 0.14166 0.13843 0.13576 0.13287 0.14097 0.13982 C 0.14149 0.14051 0.14236 0.14097 0.14305 0.14167 C 0.14392 0.14236 0.14496 0.14329 0.14583 0.14445 C 0.14791 0.14699 0.15 0.15 0.15208 0.15278 C 0.15295 0.15394 0.15364 0.15533 0.15486 0.15648 C 0.15573 0.15741 0.15659 0.1581 0.15764 0.15926 C 0.15833 0.15996 0.15885 0.16111 0.15972 0.16204 C 0.16684 0.16991 0.16284 0.16528 0.16736 0.16945 C 0.16823 0.17014 0.16909 0.1713 0.17014 0.17222 C 0.17257 0.17408 0.17378 0.17385 0.17639 0.175 C 0.18316 0.17755 0.17152 0.17523 0.18958 0.17685 C 0.20173 0.17639 0.2302 0.17639 0.24722 0.175 C 0.25277 0.17431 0.25816 0.17361 0.26389 0.17315 C 0.26788 0.17269 0.27222 0.17246 0.27639 0.17222 C 0.27882 0.17176 0.28142 0.17153 0.28402 0.1713 C 0.28541 0.17107 0.28663 0.17037 0.28819 0.17037 C 0.31163 0.16898 0.38281 0.16852 0.39236 0.16852 C 0.40069 0.16621 0.39201 0.16875 0.39791 0.16667 C 0.39965 0.16597 0.40173 0.16574 0.40347 0.16482 C 0.40364 0.16297 0.40364 0.1625 0.40972 0.16019 C 0.41284 0.15718 0.41302 0.15625 0.41666 0.15278 C 0.41979 0.14954 0.42309 0.14653 0.4243 0.14352 C 0.42986 0.14005 0.4335 0.13704 0.4368 0.13334 L 0.44496 0.12315 C 0.45173 0.11621 0.45764 0.10903 0.46389 0.10278 C 0.46562 0.10047 0.46562 0.09838 0.46562 0.0963 C 0.4717 0.09422 0.47639 0.08889 0.47847 0.08611 C 0.47916 0.08472 0.47968 0.08334 0.48055 0.08241 C 0.48628 0.07269 0.48628 0.07408 0.49236 0.07037 C 0.49461 0.06389 0.49236 0.06875 0.49722 0.06297 C 0.49948 0.05996 0.50173 0.05672 0.50416 0.05371 L 0.50694 0.04722 C 0.50694 0.04514 0.51371 0.04236 0.51597 0.04074 C 0.51649 0.04005 0.51736 0.04028 0.51805 0.03982 C 0.51996 0.0382 0.52135 0.03588 0.52361 0.03519 C 0.5276 0.03218 0.52725 0.0338 0.53889 0.03056 C 0.54027 0.02963 0.54149 0.02824 0.54305 0.02778 C 0.54514 0.02662 0.54757 0.02662 0.54826 0.02593 C 0.54826 0.0257 0.54826 0.02523 0.54826 0.025 C 0.54826 0.02454 0.55434 0.02431 0.55555 0.02408 C 0.56562 0.01713 0.54826 0.02709 0.5618 0.0213 C 0.56371 0.02014 0.56545 0.01852 0.56736 0.0176 C 0.56857 0.01667 0.56892 0.01644 0.56892 0.01574 C 0.56892 0.01482 0.56892 0.01366 0.57569 0.01297 C 0.57743 0.01204 0.57934 0.01181 0.58125 0.01111 C 0.58194 0.01065 0.58264 0.01042 0.58333 0.01019 C 0.58489 0.00926 0.58645 0.0081 0.58819 0.00741 C 0.58923 0.00672 0.58958 0.00672 0.58958 0.00648 C 0.58958 0.00556 0.5901 0.0044 0.59722 0.00371 C 0.60972 -0.00139 0.60104 0.00278 0.61302 -0.00092 C 0.61527 -0.00185 0.6177 -0.00301 0.62014 -0.0037 C 0.62378 -0.00509 0.62743 -0.00625 0.63125 -0.0074 C 0.63333 -0.00833 0.63524 -0.00949 0.6375 -0.01018 C 0.63975 -0.01111 0.64201 -0.01134 0.64444 -0.01203 C 0.64583 -0.01273 0.64704 -0.01342 0.64861 -0.01389 C 0.64982 -0.01435 0.65347 -0.01574 0.65486 -0.01574 C 0.65677 -0.01597 0.65902 -0.01574 0.66111 -0.01574 L 0.66111 -0.01551 " pathEditMode="relative" rAng="0" ptsTypes="AAAAAAAAAAAAAAAAAAAAAAAAAAAAAAAAAAAAAAAAAAAAAAAAAAAAAAAAAAAAAAAAAAAAAAAAAAAAAAAAAAAAAAAAAAAAAAAAAAAAA">
                                      <p:cBhvr>
                                        <p:cTn id="14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66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22222E-6 2.96296E-6 L 2.22222E-6 0.00023 C 0.00295 -0.00232 0.00607 -0.00348 0.00937 -0.00556 C 0.01632 -0.01065 0.00833 -0.00741 0.01493 -0.00926 C 0.01614 -0.01065 0.01666 -0.01135 0.01805 -0.01227 C 0.01857 -0.0132 0.01892 -0.01482 0.01996 -0.01482 C 0.02083 -0.01574 0.02222 -0.01551 0.02361 -0.01574 C 0.025 -0.01806 0.02691 -0.01968 0.02864 -0.0213 C 0.03055 -0.02315 0.03281 -0.02408 0.0342 -0.02639 C 0.03524 -0.02709 0.03559 -0.02801 0.03663 -0.02894 C 0.0375 -0.02963 0.03871 -0.02986 0.03923 -0.03056 C 0.0401 -0.03148 0.04062 -0.03287 0.04166 -0.0338 C 0.04201 -0.03473 0.04305 -0.03542 0.04427 -0.03635 C 0.04618 -0.0382 0.04896 -0.04051 0.05121 -0.04283 C 0.05173 -0.04375 0.05225 -0.04537 0.05347 -0.04537 C 0.05451 -0.04653 0.05729 -0.04723 0.05729 -0.04699 C 0.06337 -0.04375 0.05781 -0.04792 0.06146 -0.04283 C 0.06232 -0.04213 0.06285 -0.04213 0.06371 -0.04121 C 0.06701 -0.03727 0.06458 -0.03959 0.06701 -0.03542 C 0.06788 -0.03473 0.0684 -0.0338 0.06927 -0.03241 C 0.07066 -0.03056 0.07205 -0.02824 0.07344 -0.02639 C 0.07396 -0.025 0.07482 -0.02477 0.07535 -0.02315 C 0.07569 -0.02223 0.07621 -0.0206 0.07708 -0.01968 C 0.0776 -0.01898 0.07847 -0.01806 0.07899 -0.01667 C 0.08073 -0.01412 0.08212 -0.01088 0.08403 -0.00834 C 0.08455 -0.00741 0.08489 -0.00672 0.08594 -0.00556 C 0.08993 0.00185 0.08576 -0.00348 0.0908 0.00185 C 0.09462 0.0118 0.08819 -0.00394 0.09774 0.01481 C 0.09878 0.01666 0.0993 0.01828 0.10069 0.0199 C 0.10469 0.02731 0.10191 0.0199 0.10607 0.02916 C 0.11267 0.0449 0.10798 0.03565 0.11389 0.05231 C 0.11441 0.05393 0.11493 0.05555 0.1158 0.05717 C 0.11632 0.05902 0.11666 0.06111 0.11719 0.06296 C 0.11753 0.06389 0.11805 0.06551 0.11857 0.06713 C 0.11857 0.06967 0.11892 0.07129 0.11944 0.07384 C 0.11944 0.07708 0.12048 0.0794 0.12135 0.08287 C 0.12222 0.08703 0.12187 0.08703 0.12274 0.09259 C 0.12309 0.09375 0.12309 0.09444 0.12361 0.09629 C 0.12361 0.10023 0.12361 0.10509 0.125 0.10926 C 0.125 0.11111 0.125 0.11342 0.12604 0.11435 C 0.12725 0.11597 0.1342 0.11852 0.13611 0.11944 C 0.14861 0.12338 0.13698 0.11852 0.14896 0.12268 C 0.15173 0.12361 0.15399 0.125 0.15677 0.12592 C 0.1592 0.12662 0.16232 0.12685 0.1651 0.12754 C 0.171 0.1294 0.17656 0.13171 0.18264 0.13333 C 0.18819 0.13426 0.19462 0.13518 0.20069 0.1368 C 0.20746 0.13842 0.21215 0.14004 0.21944 0.14166 C 0.23281 0.14328 0.23837 0.14328 0.25173 0.14421 L 0.33142 0.14328 C 0.33368 0.14328 0.33524 0.14259 0.33698 0.14259 C 0.34479 0.14259 0.35225 0.14259 0.35955 0.14328 C 0.36094 0.14398 0.36285 0.14421 0.36458 0.14514 C 0.37291 0.14745 0.36614 0.1449 0.37153 0.14722 C 0.37291 0.14676 0.37535 0.14745 0.37708 0.14583 C 0.3776 0.14514 0.37621 0.14328 0.37621 0.14259 C 0.37569 0.14004 0.37535 0.13819 0.37482 0.13588 C 0.3743 0.13426 0.37396 0.13333 0.37344 0.1324 C 0.37153 0.12523 0.3743 0.13171 0.37153 0.125 C 0.37066 0.12338 0.36979 0.12176 0.36927 0.12014 C 0.3684 0.11852 0.3684 0.11597 0.36788 0.11435 C 0.36753 0.11342 0.36649 0.1118 0.36562 0.11111 C 0.36475 0.10926 0.36371 0.10694 0.36319 0.10532 C 0.35816 0.09444 0.3651 0.10694 0.35955 0.09629 C 0.3559 0.08865 0.35781 0.09514 0.35312 0.08287 C 0.35225 0.08055 0.35087 0.07708 0.34982 0.07477 C 0.34896 0.07384 0.34844 0.07291 0.34757 0.07222 C 0.34705 0.0706 0.34618 0.06875 0.34583 0.06713 C 0.34531 0.0662 0.34479 0.06481 0.34427 0.06389 C 0.34253 0.06111 0.3408 0.05902 0.33941 0.05648 C 0.33837 0.05532 0.33837 0.0537 0.33802 0.05231 C 0.33663 0.04977 0.3342 0.04815 0.33281 0.04629 C 0.32969 0.03958 0.33385 0.04722 0.32969 0.03981 C 0.32778 0.03657 0.32778 0.03634 0.32604 0.03333 C 0.32552 0.03217 0.32465 0.03148 0.32413 0.03055 C 0.32222 0.02662 0.3217 0.02245 0.31857 0.0199 C 0.31441 0.01666 0.31684 0.01921 0.31163 0.0118 C 0.30833 0.00764 0.31024 0.00995 0.30555 0.00509 C 0.30469 0.00416 0.30382 0.00347 0.3033 0.00347 C 0.30243 0.00254 0.30243 0.00185 0.30191 0.00092 C 0.30069 -0.00162 0.30017 -0.00486 0.2993 -0.00648 C 0.29687 -0.01065 0.29826 -0.00834 0.29635 -0.0132 C 0.29548 -0.01574 0.29548 -0.01898 0.29514 -0.0213 C 0.2941 -0.02315 0.29323 -0.02385 0.29271 -0.025 C 0.29184 -0.02894 0.29045 -0.03241 0.2901 -0.03635 C 0.28906 -0.04051 0.28871 -0.04537 0.28732 -0.04954 C 0.28628 -0.05139 0.28576 -0.05371 0.28489 -0.05556 C 0.28403 -0.06042 0.2835 -0.06459 0.28264 -0.06852 C 0.28177 -0.07107 0.28073 -0.07292 0.28038 -0.07523 C 0.27951 -0.07778 0.27951 -0.0801 0.27899 -0.08264 C 0.27569 -0.09584 0.27014 -0.12153 0.27014 -0.1213 C 0.26962 -0.12408 0.26962 -0.12732 0.26927 -0.12986 C 0.26875 -0.13148 0.26875 -0.1331 0.2684 -0.13426 C 0.26823 -0.13843 0.26736 -0.14236 0.26701 -0.14653 C 0.26701 -0.14885 0.26649 -0.15139 0.26649 -0.15394 C 0.26614 -0.15579 0.2651 -0.15996 0.2651 -0.16204 C 0.26423 -0.16551 0.26423 -0.16459 0.26371 -0.16875 C 0.26337 -0.1713 0.26337 -0.17292 0.26285 -0.17547 C 0.26285 -0.17616 0.26232 -0.17709 0.26232 -0.17778 C 0.26146 -0.18148 0.26094 -0.18542 0.26041 -0.18889 C 0.25955 -0.19121 0.2592 -0.19283 0.25903 -0.19445 L 0.2941 -0.1963 L 0.42274 -0.19723 C 0.42778 -0.19699 0.43246 -0.19769 0.43698 -0.1963 C 0.43802 -0.1963 0.43802 -0.19445 0.43837 -0.19352 C 0.43923 -0.19283 0.44028 -0.1919 0.4408 -0.19121 C 0.44253 -0.18773 0.44479 -0.1838 0.44722 -0.18056 C 0.45312 -0.17199 0.45139 -0.17547 0.45955 -0.16204 C 0.4651 -0.15324 0.47066 -0.14422 0.47621 -0.13565 C 0.4776 -0.13264 0.47951 -0.12986 0.48125 -0.12732 C 0.4835 -0.12246 0.48628 -0.1169 0.48906 -0.1125 C 0.49045 -0.10996 0.49236 -0.10834 0.49375 -0.10579 C 0.49791 -0.09699 0.50208 -0.08843 0.50625 -0.07871 C 0.51267 -0.06297 0.50989 -0.06875 0.51354 -0.06111 C 0.51493 -0.05278 0.51354 -0.05857 0.5158 -0.05278 C 0.5158 -0.05209 0.51666 -0.05047 0.51719 -0.04954 C 0.51771 -0.04861 0.51857 -0.04792 0.5191 -0.04723 C 0.51962 -0.0463 0.52048 -0.0456 0.52048 -0.04468 C 0.521 -0.04283 0.52048 -0.03959 0.52222 -0.03889 C 0.52274 -0.03889 0.52326 -0.03889 0.52413 -0.03797 C 0.52604 -0.03542 0.52691 -0.0338 0.5283 -0.02963 C 0.52916 -0.02801 0.52969 -0.02547 0.53021 -0.02315 C 0.53055 -0.02223 0.53107 -0.02084 0.5316 -0.01968 C 0.53194 -0.01898 0.53194 -0.01736 0.53246 -0.01667 C 0.53281 -0.01644 0.53333 -0.01644 0.53472 -0.01574 C 0.5375 -0.01551 0.54028 -0.01505 0.54357 -0.01482 C 0.55087 -0.01482 0.55781 -0.01482 0.5651 -0.01389 C 0.56701 -0.01389 0.57066 -0.0132 0.57257 -0.01227 C 0.57344 -0.01227 0.55989 -0.01621 0.57482 -0.01135 L 0.6618 0.01574 " pathEditMode="relative" rAng="0" ptsTypes="AAAAAAAAAAAAAAAAAAAAAAAAAAAAAAAAAAAAAAAAAAAAAAAAAAAAAAAAAAAAAAAAAAAAAAAAAAAAAAAAAAAAAAAAAAAAAAAAAAAAAAAAAAAAAAAAAAAAAAAAAAAAAAAAA">
                                      <p:cBhvr>
                                        <p:cTn id="20" dur="2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2222E-6 -1.11111E-6 L 2.22222E-6 0.00023 C 0.0026 -0.00255 0.00764 -0.00694 0.01007 -0.00949 C 0.01059 -0.01065 0.01111 -0.01157 0.01215 -0.01227 C 0.01354 -0.01412 0.01562 -0.01528 0.01701 -0.01736 C 0.0184 -0.01967 0.0184 -0.01991 0.021 -0.02245 C 0.02153 -0.02315 0.02205 -0.02361 0.02257 -0.0243 C 0.02899 -0.03241 0.02604 -0.02963 0.03003 -0.03518 C 0.0309 -0.03657 0.03194 -0.03773 0.03281 -0.03889 C 0.03281 -0.03958 0.03281 -0.04028 0.03333 -0.04074 C 0.04583 -0.06435 0.03489 -0.04583 0.04444 -0.0588 C 0.04444 -0.05926 0.04479 -0.06018 0.04531 -0.06065 C 0.04635 -0.06134 0.04722 -0.06157 0.04826 -0.0618 C 0.04826 -0.0625 0.04878 -0.06319 0.0493 -0.06389 C 0.05017 -0.06435 0.05069 -0.06435 0.05139 -0.06435 C 0.05173 -0.06481 0.05278 -0.06528 0.05382 -0.06574 C 0.05573 -0.06643 0.05729 -0.06643 0.05972 -0.0669 C 0.06128 -0.06759 0.06319 -0.06852 0.0651 -0.06898 C 0.06614 -0.06944 0.06823 -0.06944 0.07014 -0.06944 C 0.07153 -0.06967 0.07274 -0.06991 0.07465 -0.07014 C 0.08507 -0.06991 0.09496 -0.07037 0.10538 -0.06898 C 0.10642 -0.06875 0.10781 -0.06852 0.10885 -0.06829 C 0.11041 -0.06805 0.1118 -0.06782 0.11285 -0.06759 C 0.11475 -0.06736 0.1158 -0.06667 0.11736 -0.06643 C 0.12135 -0.06574 0.1243 -0.06551 0.12778 -0.06505 C 0.12986 -0.06481 0.13177 -0.06481 0.13368 -0.06435 C 0.13767 -0.06389 0.14166 -0.0625 0.14514 -0.0618 L 0.15955 -0.05995 C 0.16041 -0.05995 0.16545 -0.05903 0.16649 -0.0588 C 0.171 -0.05764 0.17396 -0.05555 0.17778 -0.05486 C 0.1809 -0.05463 0.18212 -0.0544 0.18472 -0.05347 C 0.18594 -0.05324 0.18732 -0.05278 0.18819 -0.05231 C 0.18975 -0.05208 0.1908 -0.05208 0.19149 -0.05162 C 0.19236 -0.05139 0.19392 -0.05092 0.19479 -0.05046 C 0.19583 -0.05023 0.19739 -0.05 0.19757 -0.04977 C 0.1993 -0.04954 0.19982 -0.04954 0.20104 -0.04907 C 0.20434 -0.04815 0.20434 -0.04792 0.20694 -0.04722 C 0.21041 -0.04653 0.21041 -0.04699 0.21371 -0.04583 C 0.22673 -0.04213 0.20364 -0.04838 0.22465 -0.04329 C 0.22587 -0.04329 0.22673 -0.04236 0.22847 -0.04213 C 0.23021 -0.0419 0.23281 -0.04143 0.23524 -0.04074 C 0.23611 -0.04074 0.23698 -0.04028 0.2375 -0.04028 C 0.24583 -0.03981 0.25434 -0.03981 0.26285 -0.03958 C 0.26632 -0.04074 0.26632 -0.03981 0.26771 -0.04282 C 0.26788 -0.04537 0.26875 -0.05046 0.26875 -0.05023 C 0.26979 -0.07222 0.26979 -0.0618 0.26823 -0.09884 C 0.26788 -0.10139 0.26719 -0.10417 0.26632 -0.10648 C 0.26632 -0.10787 0.26632 -0.10903 0.26632 -0.11042 C 0.2658 -0.11134 0.2658 -0.1125 0.2658 -0.11342 C 0.26528 -0.11481 0.26528 -0.11597 0.26475 -0.11736 C 0.26475 -0.11829 0.26441 -0.11898 0.26441 -0.11991 C 0.26423 -0.12106 0.26389 -0.12199 0.26389 -0.12315 C 0.26337 -0.12778 0.26337 -0.13241 0.26285 -0.13704 C 0.26285 -0.13958 0.26232 -0.14213 0.26232 -0.14467 C 0.26232 -0.14838 0.2618 -0.15208 0.2618 -0.15555 C 0.2618 -0.15972 0.25781 -0.16713 0.26232 -0.16759 C 0.28021 -0.16991 0.421 -0.16736 0.44271 -0.16713 C 0.44618 -0.16505 0.44323 -0.16667 0.44618 -0.16319 C 0.44618 -0.1625 0.4467 -0.16204 0.44757 -0.16134 C 0.44844 -0.15926 0.44965 -0.15717 0.45104 -0.15486 C 0.45104 -0.1537 0.45191 -0.15255 0.45191 -0.15116 C 0.45347 -0.14977 0.45347 -0.14815 0.45451 -0.14676 C 0.45607 -0.14352 0.45868 -0.14051 0.46041 -0.13704 C 0.46649 -0.12037 0.46389 -0.12685 0.46892 -0.11736 C 0.46892 -0.11597 0.46892 -0.11435 0.47066 -0.11296 C 0.47153 -0.11157 0.47239 -0.11042 0.47239 -0.10903 C 0.47396 -0.10764 0.47396 -0.10625 0.47535 -0.10463 C 0.47587 -0.10208 0.4776 -0.09954 0.47882 -0.09699 C 0.47934 -0.09583 0.48038 -0.09444 0.4809 -0.09305 C 0.4809 -0.0919 0.48229 -0.09051 0.48264 -0.08935 C 0.48611 -0.08171 0.48524 -0.08426 0.48785 -0.08032 C 0.48958 -0.07292 0.48732 -0.08194 0.49236 -0.07338 C 0.49305 -0.07245 0.49288 -0.0713 0.49305 -0.07014 C 0.49462 -0.06759 0.49635 -0.06528 0.49774 -0.0625 C 0.49965 -0.05926 0.49982 -0.05579 0.50156 -0.05231 L 0.50156 -0.05046 C 0.50156 -0.04954 0.50278 -0.04884 0.50278 -0.04792 C 0.5033 -0.04606 0.5033 -0.04421 0.50416 -0.04213 C 0.50503 -0.04143 0.50416 -0.04028 0.50503 -0.04028 C 0.51007 -0.03935 0.50677 -0.03981 0.51354 -0.03889 L 0.56128 -0.03958 L 0.5941 -0.04028 L 0.65503 0.02454 " pathEditMode="relative" rAng="0" ptsTypes="AAAAAAAAAAAAAAAAAAAAAAAAAAAAAAAAAAAAAAAAAAAAAAAAAAAAAAAAAAAAAAAAAAAAAAAAAAAAAAAAAAA">
                                      <p:cBhvr>
                                        <p:cTn id="26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72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921 -0.01296 L 0.24254 -0.17963 L 0.04566 -0.25046 L 0.24566 -0.37963 L 0.42275 -0.36991 L 0.52466 -0.20185 L 0.61962 -0.21713 " pathEditMode="relative" rAng="0" ptsTypes="AAAAAAA">
                                      <p:cBhvr>
                                        <p:cTn id="32" dur="2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-18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-1.11111E-6 L 0.01354 -0.075 L 0.27291 -0.09167 L 0.15104 -0.24722 L 0.14375 -0.43055 L 0.3375 -0.40417 L 0.40312 -0.43611 " pathEditMode="relative" rAng="0" ptsTypes="AAAAAAA">
                                      <p:cBhvr>
                                        <p:cTn id="38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18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6 7.40741E-7 L -0.03229 0.04305 L 0.04063 0.20833 L -0.09687 0.37222 L -0.34375 0.37639 L -0.35521 0.44583 " pathEditMode="relative" rAng="0" ptsTypes="AAAAAA">
                                      <p:cBhvr>
                                        <p:cTn id="44" dur="2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2229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24 L 0.21528 0.21899 " pathEditMode="relative" ptsTypes="AA">
                                      <p:cBhvr>
                                        <p:cTn id="7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93 L 0.06702 0.38774 " pathEditMode="relative" ptsTypes="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0185 L 0.15712 0.55509 " pathEditMode="relative" ptsTypes="AA">
                                      <p:cBhvr>
                                        <p:cTn id="8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139 L 0.34705 0.5696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2854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069 L 0.32431 0.38495 " pathEditMode="relative" ptsTypes="AA">
                                      <p:cBhvr>
                                        <p:cTn id="8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139 L 0.53941 0.44352 " pathEditMode="relative" ptsTypes="AA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023 L 0.46302 0.22801 " pathEditMode="relative" ptsTypes="AA">
                                      <p:cBhvr>
                                        <p:cTn id="9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91439" y="134938"/>
            <a:ext cx="6761527" cy="1076325"/>
          </a:xfrm>
        </p:spPr>
        <p:txBody>
          <a:bodyPr/>
          <a:lstStyle/>
          <a:p>
            <a:r>
              <a:rPr lang="en-US" sz="4800" dirty="0">
                <a:latin typeface="Verdana" charset="0"/>
              </a:rPr>
              <a:t>Applications</a:t>
            </a:r>
          </a:p>
        </p:txBody>
      </p:sp>
      <p:sp>
        <p:nvSpPr>
          <p:cNvPr id="166" name="Content Placeholder 4">
            <a:extLst>
              <a:ext uri="{FF2B5EF4-FFF2-40B4-BE49-F238E27FC236}">
                <a16:creationId xmlns:a16="http://schemas.microsoft.com/office/drawing/2014/main" id="{688D9298-10F6-45C3-AA76-C466B56EAB5D}"/>
              </a:ext>
            </a:extLst>
          </p:cNvPr>
          <p:cNvSpPr txBox="1">
            <a:spLocks/>
          </p:cNvSpPr>
          <p:nvPr/>
        </p:nvSpPr>
        <p:spPr bwMode="auto">
          <a:xfrm>
            <a:off x="176437" y="1642641"/>
            <a:ext cx="8275537" cy="9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Verdana" charset="0"/>
              </a:rPr>
              <a:t>Priority Based Aggregation (CIKM’17)</a:t>
            </a:r>
          </a:p>
        </p:txBody>
      </p:sp>
      <p:sp>
        <p:nvSpPr>
          <p:cNvPr id="89" name="Content Placeholder 4">
            <a:extLst>
              <a:ext uri="{FF2B5EF4-FFF2-40B4-BE49-F238E27FC236}">
                <a16:creationId xmlns:a16="http://schemas.microsoft.com/office/drawing/2014/main" id="{8FA487B3-8E43-42F0-96F3-9C0E565C39FC}"/>
              </a:ext>
            </a:extLst>
          </p:cNvPr>
          <p:cNvSpPr txBox="1">
            <a:spLocks/>
          </p:cNvSpPr>
          <p:nvPr/>
        </p:nvSpPr>
        <p:spPr bwMode="auto">
          <a:xfrm>
            <a:off x="176437" y="2415996"/>
            <a:ext cx="8275537" cy="7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err="1">
                <a:latin typeface="Verdana" charset="0"/>
              </a:rPr>
              <a:t>UnivMon</a:t>
            </a:r>
            <a:r>
              <a:rPr lang="en-US" sz="3200" dirty="0">
                <a:latin typeface="Verdana" charset="0"/>
              </a:rPr>
              <a:t> (SIGCOMM’16)</a:t>
            </a:r>
          </a:p>
        </p:txBody>
      </p:sp>
      <p:sp>
        <p:nvSpPr>
          <p:cNvPr id="93" name="Content Placeholder 4">
            <a:extLst>
              <a:ext uri="{FF2B5EF4-FFF2-40B4-BE49-F238E27FC236}">
                <a16:creationId xmlns:a16="http://schemas.microsoft.com/office/drawing/2014/main" id="{42B818AE-1F6C-41C8-9937-55F1E15B0430}"/>
              </a:ext>
            </a:extLst>
          </p:cNvPr>
          <p:cNvSpPr txBox="1">
            <a:spLocks/>
          </p:cNvSpPr>
          <p:nvPr/>
        </p:nvSpPr>
        <p:spPr bwMode="auto">
          <a:xfrm>
            <a:off x="176437" y="3276750"/>
            <a:ext cx="8275537" cy="9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err="1">
                <a:latin typeface="Verdana" charset="0"/>
              </a:rPr>
              <a:t>NitroSketch</a:t>
            </a:r>
            <a:r>
              <a:rPr lang="en-US" sz="3200" dirty="0">
                <a:latin typeface="Verdana" charset="0"/>
              </a:rPr>
              <a:t> (SIGCOMM’19)</a:t>
            </a:r>
          </a:p>
        </p:txBody>
      </p:sp>
      <p:sp>
        <p:nvSpPr>
          <p:cNvPr id="97" name="Content Placeholder 4">
            <a:extLst>
              <a:ext uri="{FF2B5EF4-FFF2-40B4-BE49-F238E27FC236}">
                <a16:creationId xmlns:a16="http://schemas.microsoft.com/office/drawing/2014/main" id="{F2FCC2F2-8607-436E-87B5-C1855856B55D}"/>
              </a:ext>
            </a:extLst>
          </p:cNvPr>
          <p:cNvSpPr txBox="1">
            <a:spLocks/>
          </p:cNvSpPr>
          <p:nvPr/>
        </p:nvSpPr>
        <p:spPr bwMode="auto">
          <a:xfrm>
            <a:off x="176437" y="4128681"/>
            <a:ext cx="8275537" cy="7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/>
              <a:t>Dynamic Bucket Merge</a:t>
            </a:r>
            <a:r>
              <a:rPr lang="en-US" sz="3200" dirty="0">
                <a:latin typeface="Verdana" charset="0"/>
              </a:rPr>
              <a:t> (NSDI’11)</a:t>
            </a:r>
          </a:p>
        </p:txBody>
      </p:sp>
      <p:sp>
        <p:nvSpPr>
          <p:cNvPr id="100" name="Content Placeholder 4">
            <a:extLst>
              <a:ext uri="{FF2B5EF4-FFF2-40B4-BE49-F238E27FC236}">
                <a16:creationId xmlns:a16="http://schemas.microsoft.com/office/drawing/2014/main" id="{E9947C9C-FD8E-4D32-A45B-A28EF3DDB6DF}"/>
              </a:ext>
            </a:extLst>
          </p:cNvPr>
          <p:cNvSpPr txBox="1">
            <a:spLocks/>
          </p:cNvSpPr>
          <p:nvPr/>
        </p:nvSpPr>
        <p:spPr bwMode="auto">
          <a:xfrm>
            <a:off x="176436" y="5116586"/>
            <a:ext cx="8275537" cy="7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/>
              <a:t>…</a:t>
            </a:r>
            <a:endParaRPr lang="en-US" sz="32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89" grpId="0"/>
      <p:bldP spid="93" grpId="0"/>
      <p:bldP spid="97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-1" y="134938"/>
            <a:ext cx="10905670" cy="1076325"/>
          </a:xfrm>
        </p:spPr>
        <p:txBody>
          <a:bodyPr/>
          <a:lstStyle/>
          <a:p>
            <a:r>
              <a:rPr lang="en-US" sz="4000" dirty="0">
                <a:latin typeface="Verdana" charset="0"/>
              </a:rPr>
              <a:t>Is that a real bottleneck?</a:t>
            </a:r>
          </a:p>
        </p:txBody>
      </p:sp>
      <p:sp>
        <p:nvSpPr>
          <p:cNvPr id="166" name="Content Placeholder 4">
            <a:extLst>
              <a:ext uri="{FF2B5EF4-FFF2-40B4-BE49-F238E27FC236}">
                <a16:creationId xmlns:a16="http://schemas.microsoft.com/office/drawing/2014/main" id="{688D9298-10F6-45C3-AA76-C466B56EAB5D}"/>
              </a:ext>
            </a:extLst>
          </p:cNvPr>
          <p:cNvSpPr txBox="1">
            <a:spLocks/>
          </p:cNvSpPr>
          <p:nvPr/>
        </p:nvSpPr>
        <p:spPr bwMode="auto">
          <a:xfrm>
            <a:off x="176437" y="1487629"/>
            <a:ext cx="8894411" cy="9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fontAlgn="base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fontAlgn="base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Verdana" charset="0"/>
              </a:rPr>
              <a:t>Sketches maintain extra data structures for tracking “heavy” flows that incur expensive per packet operations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B677E-6391-4DC9-B752-67646EE4EF9A}"/>
              </a:ext>
            </a:extLst>
          </p:cNvPr>
          <p:cNvSpPr/>
          <p:nvPr/>
        </p:nvSpPr>
        <p:spPr>
          <a:xfrm>
            <a:off x="4853777" y="2998754"/>
            <a:ext cx="374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charset="0"/>
              </a:rPr>
              <a:t>(</a:t>
            </a:r>
            <a:r>
              <a:rPr lang="en-US" dirty="0" err="1">
                <a:latin typeface="Verdana" charset="0"/>
              </a:rPr>
              <a:t>NitroSketch</a:t>
            </a:r>
            <a:r>
              <a:rPr lang="en-US" dirty="0">
                <a:latin typeface="Verdana" charset="0"/>
              </a:rPr>
              <a:t>, SIGCOMM 2019)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A09A459-D1D2-46F9-ACB5-5217F4D50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42030"/>
              </p:ext>
            </p:extLst>
          </p:nvPr>
        </p:nvGraphicFramePr>
        <p:xfrm>
          <a:off x="362856" y="4222930"/>
          <a:ext cx="606697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135">
                  <a:extLst>
                    <a:ext uri="{9D8B030D-6E8A-4147-A177-3AD203B41FA5}">
                      <a16:colId xmlns:a16="http://schemas.microsoft.com/office/drawing/2014/main" val="4151581335"/>
                    </a:ext>
                  </a:extLst>
                </a:gridCol>
                <a:gridCol w="2223836">
                  <a:extLst>
                    <a:ext uri="{9D8B030D-6E8A-4147-A177-3AD203B41FA5}">
                      <a16:colId xmlns:a16="http://schemas.microsoft.com/office/drawing/2014/main" val="2993544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Current 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18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Priority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50-58%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19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Network Wide Heavy Hitters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22-28%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Priority-based Aggregation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18-19%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54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UnivMon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~15%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084768"/>
                  </a:ext>
                </a:extLst>
              </a:tr>
            </a:tbl>
          </a:graphicData>
        </a:graphic>
      </p:graphicFrame>
      <p:graphicFrame>
        <p:nvGraphicFramePr>
          <p:cNvPr id="249" name="Table 3">
            <a:extLst>
              <a:ext uri="{FF2B5EF4-FFF2-40B4-BE49-F238E27FC236}">
                <a16:creationId xmlns:a16="http://schemas.microsoft.com/office/drawing/2014/main" id="{9457ED37-4319-44EC-9DF7-17FFE2F8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44664"/>
              </p:ext>
            </p:extLst>
          </p:nvPr>
        </p:nvGraphicFramePr>
        <p:xfrm>
          <a:off x="6557308" y="4222930"/>
          <a:ext cx="222383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836">
                  <a:extLst>
                    <a:ext uri="{9D8B030D-6E8A-4147-A177-3AD203B41FA5}">
                      <a16:colId xmlns:a16="http://schemas.microsoft.com/office/drawing/2014/main" val="2993544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Current 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18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93-96%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19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83-88%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20-21%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5457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6465C9-FCA2-436E-9727-296CB6BD6A6F}"/>
                  </a:ext>
                </a:extLst>
              </p:cNvPr>
              <p:cNvSpPr txBox="1"/>
              <p:nvPr/>
            </p:nvSpPr>
            <p:spPr>
              <a:xfrm>
                <a:off x="4314205" y="3699710"/>
                <a:ext cx="1883395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6465C9-FCA2-436E-9727-296CB6BD6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05" y="3699710"/>
                <a:ext cx="188339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A1F92300-5FBE-41DD-B7C9-E9AEA1D8FF6D}"/>
                  </a:ext>
                </a:extLst>
              </p:cNvPr>
              <p:cNvSpPr txBox="1"/>
              <p:nvPr/>
            </p:nvSpPr>
            <p:spPr>
              <a:xfrm>
                <a:off x="6727528" y="3699710"/>
                <a:ext cx="1883395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A1F92300-5FBE-41DD-B7C9-E9AEA1D8F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28" y="3699710"/>
                <a:ext cx="188339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5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2" grpId="0"/>
      <p:bldP spid="5" grpId="0"/>
      <p:bldP spid="250" grpId="0"/>
    </p:bld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93336</TotalTime>
  <Words>1012</Words>
  <Application>Microsoft Office PowerPoint</Application>
  <PresentationFormat>On-screen Show (4:3)</PresentationFormat>
  <Paragraphs>512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Lucida Grande</vt:lpstr>
      <vt:lpstr>Verdana</vt:lpstr>
      <vt:lpstr>Wingdings</vt:lpstr>
      <vt:lpstr>ieee_presentation_template_tagline</vt:lpstr>
      <vt:lpstr>q-MAX: A Unified Scheme for Improving Network Measurement Throughput</vt:lpstr>
      <vt:lpstr>Network Measurement</vt:lpstr>
      <vt:lpstr>The q-MAX Problem</vt:lpstr>
      <vt:lpstr>Count Sketch (TCS, 2004)</vt:lpstr>
      <vt:lpstr>Routing Oblivious Heavy Hitters (ANCS 2018)</vt:lpstr>
      <vt:lpstr>Routing Oblivious Heavy Hitters (ANCS 2018)</vt:lpstr>
      <vt:lpstr>Routing Oblivious Heavy Hitters (ANCS 2018)</vt:lpstr>
      <vt:lpstr>Applications</vt:lpstr>
      <vt:lpstr>Is that a real bottleneck?</vt:lpstr>
      <vt:lpstr>Our solution</vt:lpstr>
      <vt:lpstr>Is it faster?</vt:lpstr>
      <vt:lpstr>Open vSwitch Implementation</vt:lpstr>
      <vt:lpstr>OVS throughput - q=10^6</vt:lpstr>
      <vt:lpstr>Additional Contributions</vt:lpstr>
      <vt:lpstr>Additional Questions</vt:lpstr>
      <vt:lpstr>Any Questions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Shlomi-Ran Ben-Basat</cp:lastModifiedBy>
  <cp:revision>677</cp:revision>
  <dcterms:created xsi:type="dcterms:W3CDTF">2012-11-14T18:53:32Z</dcterms:created>
  <dcterms:modified xsi:type="dcterms:W3CDTF">2019-10-23T06:13:04Z</dcterms:modified>
</cp:coreProperties>
</file>