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256" r:id="rId2"/>
    <p:sldId id="1404" r:id="rId3"/>
    <p:sldId id="946" r:id="rId4"/>
    <p:sldId id="1389" r:id="rId5"/>
    <p:sldId id="506" r:id="rId6"/>
    <p:sldId id="1394" r:id="rId7"/>
    <p:sldId id="1406" r:id="rId8"/>
    <p:sldId id="1393" r:id="rId9"/>
    <p:sldId id="1388" r:id="rId10"/>
    <p:sldId id="1390" r:id="rId11"/>
    <p:sldId id="1397" r:id="rId12"/>
    <p:sldId id="1398" r:id="rId13"/>
    <p:sldId id="1399" r:id="rId14"/>
    <p:sldId id="1400" r:id="rId15"/>
    <p:sldId id="1401" r:id="rId16"/>
    <p:sldId id="561" r:id="rId17"/>
    <p:sldId id="510" r:id="rId18"/>
    <p:sldId id="1412" r:id="rId19"/>
    <p:sldId id="1408" r:id="rId20"/>
    <p:sldId id="1413" r:id="rId21"/>
    <p:sldId id="1414" r:id="rId22"/>
    <p:sldId id="516" r:id="rId23"/>
    <p:sldId id="519" r:id="rId24"/>
    <p:sldId id="1402" r:id="rId25"/>
    <p:sldId id="518" r:id="rId26"/>
    <p:sldId id="533" r:id="rId27"/>
    <p:sldId id="549" r:id="rId28"/>
    <p:sldId id="520" r:id="rId29"/>
    <p:sldId id="1392" r:id="rId30"/>
    <p:sldId id="1407" r:id="rId31"/>
    <p:sldId id="502" r:id="rId32"/>
    <p:sldId id="503" r:id="rId33"/>
    <p:sldId id="504" r:id="rId34"/>
    <p:sldId id="505" r:id="rId35"/>
    <p:sldId id="526" r:id="rId36"/>
    <p:sldId id="463" r:id="rId37"/>
    <p:sldId id="462" r:id="rId38"/>
    <p:sldId id="485" r:id="rId39"/>
    <p:sldId id="487" r:id="rId40"/>
    <p:sldId id="507" r:id="rId41"/>
    <p:sldId id="521" r:id="rId42"/>
    <p:sldId id="523" r:id="rId43"/>
    <p:sldId id="501" r:id="rId44"/>
    <p:sldId id="511" r:id="rId45"/>
    <p:sldId id="500" r:id="rId46"/>
    <p:sldId id="528" r:id="rId47"/>
    <p:sldId id="529" r:id="rId48"/>
    <p:sldId id="383" r:id="rId49"/>
    <p:sldId id="531" r:id="rId50"/>
    <p:sldId id="532" r:id="rId51"/>
    <p:sldId id="527" r:id="rId52"/>
    <p:sldId id="534" r:id="rId53"/>
    <p:sldId id="537" r:id="rId54"/>
    <p:sldId id="542" r:id="rId55"/>
    <p:sldId id="530" r:id="rId56"/>
    <p:sldId id="538" r:id="rId57"/>
    <p:sldId id="379" r:id="rId58"/>
    <p:sldId id="382" r:id="rId59"/>
    <p:sldId id="545" r:id="rId60"/>
    <p:sldId id="539" r:id="rId61"/>
    <p:sldId id="550" r:id="rId62"/>
    <p:sldId id="551" r:id="rId63"/>
    <p:sldId id="552" r:id="rId64"/>
    <p:sldId id="554" r:id="rId65"/>
    <p:sldId id="460" r:id="rId66"/>
    <p:sldId id="488" r:id="rId67"/>
    <p:sldId id="560" r:id="rId68"/>
    <p:sldId id="1403" r:id="rId69"/>
    <p:sldId id="1409" r:id="rId70"/>
    <p:sldId id="1405" r:id="rId71"/>
    <p:sldId id="945" r:id="rId72"/>
    <p:sldId id="1410" r:id="rId73"/>
    <p:sldId id="1411" r:id="rId7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lomi-Ran Ben-Basat" initials="SB" lastIdx="2" clrIdx="0">
    <p:extLst>
      <p:ext uri="{19B8F6BF-5375-455C-9EA6-DF929625EA0E}">
        <p15:presenceInfo xmlns:p15="http://schemas.microsoft.com/office/powerpoint/2012/main" userId="Shlomi-Ran Ben-Basa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7030A0"/>
    <a:srgbClr val="FF0C0C"/>
    <a:srgbClr val="48A448"/>
    <a:srgbClr val="1D1DFF"/>
    <a:srgbClr val="2F4065"/>
    <a:srgbClr val="8928A0"/>
    <a:srgbClr val="AF32CC"/>
    <a:srgbClr val="6AA3F6"/>
    <a:srgbClr val="0077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4" autoAdjust="0"/>
    <p:restoredTop sz="94404" autoAdjust="0"/>
  </p:normalViewPr>
  <p:slideViewPr>
    <p:cSldViewPr snapToGrid="0" snapToObjects="1">
      <p:cViewPr varScale="1">
        <p:scale>
          <a:sx n="151" d="100"/>
          <a:sy n="151" d="100"/>
        </p:scale>
        <p:origin x="1980"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3" d="2"/>
        <a:sy n="3" d="2"/>
      </p:scale>
      <p:origin x="0" y="0"/>
    </p:cViewPr>
  </p:notesTextViewPr>
  <p:sorterViewPr>
    <p:cViewPr>
      <p:scale>
        <a:sx n="200" d="100"/>
        <a:sy n="200" d="100"/>
      </p:scale>
      <p:origin x="0" y="-10516"/>
    </p:cViewPr>
  </p:sorterViewPr>
  <p:notesViewPr>
    <p:cSldViewPr snapToGrid="0" snapToObjects="1">
      <p:cViewPr varScale="1">
        <p:scale>
          <a:sx n="101" d="100"/>
          <a:sy n="101" d="100"/>
        </p:scale>
        <p:origin x="26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8" Type="http://schemas.openxmlformats.org/officeDocument/2006/relationships/slide" Target="slides/slide57.xml"/><Relationship Id="rId3" Type="http://schemas.openxmlformats.org/officeDocument/2006/relationships/slide" Target="slides/slide32.xml"/><Relationship Id="rId7" Type="http://schemas.openxmlformats.org/officeDocument/2006/relationships/slide" Target="slides/slide55.xml"/><Relationship Id="rId2" Type="http://schemas.openxmlformats.org/officeDocument/2006/relationships/slide" Target="slides/slide31.xml"/><Relationship Id="rId1" Type="http://schemas.openxmlformats.org/officeDocument/2006/relationships/slide" Target="slides/slide1.xml"/><Relationship Id="rId6" Type="http://schemas.openxmlformats.org/officeDocument/2006/relationships/slide" Target="slides/slide48.xml"/><Relationship Id="rId5" Type="http://schemas.openxmlformats.org/officeDocument/2006/relationships/slide" Target="slides/slide34.xml"/><Relationship Id="rId4" Type="http://schemas.openxmlformats.org/officeDocument/2006/relationships/slide" Target="slides/slide33.xml"/><Relationship Id="rId9"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Sheet1!$B$7</c:f>
              <c:strCache>
                <c:ptCount val="1"/>
                <c:pt idx="0">
                  <c:v>Column2</c:v>
                </c:pt>
              </c:strCache>
            </c:strRef>
          </c:tx>
          <c:spPr>
            <a:solidFill>
              <a:schemeClr val="accent1"/>
            </a:solidFill>
            <a:ln>
              <a:noFill/>
            </a:ln>
            <a:effectLst/>
          </c:spPr>
          <c:invertIfNegative val="0"/>
          <c:cat>
            <c:strRef>
              <c:f>Sheet1!$A$2:$A$5</c:f>
              <c:strCache>
                <c:ptCount val="4"/>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57D-4FD5-ABCC-1054BA619031}"/>
            </c:ext>
          </c:extLst>
        </c:ser>
        <c:ser>
          <c:idx val="1"/>
          <c:order val="1"/>
          <c:tx>
            <c:strRef>
              <c:f>Sheet1!$C$7</c:f>
              <c:strCache>
                <c:ptCount val="1"/>
                <c:pt idx="0">
                  <c:v>Column3</c:v>
                </c:pt>
              </c:strCache>
            </c:strRef>
          </c:tx>
          <c:spPr>
            <a:solidFill>
              <a:schemeClr val="accent2"/>
            </a:solidFill>
            <a:ln>
              <a:noFill/>
            </a:ln>
            <a:effectLst/>
          </c:spPr>
          <c:invertIfNegative val="0"/>
          <c:cat>
            <c:strRef>
              <c:f>Sheet1!$A$2:$A$5</c:f>
              <c:strCache>
                <c:ptCount val="4"/>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57D-4FD5-ABCC-1054BA619031}"/>
            </c:ext>
          </c:extLst>
        </c:ser>
        <c:ser>
          <c:idx val="2"/>
          <c:order val="2"/>
          <c:tx>
            <c:strRef>
              <c:f>Sheet1!$D$7</c:f>
              <c:strCache>
                <c:ptCount val="1"/>
                <c:pt idx="0">
                  <c:v>Column4</c:v>
                </c:pt>
              </c:strCache>
            </c:strRef>
          </c:tx>
          <c:spPr>
            <a:solidFill>
              <a:schemeClr val="accent3"/>
            </a:solidFill>
            <a:ln>
              <a:noFill/>
            </a:ln>
            <a:effectLst/>
          </c:spPr>
          <c:invertIfNegative val="0"/>
          <c:cat>
            <c:strRef>
              <c:f>Sheet1!$A$2:$A$5</c:f>
              <c:strCache>
                <c:ptCount val="4"/>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57D-4FD5-ABCC-1054BA619031}"/>
            </c:ext>
          </c:extLst>
        </c:ser>
        <c:dLbls>
          <c:showLegendKey val="0"/>
          <c:showVal val="0"/>
          <c:showCatName val="0"/>
          <c:showSerName val="0"/>
          <c:showPercent val="0"/>
          <c:showBubbleSize val="0"/>
        </c:dLbls>
        <c:gapWidth val="219"/>
        <c:overlap val="-27"/>
        <c:axId val="1564431120"/>
        <c:axId val="1851093008"/>
      </c:barChart>
      <c:catAx>
        <c:axId val="156443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1093008"/>
        <c:crosses val="autoZero"/>
        <c:auto val="1"/>
        <c:lblAlgn val="ctr"/>
        <c:lblOffset val="100"/>
        <c:noMultiLvlLbl val="0"/>
      </c:catAx>
      <c:valAx>
        <c:axId val="185109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4431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C98-4E85-A158-F695E39009E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C98-4E85-A158-F695E39009E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C98-4E85-A158-F695E39009ED}"/>
            </c:ext>
          </c:extLst>
        </c:ser>
        <c:dLbls>
          <c:showLegendKey val="0"/>
          <c:showVal val="0"/>
          <c:showCatName val="0"/>
          <c:showSerName val="0"/>
          <c:showPercent val="0"/>
          <c:showBubbleSize val="0"/>
        </c:dLbls>
        <c:gapWidth val="219"/>
        <c:overlap val="-27"/>
        <c:axId val="1564431120"/>
        <c:axId val="1851093008"/>
      </c:barChart>
      <c:catAx>
        <c:axId val="156443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1093008"/>
        <c:crosses val="autoZero"/>
        <c:auto val="1"/>
        <c:lblAlgn val="ctr"/>
        <c:lblOffset val="100"/>
        <c:noMultiLvlLbl val="0"/>
      </c:catAx>
      <c:valAx>
        <c:axId val="185109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4431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8A9123-E914-43D5-A8FC-48AD6BEB5455}" type="datetimeFigureOut">
              <a:rPr lang="en-US" smtClean="0"/>
              <a:t>8/7/2020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525229-B6BF-48CE-9D10-BA0D51EC9025}" type="slidenum">
              <a:rPr lang="en-US" smtClean="0"/>
              <a:t>‹#›</a:t>
            </a:fld>
            <a:endParaRPr lang="en-US"/>
          </a:p>
        </p:txBody>
      </p:sp>
    </p:spTree>
    <p:extLst>
      <p:ext uri="{BB962C8B-B14F-4D97-AF65-F5344CB8AC3E}">
        <p14:creationId xmlns:p14="http://schemas.microsoft.com/office/powerpoint/2010/main" val="2626336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CB52A-4B85-42F8-9DAB-045267C8EA91}" type="datetimeFigureOut">
              <a:rPr lang="en-US" smtClean="0"/>
              <a:t>8/7/2020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027D7-FD64-41C9-B5AB-C385B0FB49FE}" type="slidenum">
              <a:rPr lang="en-US" smtClean="0"/>
              <a:t>‹#›</a:t>
            </a:fld>
            <a:endParaRPr lang="en-US"/>
          </a:p>
        </p:txBody>
      </p:sp>
    </p:spTree>
    <p:extLst>
      <p:ext uri="{BB962C8B-B14F-4D97-AF65-F5344CB8AC3E}">
        <p14:creationId xmlns:p14="http://schemas.microsoft.com/office/powerpoint/2010/main" val="314139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thanks for joining.</a:t>
            </a:r>
          </a:p>
          <a:p>
            <a:r>
              <a:rPr lang="en-US" dirty="0"/>
              <a:t>Today I’ll be presenting our probabilistic approach for in-band network telemetry.</a:t>
            </a:r>
          </a:p>
          <a:p>
            <a:r>
              <a:rPr lang="en-US" dirty="0"/>
              <a:t>And this work is really enabled by this new trend of programmable network components we are now seeing</a:t>
            </a:r>
          </a:p>
        </p:txBody>
      </p:sp>
      <p:sp>
        <p:nvSpPr>
          <p:cNvPr id="4" name="Slide Number Placeholder 3"/>
          <p:cNvSpPr>
            <a:spLocks noGrp="1"/>
          </p:cNvSpPr>
          <p:nvPr>
            <p:ph type="sldNum" sz="quarter" idx="10"/>
          </p:nvPr>
        </p:nvSpPr>
        <p:spPr/>
        <p:txBody>
          <a:bodyPr/>
          <a:lstStyle/>
          <a:p>
            <a:fld id="{7EF027D7-FD64-41C9-B5AB-C385B0FB49FE}" type="slidenum">
              <a:rPr lang="en-US" smtClean="0"/>
              <a:t>1</a:t>
            </a:fld>
            <a:endParaRPr lang="en-US"/>
          </a:p>
        </p:txBody>
      </p:sp>
    </p:spTree>
    <p:extLst>
      <p:ext uri="{BB962C8B-B14F-4D97-AF65-F5344CB8AC3E}">
        <p14:creationId xmlns:p14="http://schemas.microsoft.com/office/powerpoint/2010/main" val="1549300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company icons</a:t>
            </a:r>
          </a:p>
          <a:p>
            <a:r>
              <a:rPr lang="en-US" dirty="0"/>
              <a:t>Discuss use cases here</a:t>
            </a:r>
          </a:p>
        </p:txBody>
      </p:sp>
      <p:sp>
        <p:nvSpPr>
          <p:cNvPr id="4" name="Slide Number Placeholder 3"/>
          <p:cNvSpPr>
            <a:spLocks noGrp="1"/>
          </p:cNvSpPr>
          <p:nvPr>
            <p:ph type="sldNum" sz="quarter" idx="5"/>
          </p:nvPr>
        </p:nvSpPr>
        <p:spPr/>
        <p:txBody>
          <a:bodyPr/>
          <a:lstStyle/>
          <a:p>
            <a:fld id="{7EF027D7-FD64-41C9-B5AB-C385B0FB49FE}" type="slidenum">
              <a:rPr lang="en-US" smtClean="0"/>
              <a:t>11</a:t>
            </a:fld>
            <a:endParaRPr lang="en-US"/>
          </a:p>
        </p:txBody>
      </p:sp>
    </p:spTree>
    <p:extLst>
      <p:ext uri="{BB962C8B-B14F-4D97-AF65-F5344CB8AC3E}">
        <p14:creationId xmlns:p14="http://schemas.microsoft.com/office/powerpoint/2010/main" val="2949346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company icons</a:t>
            </a:r>
          </a:p>
          <a:p>
            <a:r>
              <a:rPr lang="en-US" dirty="0"/>
              <a:t>Discuss use cases here</a:t>
            </a:r>
          </a:p>
        </p:txBody>
      </p:sp>
      <p:sp>
        <p:nvSpPr>
          <p:cNvPr id="4" name="Slide Number Placeholder 3"/>
          <p:cNvSpPr>
            <a:spLocks noGrp="1"/>
          </p:cNvSpPr>
          <p:nvPr>
            <p:ph type="sldNum" sz="quarter" idx="5"/>
          </p:nvPr>
        </p:nvSpPr>
        <p:spPr/>
        <p:txBody>
          <a:bodyPr/>
          <a:lstStyle/>
          <a:p>
            <a:fld id="{7EF027D7-FD64-41C9-B5AB-C385B0FB49FE}" type="slidenum">
              <a:rPr lang="en-US" smtClean="0"/>
              <a:t>12</a:t>
            </a:fld>
            <a:endParaRPr lang="en-US"/>
          </a:p>
        </p:txBody>
      </p:sp>
    </p:spTree>
    <p:extLst>
      <p:ext uri="{BB962C8B-B14F-4D97-AF65-F5344CB8AC3E}">
        <p14:creationId xmlns:p14="http://schemas.microsoft.com/office/powerpoint/2010/main" val="1461886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5-hop, fat tree, 64 hosts, web search workload, all are standard</a:t>
            </a:r>
          </a:p>
        </p:txBody>
      </p:sp>
      <p:sp>
        <p:nvSpPr>
          <p:cNvPr id="4" name="Slide Number Placeholder 3"/>
          <p:cNvSpPr>
            <a:spLocks noGrp="1"/>
          </p:cNvSpPr>
          <p:nvPr>
            <p:ph type="sldNum" sz="quarter" idx="5"/>
          </p:nvPr>
        </p:nvSpPr>
        <p:spPr/>
        <p:txBody>
          <a:bodyPr/>
          <a:lstStyle/>
          <a:p>
            <a:fld id="{7EF027D7-FD64-41C9-B5AB-C385B0FB49FE}" type="slidenum">
              <a:rPr lang="en-US" smtClean="0"/>
              <a:t>13</a:t>
            </a:fld>
            <a:endParaRPr lang="en-US"/>
          </a:p>
        </p:txBody>
      </p:sp>
    </p:spTree>
    <p:extLst>
      <p:ext uri="{BB962C8B-B14F-4D97-AF65-F5344CB8AC3E}">
        <p14:creationId xmlns:p14="http://schemas.microsoft.com/office/powerpoint/2010/main" val="2532391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company icons</a:t>
            </a:r>
          </a:p>
          <a:p>
            <a:r>
              <a:rPr lang="en-US" dirty="0"/>
              <a:t>Discuss use cases here</a:t>
            </a:r>
          </a:p>
        </p:txBody>
      </p:sp>
      <p:sp>
        <p:nvSpPr>
          <p:cNvPr id="4" name="Slide Number Placeholder 3"/>
          <p:cNvSpPr>
            <a:spLocks noGrp="1"/>
          </p:cNvSpPr>
          <p:nvPr>
            <p:ph type="sldNum" sz="quarter" idx="5"/>
          </p:nvPr>
        </p:nvSpPr>
        <p:spPr/>
        <p:txBody>
          <a:bodyPr/>
          <a:lstStyle/>
          <a:p>
            <a:fld id="{7EF027D7-FD64-41C9-B5AB-C385B0FB49FE}" type="slidenum">
              <a:rPr lang="en-US" smtClean="0"/>
              <a:t>14</a:t>
            </a:fld>
            <a:endParaRPr lang="en-US"/>
          </a:p>
        </p:txBody>
      </p:sp>
    </p:spTree>
    <p:extLst>
      <p:ext uri="{BB962C8B-B14F-4D97-AF65-F5344CB8AC3E}">
        <p14:creationId xmlns:p14="http://schemas.microsoft.com/office/powerpoint/2010/main" val="100334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company icons</a:t>
            </a:r>
          </a:p>
          <a:p>
            <a:r>
              <a:rPr lang="en-US" dirty="0"/>
              <a:t>Discuss use cases here</a:t>
            </a:r>
          </a:p>
        </p:txBody>
      </p:sp>
      <p:sp>
        <p:nvSpPr>
          <p:cNvPr id="4" name="Slide Number Placeholder 3"/>
          <p:cNvSpPr>
            <a:spLocks noGrp="1"/>
          </p:cNvSpPr>
          <p:nvPr>
            <p:ph type="sldNum" sz="quarter" idx="5"/>
          </p:nvPr>
        </p:nvSpPr>
        <p:spPr/>
        <p:txBody>
          <a:bodyPr/>
          <a:lstStyle/>
          <a:p>
            <a:fld id="{7EF027D7-FD64-41C9-B5AB-C385B0FB49FE}" type="slidenum">
              <a:rPr lang="en-US" smtClean="0"/>
              <a:t>15</a:t>
            </a:fld>
            <a:endParaRPr lang="en-US"/>
          </a:p>
        </p:txBody>
      </p:sp>
    </p:spTree>
    <p:extLst>
      <p:ext uri="{BB962C8B-B14F-4D97-AF65-F5344CB8AC3E}">
        <p14:creationId xmlns:p14="http://schemas.microsoft.com/office/powerpoint/2010/main" val="2436073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16</a:t>
            </a:fld>
            <a:endParaRPr lang="en-US"/>
          </a:p>
        </p:txBody>
      </p:sp>
    </p:spTree>
    <p:extLst>
      <p:ext uri="{BB962C8B-B14F-4D97-AF65-F5344CB8AC3E}">
        <p14:creationId xmlns:p14="http://schemas.microsoft.com/office/powerpoint/2010/main" val="221017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Visualize</a:t>
            </a:r>
          </a:p>
        </p:txBody>
      </p:sp>
      <p:sp>
        <p:nvSpPr>
          <p:cNvPr id="4" name="Slide Number Placeholder 3"/>
          <p:cNvSpPr>
            <a:spLocks noGrp="1"/>
          </p:cNvSpPr>
          <p:nvPr>
            <p:ph type="sldNum" sz="quarter" idx="5"/>
          </p:nvPr>
        </p:nvSpPr>
        <p:spPr/>
        <p:txBody>
          <a:bodyPr/>
          <a:lstStyle/>
          <a:p>
            <a:fld id="{7EF027D7-FD64-41C9-B5AB-C385B0FB49FE}" type="slidenum">
              <a:rPr lang="en-US" smtClean="0"/>
              <a:t>17</a:t>
            </a:fld>
            <a:endParaRPr lang="en-US"/>
          </a:p>
        </p:txBody>
      </p:sp>
    </p:spTree>
    <p:extLst>
      <p:ext uri="{BB962C8B-B14F-4D97-AF65-F5344CB8AC3E}">
        <p14:creationId xmlns:p14="http://schemas.microsoft.com/office/powerpoint/2010/main" val="601438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Visualize</a:t>
            </a:r>
          </a:p>
        </p:txBody>
      </p:sp>
      <p:sp>
        <p:nvSpPr>
          <p:cNvPr id="4" name="Slide Number Placeholder 3"/>
          <p:cNvSpPr>
            <a:spLocks noGrp="1"/>
          </p:cNvSpPr>
          <p:nvPr>
            <p:ph type="sldNum" sz="quarter" idx="5"/>
          </p:nvPr>
        </p:nvSpPr>
        <p:spPr/>
        <p:txBody>
          <a:bodyPr/>
          <a:lstStyle/>
          <a:p>
            <a:fld id="{7EF027D7-FD64-41C9-B5AB-C385B0FB49FE}" type="slidenum">
              <a:rPr lang="en-US" smtClean="0"/>
              <a:t>19</a:t>
            </a:fld>
            <a:endParaRPr lang="en-US"/>
          </a:p>
        </p:txBody>
      </p:sp>
    </p:spTree>
    <p:extLst>
      <p:ext uri="{BB962C8B-B14F-4D97-AF65-F5344CB8AC3E}">
        <p14:creationId xmlns:p14="http://schemas.microsoft.com/office/powerpoint/2010/main" val="240143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20</a:t>
            </a:fld>
            <a:endParaRPr lang="en-US"/>
          </a:p>
        </p:txBody>
      </p:sp>
    </p:spTree>
    <p:extLst>
      <p:ext uri="{BB962C8B-B14F-4D97-AF65-F5344CB8AC3E}">
        <p14:creationId xmlns:p14="http://schemas.microsoft.com/office/powerpoint/2010/main" val="82918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HPCC computes what would be the rate that could cause congestion in each link along the path, and selects the best rate to avoid overloading the bottleneck.</a:t>
            </a:r>
          </a:p>
          <a:p>
            <a:r>
              <a:rPr lang="en-US" sz="1200" b="0" i="0" kern="1200" dirty="0">
                <a:solidFill>
                  <a:schemeClr val="tx1"/>
                </a:solidFill>
                <a:effectLst/>
                <a:latin typeface="+mn-lt"/>
                <a:ea typeface="+mn-ea"/>
                <a:cs typeface="+mn-cs"/>
              </a:rPr>
              <a:t>We move the computation of the link sending-rate to the switches, which then allows us to store only the bottleneck’s statistics on the packet and not collect all the queueing statistics."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Then, when talking about the randomized rounding:</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"We quantize the rate information into a small number of bits, probabilistically round the result so that the end-host will get the right sending rate in expectation. This means that a single packet may have slightly inaccurate feedback, but over multiple packets, this error cancels out and we converge to the right rates."</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when talking about the 1/16 sampling:</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"PINT may also use only some packets to deliver the feedback. The intuition is that we still get multiple feedbacks per RTT, which allows HPCC to work properly".</a:t>
            </a:r>
          </a:p>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21</a:t>
            </a:fld>
            <a:endParaRPr lang="en-US"/>
          </a:p>
        </p:txBody>
      </p:sp>
    </p:spTree>
    <p:extLst>
      <p:ext uri="{BB962C8B-B14F-4D97-AF65-F5344CB8AC3E}">
        <p14:creationId xmlns:p14="http://schemas.microsoft.com/office/powerpoint/2010/main" val="247309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now programmable switches and </a:t>
            </a:r>
            <a:r>
              <a:rPr lang="en-US" dirty="0" err="1"/>
              <a:t>smartnics</a:t>
            </a:r>
            <a:r>
              <a:rPr lang="en-US" dirty="0"/>
              <a:t> from many different vendors, </a:t>
            </a:r>
          </a:p>
        </p:txBody>
      </p:sp>
      <p:sp>
        <p:nvSpPr>
          <p:cNvPr id="4" name="Slide Number Placeholder 3"/>
          <p:cNvSpPr>
            <a:spLocks noGrp="1"/>
          </p:cNvSpPr>
          <p:nvPr>
            <p:ph type="sldNum" sz="quarter" idx="5"/>
          </p:nvPr>
        </p:nvSpPr>
        <p:spPr/>
        <p:txBody>
          <a:bodyPr/>
          <a:lstStyle/>
          <a:p>
            <a:fld id="{7EF027D7-FD64-41C9-B5AB-C385B0FB49FE}" type="slidenum">
              <a:rPr lang="en-US" smtClean="0"/>
              <a:t>2</a:t>
            </a:fld>
            <a:endParaRPr lang="en-US"/>
          </a:p>
        </p:txBody>
      </p:sp>
    </p:spTree>
    <p:extLst>
      <p:ext uri="{BB962C8B-B14F-4D97-AF65-F5344CB8AC3E}">
        <p14:creationId xmlns:p14="http://schemas.microsoft.com/office/powerpoint/2010/main" val="198527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 allows us to get exact uniform distribution even though switches don’t know the path length</a:t>
            </a:r>
          </a:p>
          <a:p>
            <a:r>
              <a:rPr lang="en-US" dirty="0"/>
              <a:t>Static case is a generalization</a:t>
            </a:r>
          </a:p>
        </p:txBody>
      </p:sp>
      <p:sp>
        <p:nvSpPr>
          <p:cNvPr id="4" name="Slide Number Placeholder 3"/>
          <p:cNvSpPr>
            <a:spLocks noGrp="1"/>
          </p:cNvSpPr>
          <p:nvPr>
            <p:ph type="sldNum" sz="quarter" idx="5"/>
          </p:nvPr>
        </p:nvSpPr>
        <p:spPr/>
        <p:txBody>
          <a:bodyPr/>
          <a:lstStyle/>
          <a:p>
            <a:fld id="{7EF027D7-FD64-41C9-B5AB-C385B0FB49FE}" type="slidenum">
              <a:rPr lang="en-US" smtClean="0"/>
              <a:t>22</a:t>
            </a:fld>
            <a:endParaRPr lang="en-US"/>
          </a:p>
        </p:txBody>
      </p:sp>
    </p:spTree>
    <p:extLst>
      <p:ext uri="{BB962C8B-B14F-4D97-AF65-F5344CB8AC3E}">
        <p14:creationId xmlns:p14="http://schemas.microsoft.com/office/powerpoint/2010/main" val="62565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topologies, we may do better</a:t>
            </a:r>
          </a:p>
        </p:txBody>
      </p:sp>
      <p:sp>
        <p:nvSpPr>
          <p:cNvPr id="4" name="Slide Number Placeholder 3"/>
          <p:cNvSpPr>
            <a:spLocks noGrp="1"/>
          </p:cNvSpPr>
          <p:nvPr>
            <p:ph type="sldNum" sz="quarter" idx="5"/>
          </p:nvPr>
        </p:nvSpPr>
        <p:spPr/>
        <p:txBody>
          <a:bodyPr/>
          <a:lstStyle/>
          <a:p>
            <a:fld id="{7EF027D7-FD64-41C9-B5AB-C385B0FB49FE}" type="slidenum">
              <a:rPr lang="en-US" smtClean="0"/>
              <a:t>23</a:t>
            </a:fld>
            <a:endParaRPr lang="en-US"/>
          </a:p>
        </p:txBody>
      </p:sp>
    </p:spTree>
    <p:extLst>
      <p:ext uri="{BB962C8B-B14F-4D97-AF65-F5344CB8AC3E}">
        <p14:creationId xmlns:p14="http://schemas.microsoft.com/office/powerpoint/2010/main" val="4178109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24</a:t>
            </a:fld>
            <a:endParaRPr lang="en-US"/>
          </a:p>
        </p:txBody>
      </p:sp>
    </p:spTree>
    <p:extLst>
      <p:ext uri="{BB962C8B-B14F-4D97-AF65-F5344CB8AC3E}">
        <p14:creationId xmlns:p14="http://schemas.microsoft.com/office/powerpoint/2010/main" val="1801573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25</a:t>
            </a:fld>
            <a:endParaRPr lang="en-US"/>
          </a:p>
        </p:txBody>
      </p:sp>
    </p:spTree>
    <p:extLst>
      <p:ext uri="{BB962C8B-B14F-4D97-AF65-F5344CB8AC3E}">
        <p14:creationId xmlns:p14="http://schemas.microsoft.com/office/powerpoint/2010/main" val="4130582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ID can be 5-tuple / IPID  / TCP seq / etc.</a:t>
            </a:r>
          </a:p>
        </p:txBody>
      </p:sp>
      <p:sp>
        <p:nvSpPr>
          <p:cNvPr id="4" name="Slide Number Placeholder 3"/>
          <p:cNvSpPr>
            <a:spLocks noGrp="1"/>
          </p:cNvSpPr>
          <p:nvPr>
            <p:ph type="sldNum" sz="quarter" idx="5"/>
          </p:nvPr>
        </p:nvSpPr>
        <p:spPr/>
        <p:txBody>
          <a:bodyPr/>
          <a:lstStyle/>
          <a:p>
            <a:fld id="{7EF027D7-FD64-41C9-B5AB-C385B0FB49FE}" type="slidenum">
              <a:rPr lang="en-US" smtClean="0"/>
              <a:t>26</a:t>
            </a:fld>
            <a:endParaRPr lang="en-US"/>
          </a:p>
        </p:txBody>
      </p:sp>
    </p:spTree>
    <p:extLst>
      <p:ext uri="{BB962C8B-B14F-4D97-AF65-F5344CB8AC3E}">
        <p14:creationId xmlns:p14="http://schemas.microsoft.com/office/powerpoint/2010/main" val="3129988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27</a:t>
            </a:fld>
            <a:endParaRPr lang="en-US"/>
          </a:p>
        </p:txBody>
      </p:sp>
    </p:spTree>
    <p:extLst>
      <p:ext uri="{BB962C8B-B14F-4D97-AF65-F5344CB8AC3E}">
        <p14:creationId xmlns:p14="http://schemas.microsoft.com/office/powerpoint/2010/main" val="3889497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results slide</a:t>
            </a:r>
          </a:p>
        </p:txBody>
      </p:sp>
      <p:sp>
        <p:nvSpPr>
          <p:cNvPr id="4" name="Slide Number Placeholder 3"/>
          <p:cNvSpPr>
            <a:spLocks noGrp="1"/>
          </p:cNvSpPr>
          <p:nvPr>
            <p:ph type="sldNum" sz="quarter" idx="5"/>
          </p:nvPr>
        </p:nvSpPr>
        <p:spPr/>
        <p:txBody>
          <a:bodyPr/>
          <a:lstStyle/>
          <a:p>
            <a:fld id="{7EF027D7-FD64-41C9-B5AB-C385B0FB49FE}" type="slidenum">
              <a:rPr lang="en-US" smtClean="0"/>
              <a:t>28</a:t>
            </a:fld>
            <a:endParaRPr lang="en-US"/>
          </a:p>
        </p:txBody>
      </p:sp>
    </p:spTree>
    <p:extLst>
      <p:ext uri="{BB962C8B-B14F-4D97-AF65-F5344CB8AC3E}">
        <p14:creationId xmlns:p14="http://schemas.microsoft.com/office/powerpoint/2010/main" val="1617377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29</a:t>
            </a:fld>
            <a:endParaRPr lang="en-US"/>
          </a:p>
        </p:txBody>
      </p:sp>
    </p:spTree>
    <p:extLst>
      <p:ext uri="{BB962C8B-B14F-4D97-AF65-F5344CB8AC3E}">
        <p14:creationId xmlns:p14="http://schemas.microsoft.com/office/powerpoint/2010/main" val="2753689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027D7-FD64-41C9-B5AB-C385B0FB49FE}" type="slidenum">
              <a:rPr lang="en-US" smtClean="0"/>
              <a:t>31</a:t>
            </a:fld>
            <a:endParaRPr lang="en-US"/>
          </a:p>
        </p:txBody>
      </p:sp>
    </p:spTree>
    <p:extLst>
      <p:ext uri="{BB962C8B-B14F-4D97-AF65-F5344CB8AC3E}">
        <p14:creationId xmlns:p14="http://schemas.microsoft.com/office/powerpoint/2010/main" val="2624782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027D7-FD64-41C9-B5AB-C385B0FB49FE}" type="slidenum">
              <a:rPr lang="en-US" smtClean="0"/>
              <a:t>32</a:t>
            </a:fld>
            <a:endParaRPr lang="en-US"/>
          </a:p>
        </p:txBody>
      </p:sp>
    </p:spTree>
    <p:extLst>
      <p:ext uri="{BB962C8B-B14F-4D97-AF65-F5344CB8AC3E}">
        <p14:creationId xmlns:p14="http://schemas.microsoft.com/office/powerpoint/2010/main" val="230039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is not just an academic game, we now have </a:t>
            </a:r>
            <a:r>
              <a:rPr lang="en-US" dirty="0" err="1"/>
              <a:t>smartnics</a:t>
            </a:r>
            <a:r>
              <a:rPr lang="en-US" dirty="0"/>
              <a:t> deployed in the public cloud</a:t>
            </a:r>
          </a:p>
        </p:txBody>
      </p:sp>
      <p:sp>
        <p:nvSpPr>
          <p:cNvPr id="4" name="Slide Number Placeholder 3"/>
          <p:cNvSpPr>
            <a:spLocks noGrp="1"/>
          </p:cNvSpPr>
          <p:nvPr>
            <p:ph type="sldNum" sz="quarter" idx="5"/>
          </p:nvPr>
        </p:nvSpPr>
        <p:spPr/>
        <p:txBody>
          <a:bodyPr/>
          <a:lstStyle/>
          <a:p>
            <a:pPr>
              <a:defRPr/>
            </a:pPr>
            <a:fld id="{FA156DEE-772D-0247-99CF-F478FD19648E}" type="slidenum">
              <a:rPr lang="en-US" altLang="en-US" smtClean="0"/>
              <a:pPr>
                <a:defRPr/>
              </a:pPr>
              <a:t>3</a:t>
            </a:fld>
            <a:endParaRPr lang="en-US" altLang="en-US"/>
          </a:p>
        </p:txBody>
      </p:sp>
    </p:spTree>
    <p:extLst>
      <p:ext uri="{BB962C8B-B14F-4D97-AF65-F5344CB8AC3E}">
        <p14:creationId xmlns:p14="http://schemas.microsoft.com/office/powerpoint/2010/main" val="1456637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027D7-FD64-41C9-B5AB-C385B0FB49FE}" type="slidenum">
              <a:rPr lang="en-US" smtClean="0"/>
              <a:t>33</a:t>
            </a:fld>
            <a:endParaRPr lang="en-US"/>
          </a:p>
        </p:txBody>
      </p:sp>
    </p:spTree>
    <p:extLst>
      <p:ext uri="{BB962C8B-B14F-4D97-AF65-F5344CB8AC3E}">
        <p14:creationId xmlns:p14="http://schemas.microsoft.com/office/powerpoint/2010/main" val="256267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027D7-FD64-41C9-B5AB-C385B0FB49FE}" type="slidenum">
              <a:rPr lang="en-US" smtClean="0"/>
              <a:t>34</a:t>
            </a:fld>
            <a:endParaRPr lang="en-US"/>
          </a:p>
        </p:txBody>
      </p:sp>
    </p:spTree>
    <p:extLst>
      <p:ext uri="{BB962C8B-B14F-4D97-AF65-F5344CB8AC3E}">
        <p14:creationId xmlns:p14="http://schemas.microsoft.com/office/powerpoint/2010/main" val="3660677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brief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overview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PISA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switch…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Pipe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next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you</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recirculate,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recirculation?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Bring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visit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every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second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time.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Obviously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very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expensive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many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packets,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hurts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Recirculation: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focus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PISA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switch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real, “practical”, on the market, already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widely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used</a:t>
            </a:r>
            <a:r>
              <a:rPr lang="en-US" sz="1200" kern="1200" dirty="0">
                <a:solidFill>
                  <a:schemeClr val="tx1"/>
                </a:solidFill>
                <a:effectLst/>
                <a:latin typeface="+mn-lt"/>
                <a:ea typeface="+mn-ea"/>
                <a:cs typeface="+mn-cs"/>
              </a:rPr>
              <a:t> today in data centers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quick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iteration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deployment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functionality)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Barefoot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Tofino.</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F027D7-FD64-41C9-B5AB-C385B0FB49FE}" type="slidenum">
              <a:rPr lang="en-US" smtClean="0"/>
              <a:t>37</a:t>
            </a:fld>
            <a:endParaRPr lang="en-US"/>
          </a:p>
        </p:txBody>
      </p:sp>
    </p:spTree>
    <p:extLst>
      <p:ext uri="{BB962C8B-B14F-4D97-AF65-F5344CB8AC3E}">
        <p14:creationId xmlns:p14="http://schemas.microsoft.com/office/powerpoint/2010/main" val="4017388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FBAEDED-DEEF-344E-8EAC-387C8817A6A0}" type="slidenum">
              <a:rPr lang="en-US" smtClean="0"/>
              <a:t>38</a:t>
            </a:fld>
            <a:endParaRPr lang="en-US"/>
          </a:p>
        </p:txBody>
      </p:sp>
    </p:spTree>
    <p:extLst>
      <p:ext uri="{BB962C8B-B14F-4D97-AF65-F5344CB8AC3E}">
        <p14:creationId xmlns:p14="http://schemas.microsoft.com/office/powerpoint/2010/main" val="461747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FBAEDED-DEEF-344E-8EAC-387C8817A6A0}" type="slidenum">
              <a:rPr lang="en-US" smtClean="0"/>
              <a:t>39</a:t>
            </a:fld>
            <a:endParaRPr lang="en-US"/>
          </a:p>
        </p:txBody>
      </p:sp>
    </p:spTree>
    <p:extLst>
      <p:ext uri="{BB962C8B-B14F-4D97-AF65-F5344CB8AC3E}">
        <p14:creationId xmlns:p14="http://schemas.microsoft.com/office/powerpoint/2010/main" val="2469311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BAK</a:t>
            </a:r>
          </a:p>
        </p:txBody>
      </p:sp>
      <p:sp>
        <p:nvSpPr>
          <p:cNvPr id="4" name="Slide Number Placeholder 3"/>
          <p:cNvSpPr>
            <a:spLocks noGrp="1"/>
          </p:cNvSpPr>
          <p:nvPr>
            <p:ph type="sldNum" sz="quarter" idx="5"/>
          </p:nvPr>
        </p:nvSpPr>
        <p:spPr/>
        <p:txBody>
          <a:bodyPr/>
          <a:lstStyle/>
          <a:p>
            <a:fld id="{7EF027D7-FD64-41C9-B5AB-C385B0FB49FE}" type="slidenum">
              <a:rPr lang="en-US" smtClean="0"/>
              <a:t>44</a:t>
            </a:fld>
            <a:endParaRPr lang="en-US"/>
          </a:p>
        </p:txBody>
      </p:sp>
    </p:spTree>
    <p:extLst>
      <p:ext uri="{BB962C8B-B14F-4D97-AF65-F5344CB8AC3E}">
        <p14:creationId xmlns:p14="http://schemas.microsoft.com/office/powerpoint/2010/main" val="229170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46</a:t>
            </a:fld>
            <a:endParaRPr lang="en-US"/>
          </a:p>
        </p:txBody>
      </p:sp>
    </p:spTree>
    <p:extLst>
      <p:ext uri="{BB962C8B-B14F-4D97-AF65-F5344CB8AC3E}">
        <p14:creationId xmlns:p14="http://schemas.microsoft.com/office/powerpoint/2010/main" val="3650532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brief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overview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PISA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switch…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Pipe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next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you</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recirculate,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recirculation?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Bring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visit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every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second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time.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Obviously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very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expensive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many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packets,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hurts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Recirculation: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focus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PISA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switch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real, “practical”, on the market, already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widely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used</a:t>
            </a:r>
            <a:r>
              <a:rPr lang="en-US" sz="1200" kern="1200" dirty="0">
                <a:solidFill>
                  <a:schemeClr val="tx1"/>
                </a:solidFill>
                <a:effectLst/>
                <a:latin typeface="+mn-lt"/>
                <a:ea typeface="+mn-ea"/>
                <a:cs typeface="+mn-cs"/>
              </a:rPr>
              <a:t> today in data centers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quick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iteration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deployment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functionality)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Barefoot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Tofino.</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F027D7-FD64-41C9-B5AB-C385B0FB49FE}" type="slidenum">
              <a:rPr lang="en-US" smtClean="0"/>
              <a:t>47</a:t>
            </a:fld>
            <a:endParaRPr lang="en-US"/>
          </a:p>
        </p:txBody>
      </p:sp>
    </p:spTree>
    <p:extLst>
      <p:ext uri="{BB962C8B-B14F-4D97-AF65-F5344CB8AC3E}">
        <p14:creationId xmlns:p14="http://schemas.microsoft.com/office/powerpoint/2010/main" val="168204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51</a:t>
            </a:fld>
            <a:endParaRPr lang="en-US"/>
          </a:p>
        </p:txBody>
      </p:sp>
    </p:spTree>
    <p:extLst>
      <p:ext uri="{BB962C8B-B14F-4D97-AF65-F5344CB8AC3E}">
        <p14:creationId xmlns:p14="http://schemas.microsoft.com/office/powerpoint/2010/main" val="2763060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54</a:t>
            </a:fld>
            <a:endParaRPr lang="en-US"/>
          </a:p>
        </p:txBody>
      </p:sp>
    </p:spTree>
    <p:extLst>
      <p:ext uri="{BB962C8B-B14F-4D97-AF65-F5344CB8AC3E}">
        <p14:creationId xmlns:p14="http://schemas.microsoft.com/office/powerpoint/2010/main" val="28280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one of the selling point for these switches is the new and exciting telemetry capabilities.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telemetry is about knowing my network status.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example, we want to know if there’s a queue buildup somewhere that is causing congestion, if all routes agree with the policy (e.g., we may want all flows to go through a firewall), and we can even use telemetry to know whether a flow can safely increase its sending rate without causing congestion at any point.</a:t>
            </a:r>
          </a:p>
        </p:txBody>
      </p:sp>
      <p:sp>
        <p:nvSpPr>
          <p:cNvPr id="4" name="Slide Number Placeholder 3"/>
          <p:cNvSpPr>
            <a:spLocks noGrp="1"/>
          </p:cNvSpPr>
          <p:nvPr>
            <p:ph type="sldNum" sz="quarter" idx="10"/>
          </p:nvPr>
        </p:nvSpPr>
        <p:spPr/>
        <p:txBody>
          <a:bodyPr/>
          <a:lstStyle/>
          <a:p>
            <a:fld id="{371051C5-6803-4EE5-B5D0-E0D616DBC5F5}" type="slidenum">
              <a:rPr lang="en-US" smtClean="0"/>
              <a:pPr/>
              <a:t>4</a:t>
            </a:fld>
            <a:endParaRPr lang="en-US"/>
          </a:p>
        </p:txBody>
      </p:sp>
    </p:spTree>
    <p:extLst>
      <p:ext uri="{BB962C8B-B14F-4D97-AF65-F5344CB8AC3E}">
        <p14:creationId xmlns:p14="http://schemas.microsoft.com/office/powerpoint/2010/main" val="3991620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Ethernet RFC (1984) sets MTU=1500B and is still the most common</a:t>
            </a:r>
          </a:p>
          <a:p>
            <a:r>
              <a:rPr lang="en-US" dirty="0"/>
              <a:t>Many packets – probabilistic algorithms</a:t>
            </a:r>
          </a:p>
        </p:txBody>
      </p:sp>
      <p:sp>
        <p:nvSpPr>
          <p:cNvPr id="4" name="Slide Number Placeholder 3"/>
          <p:cNvSpPr>
            <a:spLocks noGrp="1"/>
          </p:cNvSpPr>
          <p:nvPr>
            <p:ph type="sldNum" sz="quarter" idx="5"/>
          </p:nvPr>
        </p:nvSpPr>
        <p:spPr/>
        <p:txBody>
          <a:bodyPr/>
          <a:lstStyle/>
          <a:p>
            <a:fld id="{7EF027D7-FD64-41C9-B5AB-C385B0FB49FE}" type="slidenum">
              <a:rPr lang="en-US" smtClean="0"/>
              <a:t>57</a:t>
            </a:fld>
            <a:endParaRPr lang="en-US"/>
          </a:p>
        </p:txBody>
      </p:sp>
    </p:spTree>
    <p:extLst>
      <p:ext uri="{BB962C8B-B14F-4D97-AF65-F5344CB8AC3E}">
        <p14:creationId xmlns:p14="http://schemas.microsoft.com/office/powerpoint/2010/main" val="1097199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these are my works</a:t>
            </a:r>
          </a:p>
          <a:p>
            <a:r>
              <a:rPr lang="en-US" dirty="0"/>
              <a:t>There are four directions that we should develop simultaneously and use depending on the use case. </a:t>
            </a:r>
          </a:p>
        </p:txBody>
      </p:sp>
      <p:sp>
        <p:nvSpPr>
          <p:cNvPr id="4" name="Slide Number Placeholder 3"/>
          <p:cNvSpPr>
            <a:spLocks noGrp="1"/>
          </p:cNvSpPr>
          <p:nvPr>
            <p:ph type="sldNum" sz="quarter" idx="5"/>
          </p:nvPr>
        </p:nvSpPr>
        <p:spPr/>
        <p:txBody>
          <a:bodyPr/>
          <a:lstStyle/>
          <a:p>
            <a:fld id="{7EF027D7-FD64-41C9-B5AB-C385B0FB49FE}" type="slidenum">
              <a:rPr lang="en-US" smtClean="0"/>
              <a:t>58</a:t>
            </a:fld>
            <a:endParaRPr lang="en-US"/>
          </a:p>
        </p:txBody>
      </p:sp>
    </p:spTree>
    <p:extLst>
      <p:ext uri="{BB962C8B-B14F-4D97-AF65-F5344CB8AC3E}">
        <p14:creationId xmlns:p14="http://schemas.microsoft.com/office/powerpoint/2010/main" val="2088198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these are my works</a:t>
            </a:r>
          </a:p>
          <a:p>
            <a:r>
              <a:rPr lang="en-US" dirty="0"/>
              <a:t>There are four directions that we should develop simultaneously and use depending on the use case. </a:t>
            </a:r>
          </a:p>
        </p:txBody>
      </p:sp>
      <p:sp>
        <p:nvSpPr>
          <p:cNvPr id="4" name="Slide Number Placeholder 3"/>
          <p:cNvSpPr>
            <a:spLocks noGrp="1"/>
          </p:cNvSpPr>
          <p:nvPr>
            <p:ph type="sldNum" sz="quarter" idx="5"/>
          </p:nvPr>
        </p:nvSpPr>
        <p:spPr/>
        <p:txBody>
          <a:bodyPr/>
          <a:lstStyle/>
          <a:p>
            <a:fld id="{7EF027D7-FD64-41C9-B5AB-C385B0FB49FE}" type="slidenum">
              <a:rPr lang="en-US" smtClean="0"/>
              <a:t>59</a:t>
            </a:fld>
            <a:endParaRPr lang="en-US"/>
          </a:p>
        </p:txBody>
      </p:sp>
    </p:spTree>
    <p:extLst>
      <p:ext uri="{BB962C8B-B14F-4D97-AF65-F5344CB8AC3E}">
        <p14:creationId xmlns:p14="http://schemas.microsoft.com/office/powerpoint/2010/main" val="2141869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60</a:t>
            </a:fld>
            <a:endParaRPr lang="en-US"/>
          </a:p>
        </p:txBody>
      </p:sp>
    </p:spTree>
    <p:extLst>
      <p:ext uri="{BB962C8B-B14F-4D97-AF65-F5344CB8AC3E}">
        <p14:creationId xmlns:p14="http://schemas.microsoft.com/office/powerpoint/2010/main" val="3514442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John Hennessy and David Patterson</a:t>
            </a:r>
          </a:p>
          <a:p>
            <a:r>
              <a:rPr lang="en-US" dirty="0"/>
              <a:t>ISCA 2018 Turing talk</a:t>
            </a:r>
          </a:p>
        </p:txBody>
      </p:sp>
      <p:sp>
        <p:nvSpPr>
          <p:cNvPr id="4" name="Slide Number Placeholder 3"/>
          <p:cNvSpPr>
            <a:spLocks noGrp="1"/>
          </p:cNvSpPr>
          <p:nvPr>
            <p:ph type="sldNum" sz="quarter" idx="5"/>
          </p:nvPr>
        </p:nvSpPr>
        <p:spPr/>
        <p:txBody>
          <a:bodyPr/>
          <a:lstStyle/>
          <a:p>
            <a:fld id="{7EF027D7-FD64-41C9-B5AB-C385B0FB49FE}" type="slidenum">
              <a:rPr lang="en-US" smtClean="0"/>
              <a:t>61</a:t>
            </a:fld>
            <a:endParaRPr lang="en-US"/>
          </a:p>
        </p:txBody>
      </p:sp>
    </p:spTree>
    <p:extLst>
      <p:ext uri="{BB962C8B-B14F-4D97-AF65-F5344CB8AC3E}">
        <p14:creationId xmlns:p14="http://schemas.microsoft.com/office/powerpoint/2010/main" val="2368076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switches, merge with 5?</a:t>
            </a:r>
          </a:p>
          <a:p>
            <a:r>
              <a:rPr lang="en-US" dirty="0"/>
              <a:t>Remove Harvard</a:t>
            </a:r>
          </a:p>
          <a:p>
            <a:r>
              <a:rPr lang="en-US" dirty="0"/>
              <a:t>Highlight ASIC</a:t>
            </a:r>
          </a:p>
        </p:txBody>
      </p:sp>
      <p:sp>
        <p:nvSpPr>
          <p:cNvPr id="4" name="Slide Number Placeholder 3"/>
          <p:cNvSpPr>
            <a:spLocks noGrp="1"/>
          </p:cNvSpPr>
          <p:nvPr>
            <p:ph type="sldNum" sz="quarter" idx="5"/>
          </p:nvPr>
        </p:nvSpPr>
        <p:spPr/>
        <p:txBody>
          <a:bodyPr/>
          <a:lstStyle/>
          <a:p>
            <a:fld id="{7EF027D7-FD64-41C9-B5AB-C385B0FB49FE}" type="slidenum">
              <a:rPr lang="en-US" smtClean="0"/>
              <a:t>62</a:t>
            </a:fld>
            <a:endParaRPr lang="en-US"/>
          </a:p>
        </p:txBody>
      </p:sp>
    </p:spTree>
    <p:extLst>
      <p:ext uri="{BB962C8B-B14F-4D97-AF65-F5344CB8AC3E}">
        <p14:creationId xmlns:p14="http://schemas.microsoft.com/office/powerpoint/2010/main" val="2056269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challenges?</a:t>
            </a:r>
          </a:p>
          <a:p>
            <a:r>
              <a:rPr lang="en-US" dirty="0"/>
              <a:t>Change colors</a:t>
            </a:r>
          </a:p>
          <a:p>
            <a:r>
              <a:rPr lang="en-US" dirty="0"/>
              <a:t>Remove abstractions?</a:t>
            </a:r>
          </a:p>
        </p:txBody>
      </p:sp>
      <p:sp>
        <p:nvSpPr>
          <p:cNvPr id="4" name="Slide Number Placeholder 3"/>
          <p:cNvSpPr>
            <a:spLocks noGrp="1"/>
          </p:cNvSpPr>
          <p:nvPr>
            <p:ph type="sldNum" sz="quarter" idx="5"/>
          </p:nvPr>
        </p:nvSpPr>
        <p:spPr/>
        <p:txBody>
          <a:bodyPr/>
          <a:lstStyle/>
          <a:p>
            <a:fld id="{7EF027D7-FD64-41C9-B5AB-C385B0FB49FE}" type="slidenum">
              <a:rPr lang="en-US" smtClean="0"/>
              <a:t>63</a:t>
            </a:fld>
            <a:endParaRPr lang="en-US"/>
          </a:p>
        </p:txBody>
      </p:sp>
    </p:spTree>
    <p:extLst>
      <p:ext uri="{BB962C8B-B14F-4D97-AF65-F5344CB8AC3E}">
        <p14:creationId xmlns:p14="http://schemas.microsoft.com/office/powerpoint/2010/main" val="5417939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Mention that the word size is ~8B</a:t>
            </a:r>
          </a:p>
          <a:p>
            <a:pPr lvl="1"/>
            <a:r>
              <a:rPr lang="en-US" sz="1200" kern="1200" dirty="0">
                <a:solidFill>
                  <a:schemeClr val="tx1"/>
                </a:solidFill>
                <a:effectLst/>
                <a:latin typeface="+mn-lt"/>
                <a:ea typeface="+mn-ea"/>
                <a:cs typeface="+mn-cs"/>
              </a:rPr>
              <a:t>Highlight in the previous slide</a:t>
            </a:r>
          </a:p>
          <a:p>
            <a:pPr lvl="1"/>
            <a:r>
              <a:rPr lang="en-US" sz="1200" kern="1200" dirty="0">
                <a:solidFill>
                  <a:schemeClr val="tx1"/>
                </a:solidFill>
                <a:effectLst/>
                <a:latin typeface="+mn-lt"/>
                <a:ea typeface="+mn-ea"/>
                <a:cs typeface="+mn-cs"/>
              </a:rPr>
              <a:t>Recirculation can help a lot (simplified operation in each pass), but hurts throughput</a:t>
            </a:r>
          </a:p>
          <a:p>
            <a:pPr lvl="2"/>
            <a:r>
              <a:rPr lang="en-US" sz="1200" kern="1200" dirty="0">
                <a:solidFill>
                  <a:schemeClr val="tx1"/>
                </a:solidFill>
                <a:effectLst/>
                <a:latin typeface="+mn-lt"/>
                <a:ea typeface="+mn-ea"/>
                <a:cs typeface="+mn-cs"/>
              </a:rPr>
              <a:t>Switch may have a small reserved capacity for recirc. No penalty.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64</a:t>
            </a:fld>
            <a:endParaRPr lang="en-US"/>
          </a:p>
        </p:txBody>
      </p:sp>
    </p:spTree>
    <p:extLst>
      <p:ext uri="{BB962C8B-B14F-4D97-AF65-F5344CB8AC3E}">
        <p14:creationId xmlns:p14="http://schemas.microsoft.com/office/powerpoint/2010/main" val="897774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Multi-row to reduce the number of per-packet comparison</a:t>
            </a:r>
          </a:p>
          <a:p>
            <a:pPr lvl="1"/>
            <a:r>
              <a:rPr lang="en-US" dirty="0"/>
              <a:t>Implement LRU with a rolling replacement across stages</a:t>
            </a:r>
          </a:p>
          <a:p>
            <a:endParaRPr lang="en-US" dirty="0"/>
          </a:p>
        </p:txBody>
      </p:sp>
      <p:sp>
        <p:nvSpPr>
          <p:cNvPr id="4" name="Slide Number Placeholder 3"/>
          <p:cNvSpPr>
            <a:spLocks noGrp="1"/>
          </p:cNvSpPr>
          <p:nvPr>
            <p:ph type="sldNum" sz="quarter" idx="5"/>
          </p:nvPr>
        </p:nvSpPr>
        <p:spPr/>
        <p:txBody>
          <a:bodyPr/>
          <a:lstStyle/>
          <a:p>
            <a:fld id="{4FBAEDED-DEEF-344E-8EAC-387C8817A6A0}" type="slidenum">
              <a:rPr lang="en-US" smtClean="0"/>
              <a:t>66</a:t>
            </a:fld>
            <a:endParaRPr lang="en-US"/>
          </a:p>
        </p:txBody>
      </p:sp>
    </p:spTree>
    <p:extLst>
      <p:ext uri="{BB962C8B-B14F-4D97-AF65-F5344CB8AC3E}">
        <p14:creationId xmlns:p14="http://schemas.microsoft.com/office/powerpoint/2010/main" val="3265705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AEDED-DEEF-344E-8EAC-387C8817A6A0}" type="slidenum">
              <a:rPr lang="en-US" smtClean="0"/>
              <a:t>67</a:t>
            </a:fld>
            <a:endParaRPr lang="en-US"/>
          </a:p>
        </p:txBody>
      </p:sp>
    </p:spTree>
    <p:extLst>
      <p:ext uri="{BB962C8B-B14F-4D97-AF65-F5344CB8AC3E}">
        <p14:creationId xmlns:p14="http://schemas.microsoft.com/office/powerpoint/2010/main" val="7112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that end, we have the INT, or In-band Network Telemetry, protocol.</a:t>
            </a:r>
          </a:p>
          <a:p>
            <a:r>
              <a:rPr lang="en-US" dirty="0"/>
              <a:t>The idea is conceptually simple. If we want to collect date from the network, we can just add it to data packets.</a:t>
            </a:r>
          </a:p>
          <a:p>
            <a:r>
              <a:rPr lang="en-US" dirty="0"/>
              <a:t>For example, say that we want to discover the path taken by a flow, i.e., collect the switch IDs along the path.</a:t>
            </a:r>
          </a:p>
          <a:p>
            <a:r>
              <a:rPr lang="en-US" dirty="0"/>
              <a:t>In this case, the first participating hop (which can be either the end host or an ingress switch), which is also called the INT source, adds a new INT header that tells all switches along the path which information we are collecting (i.e., the switch ID). It then adds its own ID, and send the packet to the next hop.</a:t>
            </a:r>
          </a:p>
        </p:txBody>
      </p:sp>
      <p:sp>
        <p:nvSpPr>
          <p:cNvPr id="4" name="Slide Number Placeholder 3"/>
          <p:cNvSpPr>
            <a:spLocks noGrp="1"/>
          </p:cNvSpPr>
          <p:nvPr>
            <p:ph type="sldNum" sz="quarter" idx="5"/>
          </p:nvPr>
        </p:nvSpPr>
        <p:spPr/>
        <p:txBody>
          <a:bodyPr/>
          <a:lstStyle/>
          <a:p>
            <a:fld id="{7EF027D7-FD64-41C9-B5AB-C385B0FB49FE}" type="slidenum">
              <a:rPr lang="en-US" smtClean="0"/>
              <a:t>5</a:t>
            </a:fld>
            <a:endParaRPr lang="en-US"/>
          </a:p>
        </p:txBody>
      </p:sp>
    </p:spTree>
    <p:extLst>
      <p:ext uri="{BB962C8B-B14F-4D97-AF65-F5344CB8AC3E}">
        <p14:creationId xmlns:p14="http://schemas.microsoft.com/office/powerpoint/2010/main" val="3811940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68</a:t>
            </a:fld>
            <a:endParaRPr lang="en-US"/>
          </a:p>
        </p:txBody>
      </p:sp>
    </p:spTree>
    <p:extLst>
      <p:ext uri="{BB962C8B-B14F-4D97-AF65-F5344CB8AC3E}">
        <p14:creationId xmlns:p14="http://schemas.microsoft.com/office/powerpoint/2010/main" val="3533015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really allows us, as researchers, to do some really cool works and help many applications.</a:t>
            </a:r>
          </a:p>
        </p:txBody>
      </p:sp>
      <p:sp>
        <p:nvSpPr>
          <p:cNvPr id="4" name="Slide Number Placeholder 3"/>
          <p:cNvSpPr>
            <a:spLocks noGrp="1"/>
          </p:cNvSpPr>
          <p:nvPr>
            <p:ph type="sldNum" sz="quarter" idx="5"/>
          </p:nvPr>
        </p:nvSpPr>
        <p:spPr/>
        <p:txBody>
          <a:bodyPr/>
          <a:lstStyle/>
          <a:p>
            <a:fld id="{7EF027D7-FD64-41C9-B5AB-C385B0FB49FE}" type="slidenum">
              <a:rPr lang="en-US" smtClean="0"/>
              <a:t>70</a:t>
            </a:fld>
            <a:endParaRPr lang="en-US"/>
          </a:p>
        </p:txBody>
      </p:sp>
    </p:spTree>
    <p:extLst>
      <p:ext uri="{BB962C8B-B14F-4D97-AF65-F5344CB8AC3E}">
        <p14:creationId xmlns:p14="http://schemas.microsoft.com/office/powerpoint/2010/main" val="3535586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major companies are buying programmable switches to replace traditional ones</a:t>
            </a:r>
          </a:p>
        </p:txBody>
      </p:sp>
      <p:sp>
        <p:nvSpPr>
          <p:cNvPr id="4" name="Slide Number Placeholder 3"/>
          <p:cNvSpPr>
            <a:spLocks noGrp="1"/>
          </p:cNvSpPr>
          <p:nvPr>
            <p:ph type="sldNum" sz="quarter" idx="5"/>
          </p:nvPr>
        </p:nvSpPr>
        <p:spPr/>
        <p:txBody>
          <a:bodyPr/>
          <a:lstStyle/>
          <a:p>
            <a:pPr>
              <a:defRPr/>
            </a:pPr>
            <a:fld id="{FA156DEE-772D-0247-99CF-F478FD19648E}" type="slidenum">
              <a:rPr lang="en-US" altLang="en-US" smtClean="0"/>
              <a:pPr>
                <a:defRPr/>
              </a:pPr>
              <a:t>71</a:t>
            </a:fld>
            <a:endParaRPr lang="en-US" altLang="en-US"/>
          </a:p>
        </p:txBody>
      </p:sp>
    </p:spTree>
    <p:extLst>
      <p:ext uri="{BB962C8B-B14F-4D97-AF65-F5344CB8AC3E}">
        <p14:creationId xmlns:p14="http://schemas.microsoft.com/office/powerpoint/2010/main" val="5747016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72</a:t>
            </a:fld>
            <a:endParaRPr lang="en-US"/>
          </a:p>
        </p:txBody>
      </p:sp>
    </p:spTree>
    <p:extLst>
      <p:ext uri="{BB962C8B-B14F-4D97-AF65-F5344CB8AC3E}">
        <p14:creationId xmlns:p14="http://schemas.microsoft.com/office/powerpoint/2010/main" val="1566992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027D7-FD64-41C9-B5AB-C385B0FB49FE}" type="slidenum">
              <a:rPr lang="en-US" smtClean="0"/>
              <a:t>73</a:t>
            </a:fld>
            <a:endParaRPr lang="en-US"/>
          </a:p>
        </p:txBody>
      </p:sp>
    </p:spTree>
    <p:extLst>
      <p:ext uri="{BB962C8B-B14F-4D97-AF65-F5344CB8AC3E}">
        <p14:creationId xmlns:p14="http://schemas.microsoft.com/office/powerpoint/2010/main" val="60328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hop reads the INT header, figures out we are collecting switch IDs, adds its own and forwards the packet.</a:t>
            </a:r>
          </a:p>
        </p:txBody>
      </p:sp>
      <p:sp>
        <p:nvSpPr>
          <p:cNvPr id="4" name="Slide Number Placeholder 3"/>
          <p:cNvSpPr>
            <a:spLocks noGrp="1"/>
          </p:cNvSpPr>
          <p:nvPr>
            <p:ph type="sldNum" sz="quarter" idx="5"/>
          </p:nvPr>
        </p:nvSpPr>
        <p:spPr/>
        <p:txBody>
          <a:bodyPr/>
          <a:lstStyle/>
          <a:p>
            <a:fld id="{7EF027D7-FD64-41C9-B5AB-C385B0FB49FE}" type="slidenum">
              <a:rPr lang="en-US" smtClean="0"/>
              <a:t>7</a:t>
            </a:fld>
            <a:endParaRPr lang="en-US"/>
          </a:p>
        </p:txBody>
      </p:sp>
    </p:spTree>
    <p:extLst>
      <p:ext uri="{BB962C8B-B14F-4D97-AF65-F5344CB8AC3E}">
        <p14:creationId xmlns:p14="http://schemas.microsoft.com/office/powerpoint/2010/main" val="491579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1051C5-6803-4EE5-B5D0-E0D616DBC5F5}" type="slidenum">
              <a:rPr lang="en-US" smtClean="0"/>
              <a:pPr/>
              <a:t>8</a:t>
            </a:fld>
            <a:endParaRPr lang="en-US"/>
          </a:p>
        </p:txBody>
      </p:sp>
    </p:spTree>
    <p:extLst>
      <p:ext uri="{BB962C8B-B14F-4D97-AF65-F5344CB8AC3E}">
        <p14:creationId xmlns:p14="http://schemas.microsoft.com/office/powerpoint/2010/main" val="28797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1051C5-6803-4EE5-B5D0-E0D616DBC5F5}" type="slidenum">
              <a:rPr lang="en-US" smtClean="0"/>
              <a:pPr/>
              <a:t>9</a:t>
            </a:fld>
            <a:endParaRPr lang="en-US"/>
          </a:p>
        </p:txBody>
      </p:sp>
    </p:spTree>
    <p:extLst>
      <p:ext uri="{BB962C8B-B14F-4D97-AF65-F5344CB8AC3E}">
        <p14:creationId xmlns:p14="http://schemas.microsoft.com/office/powerpoint/2010/main" val="619701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1051C5-6803-4EE5-B5D0-E0D616DBC5F5}" type="slidenum">
              <a:rPr lang="en-US" smtClean="0"/>
              <a:pPr/>
              <a:t>10</a:t>
            </a:fld>
            <a:endParaRPr lang="en-US"/>
          </a:p>
        </p:txBody>
      </p:sp>
    </p:spTree>
    <p:extLst>
      <p:ext uri="{BB962C8B-B14F-4D97-AF65-F5344CB8AC3E}">
        <p14:creationId xmlns:p14="http://schemas.microsoft.com/office/powerpoint/2010/main" val="3394374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4"/>
            <a:ext cx="9144000" cy="331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5" name="Slide Number Placeholder 2"/>
          <p:cNvSpPr>
            <a:spLocks noGrp="1"/>
          </p:cNvSpPr>
          <p:nvPr>
            <p:ph type="sldNum" sz="quarter" idx="15"/>
          </p:nvPr>
        </p:nvSpPr>
        <p:spPr>
          <a:xfrm>
            <a:off x="444500" y="6478750"/>
            <a:ext cx="358775" cy="365125"/>
          </a:xfrm>
          <a:prstGeom prst="rect">
            <a:avLst/>
          </a:prstGeom>
        </p:spPr>
        <p:txBody>
          <a:bodyPr/>
          <a:lstStyle>
            <a:lvl1pPr>
              <a:defRPr/>
            </a:lvl1pPr>
          </a:lstStyle>
          <a:p>
            <a:pPr>
              <a:defRPr/>
            </a:pPr>
            <a:fld id="{FE028329-6992-FA46-A379-1289CD59B600}" type="slidenum">
              <a:rPr lang="en-US"/>
              <a:pPr>
                <a:defRPr/>
              </a:pPr>
              <a:t>‹#›</a:t>
            </a:fld>
            <a:endParaRPr lang="en-US" dirty="0"/>
          </a:p>
        </p:txBody>
      </p:sp>
      <p:sp>
        <p:nvSpPr>
          <p:cNvPr id="2" name="Rectangle 1"/>
          <p:cNvSpPr/>
          <p:nvPr userDrawn="1"/>
        </p:nvSpPr>
        <p:spPr>
          <a:xfrm>
            <a:off x="7094034" y="6177656"/>
            <a:ext cx="906966" cy="666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27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4"/>
          </p:nvPr>
        </p:nvSpPr>
        <p:spPr>
          <a:xfrm>
            <a:off x="4738864" y="1636663"/>
            <a:ext cx="3952702"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a:t>Click to edit Master title style</a:t>
            </a:r>
          </a:p>
        </p:txBody>
      </p:sp>
      <p:sp>
        <p:nvSpPr>
          <p:cNvPr id="6" name="Slide Number Placeholder 1"/>
          <p:cNvSpPr>
            <a:spLocks noGrp="1"/>
          </p:cNvSpPr>
          <p:nvPr>
            <p:ph type="sldNum" sz="quarter" idx="25"/>
          </p:nvPr>
        </p:nvSpPr>
        <p:spPr>
          <a:xfrm>
            <a:off x="444500" y="6478750"/>
            <a:ext cx="358775" cy="365125"/>
          </a:xfrm>
          <a:prstGeom prst="rect">
            <a:avLst/>
          </a:prstGeom>
        </p:spPr>
        <p:txBody>
          <a:bodyPr/>
          <a:lstStyle>
            <a:lvl1pPr>
              <a:defRPr/>
            </a:lvl1pPr>
          </a:lstStyle>
          <a:p>
            <a:pPr>
              <a:defRPr/>
            </a:pPr>
            <a:fld id="{CD55D826-9EFD-B845-88AF-28493E7197A8}" type="slidenum">
              <a:rPr lang="en-US"/>
              <a:pPr>
                <a:defRPr/>
              </a:pPr>
              <a:t>‹#›</a:t>
            </a:fld>
            <a:endParaRPr lang="en-US" dirty="0"/>
          </a:p>
        </p:txBody>
      </p:sp>
      <p:sp>
        <p:nvSpPr>
          <p:cNvPr id="7" name="Date Placeholder 2"/>
          <p:cNvSpPr>
            <a:spLocks noGrp="1"/>
          </p:cNvSpPr>
          <p:nvPr>
            <p:ph type="dt" sz="half" idx="26"/>
          </p:nvPr>
        </p:nvSpPr>
        <p:spPr>
          <a:xfrm>
            <a:off x="865188" y="6478750"/>
            <a:ext cx="1643062" cy="365125"/>
          </a:xfrm>
          <a:prstGeom prst="rect">
            <a:avLst/>
          </a:prstGeom>
        </p:spPr>
        <p:txBody>
          <a:bodyPr/>
          <a:lstStyle>
            <a:lvl1pPr>
              <a:defRPr/>
            </a:lvl1pPr>
          </a:lstStyle>
          <a:p>
            <a:pPr>
              <a:defRPr/>
            </a:pPr>
            <a:fld id="{6EE16348-E5AC-46A1-BB2B-A3827895E8D0}" type="datetime1">
              <a:rPr lang="en-US" smtClean="0"/>
              <a:t>8/7/2020</a:t>
            </a:fld>
            <a:endParaRPr lang="en-US" dirty="0"/>
          </a:p>
        </p:txBody>
      </p:sp>
    </p:spTree>
    <p:extLst>
      <p:ext uri="{BB962C8B-B14F-4D97-AF65-F5344CB8AC3E}">
        <p14:creationId xmlns:p14="http://schemas.microsoft.com/office/powerpoint/2010/main" val="253613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p:cNvSpPr>
            <a:spLocks noGrp="1"/>
          </p:cNvSpPr>
          <p:nvPr>
            <p:ph type="body" idx="17"/>
          </p:nvPr>
        </p:nvSpPr>
        <p:spPr>
          <a:xfrm>
            <a:off x="4703762" y="1645920"/>
            <a:ext cx="3987803"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25"/>
          </p:nvPr>
        </p:nvSpPr>
        <p:spPr>
          <a:xfrm>
            <a:off x="4703762" y="2659063"/>
            <a:ext cx="3987803"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6"/>
          </p:nvPr>
        </p:nvSpPr>
        <p:spPr>
          <a:xfrm>
            <a:off x="444500" y="6478750"/>
            <a:ext cx="358775" cy="365125"/>
          </a:xfrm>
          <a:prstGeom prst="rect">
            <a:avLst/>
          </a:prstGeom>
        </p:spPr>
        <p:txBody>
          <a:bodyPr/>
          <a:lstStyle>
            <a:lvl1pPr>
              <a:defRPr/>
            </a:lvl1pPr>
          </a:lstStyle>
          <a:p>
            <a:pPr>
              <a:defRPr/>
            </a:pPr>
            <a:fld id="{C2B22407-7B97-E24F-876C-E7B4FC2B51F5}" type="slidenum">
              <a:rPr lang="en-US"/>
              <a:pPr>
                <a:defRPr/>
              </a:pPr>
              <a:t>‹#›</a:t>
            </a:fld>
            <a:endParaRPr lang="en-US" dirty="0"/>
          </a:p>
        </p:txBody>
      </p:sp>
      <p:sp>
        <p:nvSpPr>
          <p:cNvPr id="9" name="Date Placeholder 2"/>
          <p:cNvSpPr>
            <a:spLocks noGrp="1"/>
          </p:cNvSpPr>
          <p:nvPr>
            <p:ph type="dt" sz="half" idx="27"/>
          </p:nvPr>
        </p:nvSpPr>
        <p:spPr>
          <a:xfrm>
            <a:off x="865188" y="6478750"/>
            <a:ext cx="1643062" cy="365125"/>
          </a:xfrm>
          <a:prstGeom prst="rect">
            <a:avLst/>
          </a:prstGeom>
        </p:spPr>
        <p:txBody>
          <a:bodyPr/>
          <a:lstStyle>
            <a:lvl1pPr>
              <a:defRPr/>
            </a:lvl1pPr>
          </a:lstStyle>
          <a:p>
            <a:pPr>
              <a:defRPr/>
            </a:pPr>
            <a:fld id="{3A116C20-5A1C-4D41-9076-05BD6558FF43}" type="datetime1">
              <a:rPr lang="en-US" smtClean="0"/>
              <a:t>8/7/2020</a:t>
            </a:fld>
            <a:endParaRPr lang="en-US" dirty="0"/>
          </a:p>
        </p:txBody>
      </p:sp>
    </p:spTree>
    <p:extLst>
      <p:ext uri="{BB962C8B-B14F-4D97-AF65-F5344CB8AC3E}">
        <p14:creationId xmlns:p14="http://schemas.microsoft.com/office/powerpoint/2010/main" val="351712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a:t>Click to edit Master title style</a:t>
            </a:r>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a:t>Drag picture to placeholder or click icon to add</a:t>
            </a:r>
            <a:endParaRPr lang="en-US" noProof="0" dirty="0"/>
          </a:p>
        </p:txBody>
      </p:sp>
      <p:sp>
        <p:nvSpPr>
          <p:cNvPr id="6" name="Slide Number Placeholder 1"/>
          <p:cNvSpPr>
            <a:spLocks noGrp="1"/>
          </p:cNvSpPr>
          <p:nvPr>
            <p:ph type="sldNum" sz="quarter" idx="23"/>
          </p:nvPr>
        </p:nvSpPr>
        <p:spPr>
          <a:xfrm>
            <a:off x="444500" y="6478750"/>
            <a:ext cx="358775" cy="365125"/>
          </a:xfrm>
          <a:prstGeom prst="rect">
            <a:avLst/>
          </a:prstGeom>
        </p:spPr>
        <p:txBody>
          <a:bodyPr/>
          <a:lstStyle>
            <a:lvl1pPr>
              <a:defRPr/>
            </a:lvl1pPr>
          </a:lstStyle>
          <a:p>
            <a:pPr>
              <a:defRPr/>
            </a:pPr>
            <a:fld id="{7D83AACE-EAD6-D045-8D67-2106286A4541}" type="slidenum">
              <a:rPr lang="en-US"/>
              <a:pPr>
                <a:defRPr/>
              </a:pPr>
              <a:t>‹#›</a:t>
            </a:fld>
            <a:endParaRPr lang="en-US" dirty="0"/>
          </a:p>
        </p:txBody>
      </p:sp>
      <p:sp>
        <p:nvSpPr>
          <p:cNvPr id="7" name="Date Placeholder 2"/>
          <p:cNvSpPr>
            <a:spLocks noGrp="1"/>
          </p:cNvSpPr>
          <p:nvPr>
            <p:ph type="dt" sz="half" idx="24"/>
          </p:nvPr>
        </p:nvSpPr>
        <p:spPr>
          <a:xfrm>
            <a:off x="865188" y="6478750"/>
            <a:ext cx="1643062" cy="365125"/>
          </a:xfrm>
          <a:prstGeom prst="rect">
            <a:avLst/>
          </a:prstGeom>
        </p:spPr>
        <p:txBody>
          <a:bodyPr/>
          <a:lstStyle>
            <a:lvl1pPr>
              <a:defRPr/>
            </a:lvl1pPr>
          </a:lstStyle>
          <a:p>
            <a:pPr>
              <a:defRPr/>
            </a:pPr>
            <a:fld id="{A1974A56-9AB9-48C2-AB1F-D8458C210D4C}" type="datetime1">
              <a:rPr lang="en-US" smtClean="0"/>
              <a:t>8/7/2020</a:t>
            </a:fld>
            <a:endParaRPr lang="en-US" dirty="0"/>
          </a:p>
        </p:txBody>
      </p:sp>
    </p:spTree>
    <p:extLst>
      <p:ext uri="{BB962C8B-B14F-4D97-AF65-F5344CB8AC3E}">
        <p14:creationId xmlns:p14="http://schemas.microsoft.com/office/powerpoint/2010/main" val="1338137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a:t>Click to edit Master title style</a:t>
            </a:r>
          </a:p>
        </p:txBody>
      </p:sp>
      <p:sp>
        <p:nvSpPr>
          <p:cNvPr id="12" name="Picture Placeholder 5"/>
          <p:cNvSpPr>
            <a:spLocks noGrp="1"/>
          </p:cNvSpPr>
          <p:nvPr>
            <p:ph type="pic" sz="quarter" idx="24"/>
          </p:nvPr>
        </p:nvSpPr>
        <p:spPr>
          <a:xfrm>
            <a:off x="4752975" y="1644650"/>
            <a:ext cx="3938590" cy="207738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a:t>Drag picture to placeholder or click icon to add</a:t>
            </a:r>
            <a:endParaRPr lang="en-US" noProof="0" dirty="0"/>
          </a:p>
        </p:txBody>
      </p:sp>
      <p:sp>
        <p:nvSpPr>
          <p:cNvPr id="13" name="Picture Placeholder 7"/>
          <p:cNvSpPr>
            <a:spLocks noGrp="1"/>
          </p:cNvSpPr>
          <p:nvPr>
            <p:ph type="pic" sz="quarter" idx="25"/>
          </p:nvPr>
        </p:nvSpPr>
        <p:spPr>
          <a:xfrm>
            <a:off x="4752975" y="3945672"/>
            <a:ext cx="3938590" cy="2072542"/>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a:t>Drag picture to placeholder or click icon to add</a:t>
            </a:r>
            <a:endParaRPr lang="en-US" noProof="0" dirty="0"/>
          </a:p>
        </p:txBody>
      </p:sp>
      <p:sp>
        <p:nvSpPr>
          <p:cNvPr id="6" name="Slide Number Placeholder 1"/>
          <p:cNvSpPr>
            <a:spLocks noGrp="1"/>
          </p:cNvSpPr>
          <p:nvPr>
            <p:ph type="sldNum" sz="quarter" idx="26"/>
          </p:nvPr>
        </p:nvSpPr>
        <p:spPr>
          <a:xfrm>
            <a:off x="444500" y="6478750"/>
            <a:ext cx="358775" cy="365125"/>
          </a:xfrm>
          <a:prstGeom prst="rect">
            <a:avLst/>
          </a:prstGeom>
        </p:spPr>
        <p:txBody>
          <a:bodyPr/>
          <a:lstStyle>
            <a:lvl1pPr>
              <a:defRPr/>
            </a:lvl1pPr>
          </a:lstStyle>
          <a:p>
            <a:pPr>
              <a:defRPr/>
            </a:pPr>
            <a:fld id="{9537FDE1-6CC7-6241-96F5-A54C6D567CAF}" type="slidenum">
              <a:rPr lang="en-US"/>
              <a:pPr>
                <a:defRPr/>
              </a:pPr>
              <a:t>‹#›</a:t>
            </a:fld>
            <a:endParaRPr lang="en-US" dirty="0"/>
          </a:p>
        </p:txBody>
      </p:sp>
      <p:sp>
        <p:nvSpPr>
          <p:cNvPr id="7" name="Date Placeholder 2"/>
          <p:cNvSpPr>
            <a:spLocks noGrp="1"/>
          </p:cNvSpPr>
          <p:nvPr>
            <p:ph type="dt" sz="half" idx="27"/>
          </p:nvPr>
        </p:nvSpPr>
        <p:spPr>
          <a:xfrm>
            <a:off x="865188" y="6478750"/>
            <a:ext cx="1643062" cy="365125"/>
          </a:xfrm>
          <a:prstGeom prst="rect">
            <a:avLst/>
          </a:prstGeom>
        </p:spPr>
        <p:txBody>
          <a:bodyPr/>
          <a:lstStyle>
            <a:lvl1pPr>
              <a:defRPr/>
            </a:lvl1pPr>
          </a:lstStyle>
          <a:p>
            <a:pPr>
              <a:defRPr/>
            </a:pPr>
            <a:fld id="{E6734572-1131-4B24-8823-FE243868C0C5}" type="datetime1">
              <a:rPr lang="en-US" smtClean="0"/>
              <a:t>8/7/2020</a:t>
            </a:fld>
            <a:endParaRPr lang="en-US" dirty="0"/>
          </a:p>
        </p:txBody>
      </p:sp>
    </p:spTree>
    <p:extLst>
      <p:ext uri="{BB962C8B-B14F-4D97-AF65-F5344CB8AC3E}">
        <p14:creationId xmlns:p14="http://schemas.microsoft.com/office/powerpoint/2010/main" val="197463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0"/>
          </p:nvPr>
        </p:nvSpPr>
        <p:spPr>
          <a:xfrm>
            <a:off x="4760290" y="1645920"/>
            <a:ext cx="3931276"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22"/>
          </p:nvPr>
        </p:nvSpPr>
        <p:spPr>
          <a:xfrm>
            <a:off x="4737592" y="3920063"/>
            <a:ext cx="3953974"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3"/>
          </p:nvPr>
        </p:nvSpPr>
        <p:spPr>
          <a:xfrm>
            <a:off x="444500" y="6478750"/>
            <a:ext cx="358775" cy="365125"/>
          </a:xfrm>
          <a:prstGeom prst="rect">
            <a:avLst/>
          </a:prstGeom>
        </p:spPr>
        <p:txBody>
          <a:bodyPr/>
          <a:lstStyle>
            <a:lvl1pPr>
              <a:defRPr/>
            </a:lvl1pPr>
          </a:lstStyle>
          <a:p>
            <a:pPr>
              <a:defRPr/>
            </a:pPr>
            <a:fld id="{209F64F6-7664-0847-8870-81142F814DE8}" type="slidenum">
              <a:rPr lang="en-US"/>
              <a:pPr>
                <a:defRPr/>
              </a:pPr>
              <a:t>‹#›</a:t>
            </a:fld>
            <a:endParaRPr lang="en-US" dirty="0"/>
          </a:p>
        </p:txBody>
      </p:sp>
      <p:sp>
        <p:nvSpPr>
          <p:cNvPr id="8" name="Date Placeholder 2"/>
          <p:cNvSpPr>
            <a:spLocks noGrp="1"/>
          </p:cNvSpPr>
          <p:nvPr>
            <p:ph type="dt" sz="half" idx="24"/>
          </p:nvPr>
        </p:nvSpPr>
        <p:spPr>
          <a:xfrm>
            <a:off x="865188" y="6478750"/>
            <a:ext cx="1643062" cy="365125"/>
          </a:xfrm>
          <a:prstGeom prst="rect">
            <a:avLst/>
          </a:prstGeom>
        </p:spPr>
        <p:txBody>
          <a:bodyPr/>
          <a:lstStyle>
            <a:lvl1pPr>
              <a:defRPr/>
            </a:lvl1pPr>
          </a:lstStyle>
          <a:p>
            <a:pPr>
              <a:defRPr/>
            </a:pPr>
            <a:fld id="{6D4F9E9A-A8CD-44AA-9D4A-1777EE0DDEC6}" type="datetime1">
              <a:rPr lang="en-US" smtClean="0"/>
              <a:t>8/7/2020</a:t>
            </a:fld>
            <a:endParaRPr lang="en-US" dirty="0"/>
          </a:p>
        </p:txBody>
      </p:sp>
    </p:spTree>
    <p:extLst>
      <p:ext uri="{BB962C8B-B14F-4D97-AF65-F5344CB8AC3E}">
        <p14:creationId xmlns:p14="http://schemas.microsoft.com/office/powerpoint/2010/main" val="2840027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a:t>Drag picture to placeholder or click icon to add</a:t>
            </a:r>
            <a:endParaRPr lang="en-US" noProof="0" dirty="0"/>
          </a:p>
        </p:txBody>
      </p:sp>
      <p:sp>
        <p:nvSpPr>
          <p:cNvPr id="5" name="Slide Number Placeholder 1"/>
          <p:cNvSpPr>
            <a:spLocks noGrp="1"/>
          </p:cNvSpPr>
          <p:nvPr>
            <p:ph type="sldNum" sz="quarter" idx="13"/>
          </p:nvPr>
        </p:nvSpPr>
        <p:spPr>
          <a:xfrm>
            <a:off x="444500" y="6478750"/>
            <a:ext cx="358775" cy="365125"/>
          </a:xfrm>
          <a:prstGeom prst="rect">
            <a:avLst/>
          </a:prstGeom>
        </p:spPr>
        <p:txBody>
          <a:bodyPr/>
          <a:lstStyle>
            <a:lvl1pPr>
              <a:defRPr/>
            </a:lvl1pPr>
          </a:lstStyle>
          <a:p>
            <a:pPr>
              <a:defRPr/>
            </a:pPr>
            <a:fld id="{595644EE-0CCD-5642-BD18-DBF821ABBA9B}" type="slidenum">
              <a:rPr lang="en-US"/>
              <a:pPr>
                <a:defRPr/>
              </a:pPr>
              <a:t>‹#›</a:t>
            </a:fld>
            <a:endParaRPr lang="en-US" dirty="0"/>
          </a:p>
        </p:txBody>
      </p:sp>
      <p:sp>
        <p:nvSpPr>
          <p:cNvPr id="6" name="Date Placeholder 2"/>
          <p:cNvSpPr>
            <a:spLocks noGrp="1"/>
          </p:cNvSpPr>
          <p:nvPr>
            <p:ph type="dt" sz="half" idx="14"/>
          </p:nvPr>
        </p:nvSpPr>
        <p:spPr>
          <a:xfrm>
            <a:off x="865188" y="6478750"/>
            <a:ext cx="1643062" cy="365125"/>
          </a:xfrm>
          <a:prstGeom prst="rect">
            <a:avLst/>
          </a:prstGeom>
        </p:spPr>
        <p:txBody>
          <a:bodyPr/>
          <a:lstStyle>
            <a:lvl1pPr>
              <a:defRPr/>
            </a:lvl1pPr>
          </a:lstStyle>
          <a:p>
            <a:pPr>
              <a:defRPr/>
            </a:pPr>
            <a:fld id="{C28C24EC-0BCE-4BE7-946C-D92A3D4CF40C}" type="datetime1">
              <a:rPr lang="en-US" smtClean="0"/>
              <a:t>8/7/2020</a:t>
            </a:fld>
            <a:endParaRPr lang="en-US" dirty="0"/>
          </a:p>
        </p:txBody>
      </p:sp>
    </p:spTree>
    <p:extLst>
      <p:ext uri="{BB962C8B-B14F-4D97-AF65-F5344CB8AC3E}">
        <p14:creationId xmlns:p14="http://schemas.microsoft.com/office/powerpoint/2010/main" val="2722242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lide Number Placeholder 2"/>
          <p:cNvSpPr>
            <a:spLocks noGrp="1"/>
          </p:cNvSpPr>
          <p:nvPr>
            <p:ph type="sldNum" sz="quarter" idx="10"/>
          </p:nvPr>
        </p:nvSpPr>
        <p:spPr>
          <a:xfrm>
            <a:off x="444500" y="6478750"/>
            <a:ext cx="358775" cy="365125"/>
          </a:xfrm>
          <a:prstGeom prst="rect">
            <a:avLst/>
          </a:prstGeom>
        </p:spPr>
        <p:txBody>
          <a:bodyPr/>
          <a:lstStyle>
            <a:lvl1pPr>
              <a:defRPr/>
            </a:lvl1pPr>
          </a:lstStyle>
          <a:p>
            <a:pPr>
              <a:defRPr/>
            </a:pPr>
            <a:fld id="{D5F07D92-4EE5-D84B-8588-0915E76106AC}" type="slidenum">
              <a:rPr lang="en-US"/>
              <a:pPr>
                <a:defRPr/>
              </a:pPr>
              <a:t>‹#›</a:t>
            </a:fld>
            <a:endParaRPr lang="en-US" dirty="0"/>
          </a:p>
        </p:txBody>
      </p:sp>
      <p:sp>
        <p:nvSpPr>
          <p:cNvPr id="4" name="Date Placeholder 3"/>
          <p:cNvSpPr>
            <a:spLocks noGrp="1"/>
          </p:cNvSpPr>
          <p:nvPr>
            <p:ph type="dt" sz="half" idx="11"/>
          </p:nvPr>
        </p:nvSpPr>
        <p:spPr>
          <a:xfrm>
            <a:off x="865188" y="6478750"/>
            <a:ext cx="1643062" cy="365125"/>
          </a:xfrm>
          <a:prstGeom prst="rect">
            <a:avLst/>
          </a:prstGeom>
        </p:spPr>
        <p:txBody>
          <a:bodyPr/>
          <a:lstStyle>
            <a:lvl1pPr>
              <a:defRPr/>
            </a:lvl1pPr>
          </a:lstStyle>
          <a:p>
            <a:pPr>
              <a:defRPr/>
            </a:pPr>
            <a:fld id="{9339CBBB-03C5-4A4D-A696-5A355C306D1A}" type="datetime1">
              <a:rPr lang="en-US" smtClean="0"/>
              <a:t>8/7/2020</a:t>
            </a:fld>
            <a:endParaRPr lang="en-US" dirty="0"/>
          </a:p>
        </p:txBody>
      </p:sp>
    </p:spTree>
    <p:extLst>
      <p:ext uri="{BB962C8B-B14F-4D97-AF65-F5344CB8AC3E}">
        <p14:creationId xmlns:p14="http://schemas.microsoft.com/office/powerpoint/2010/main" val="3185659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444500" y="6478750"/>
            <a:ext cx="358775" cy="365125"/>
          </a:xfrm>
          <a:prstGeom prst="rect">
            <a:avLst/>
          </a:prstGeom>
        </p:spPr>
        <p:txBody>
          <a:bodyPr/>
          <a:lstStyle/>
          <a:p>
            <a:pPr>
              <a:defRPr/>
            </a:pPr>
            <a:fld id="{365F2801-562A-684C-B81E-FD1667E3ABBC}" type="slidenum">
              <a:rPr lang="en-US" smtClean="0"/>
              <a:pPr>
                <a:defRPr/>
              </a:pPr>
              <a:t>‹#›</a:t>
            </a:fld>
            <a:endParaRPr lang="en-US" dirty="0"/>
          </a:p>
        </p:txBody>
      </p:sp>
      <p:sp>
        <p:nvSpPr>
          <p:cNvPr id="4" name="Date Placeholder 3"/>
          <p:cNvSpPr>
            <a:spLocks noGrp="1"/>
          </p:cNvSpPr>
          <p:nvPr>
            <p:ph type="dt" sz="half" idx="11"/>
          </p:nvPr>
        </p:nvSpPr>
        <p:spPr>
          <a:xfrm>
            <a:off x="865188" y="6478750"/>
            <a:ext cx="1643062" cy="365125"/>
          </a:xfrm>
          <a:prstGeom prst="rect">
            <a:avLst/>
          </a:prstGeom>
        </p:spPr>
        <p:txBody>
          <a:bodyPr/>
          <a:lstStyle/>
          <a:p>
            <a:pPr>
              <a:defRPr/>
            </a:pPr>
            <a:fld id="{AFBF7FFA-29D6-4181-BEDE-74CFC66BCECE}" type="datetime1">
              <a:rPr lang="en-US" smtClean="0"/>
              <a:t>8/7/2020</a:t>
            </a:fld>
            <a:endParaRPr lang="en-US" dirty="0"/>
          </a:p>
        </p:txBody>
      </p:sp>
    </p:spTree>
    <p:extLst>
      <p:ext uri="{BB962C8B-B14F-4D97-AF65-F5344CB8AC3E}">
        <p14:creationId xmlns:p14="http://schemas.microsoft.com/office/powerpoint/2010/main" val="960991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4050"/>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87F2AB-D8E1-43C8-80F5-CD703ADE4749}" type="datetime1">
              <a:rPr lang="en-US" smtClean="0"/>
              <a:t>8/7/2020</a:t>
            </a:fld>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4F193FC-9524-4ED8-8DDD-5D27B8C3D8EC}" type="slidenum">
              <a:rPr lang="en-US" smtClean="0"/>
              <a:t>‹#›</a:t>
            </a:fld>
            <a:endParaRPr lang="en-US"/>
          </a:p>
        </p:txBody>
      </p:sp>
    </p:spTree>
    <p:extLst>
      <p:ext uri="{BB962C8B-B14F-4D97-AF65-F5344CB8AC3E}">
        <p14:creationId xmlns:p14="http://schemas.microsoft.com/office/powerpoint/2010/main" val="2155195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3600"/>
            </a:lvl1pPr>
          </a:lstStyle>
          <a:p>
            <a:r>
              <a:rPr lang="en-US" dirty="0"/>
              <a:t>Click to edit Master title style</a:t>
            </a:r>
          </a:p>
        </p:txBody>
      </p:sp>
      <p:sp>
        <p:nvSpPr>
          <p:cNvPr id="5" name="Content Placeholder 4"/>
          <p:cNvSpPr>
            <a:spLocks noGrp="1"/>
          </p:cNvSpPr>
          <p:nvPr>
            <p:ph sz="quarter" idx="14"/>
          </p:nvPr>
        </p:nvSpPr>
        <p:spPr>
          <a:xfrm>
            <a:off x="365760" y="1645920"/>
            <a:ext cx="832643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a:xfrm>
            <a:off x="444500" y="6478750"/>
            <a:ext cx="358775" cy="365125"/>
          </a:xfrm>
          <a:prstGeom prst="rect">
            <a:avLst/>
          </a:prstGeom>
        </p:spPr>
        <p:txBody>
          <a:bodyPr/>
          <a:lstStyle>
            <a:lvl1pPr>
              <a:defRPr/>
            </a:lvl1pPr>
          </a:lstStyle>
          <a:p>
            <a:pPr>
              <a:defRPr/>
            </a:pPr>
            <a:fld id="{742CE1F0-28BF-A844-9B91-A150FCA372DE}" type="slidenum">
              <a:rPr lang="en-US"/>
              <a:pPr>
                <a:defRPr/>
              </a:pPr>
              <a:t>‹#›</a:t>
            </a:fld>
            <a:endParaRPr lang="en-US" dirty="0"/>
          </a:p>
        </p:txBody>
      </p:sp>
    </p:spTree>
    <p:extLst>
      <p:ext uri="{BB962C8B-B14F-4D97-AF65-F5344CB8AC3E}">
        <p14:creationId xmlns:p14="http://schemas.microsoft.com/office/powerpoint/2010/main" val="279128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a:extLst>
              <a:ext uri="{28A0092B-C50C-407E-A947-70E740481C1C}">
                <a14:useLocalDpi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a:extLst>
              <a:ext uri="{28A0092B-C50C-407E-A947-70E740481C1C}">
                <a14:useLocalDpi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4" name="Slide Number Placeholder 2"/>
          <p:cNvSpPr>
            <a:spLocks noGrp="1"/>
          </p:cNvSpPr>
          <p:nvPr>
            <p:ph type="sldNum" sz="quarter" idx="15"/>
          </p:nvPr>
        </p:nvSpPr>
        <p:spPr>
          <a:xfrm>
            <a:off x="444500" y="6478750"/>
            <a:ext cx="358775" cy="365125"/>
          </a:xfrm>
          <a:prstGeom prst="rect">
            <a:avLst/>
          </a:prstGeom>
        </p:spPr>
        <p:txBody>
          <a:bodyPr/>
          <a:lstStyle>
            <a:lvl1pPr>
              <a:defRPr/>
            </a:lvl1pPr>
          </a:lstStyle>
          <a:p>
            <a:pPr>
              <a:defRPr/>
            </a:pPr>
            <a:fld id="{99D99F32-1665-B143-8D4A-A74F9679555D}" type="slidenum">
              <a:rPr lang="en-US"/>
              <a:pPr>
                <a:defRPr/>
              </a:pPr>
              <a:t>‹#›</a:t>
            </a:fld>
            <a:endParaRPr lang="en-US" dirty="0"/>
          </a:p>
        </p:txBody>
      </p:sp>
    </p:spTree>
    <p:extLst>
      <p:ext uri="{BB962C8B-B14F-4D97-AF65-F5344CB8AC3E}">
        <p14:creationId xmlns:p14="http://schemas.microsoft.com/office/powerpoint/2010/main" val="146109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a:xfrm>
            <a:off x="865188" y="6478750"/>
            <a:ext cx="1643062" cy="365125"/>
          </a:xfrm>
          <a:prstGeom prst="rect">
            <a:avLst/>
          </a:prstGeom>
        </p:spPr>
        <p:txBody>
          <a:bodyPr/>
          <a:lstStyle>
            <a:lvl1pPr>
              <a:defRPr/>
            </a:lvl1pPr>
          </a:lstStyle>
          <a:p>
            <a:pPr>
              <a:defRPr/>
            </a:pPr>
            <a:fld id="{C0347F85-8191-48AA-9799-1E392F23D6BC}" type="datetime1">
              <a:rPr lang="en-US" smtClean="0"/>
              <a:t>8/7/2020</a:t>
            </a:fld>
            <a:endParaRPr lang="en-US" dirty="0"/>
          </a:p>
        </p:txBody>
      </p:sp>
      <p:sp>
        <p:nvSpPr>
          <p:cNvPr id="14" name="Slide Number Placeholder 2"/>
          <p:cNvSpPr>
            <a:spLocks noGrp="1"/>
          </p:cNvSpPr>
          <p:nvPr>
            <p:ph type="sldNum" sz="quarter" idx="15"/>
          </p:nvPr>
        </p:nvSpPr>
        <p:spPr>
          <a:xfrm>
            <a:off x="444500" y="6478750"/>
            <a:ext cx="358775" cy="365125"/>
          </a:xfrm>
          <a:prstGeom prst="rect">
            <a:avLst/>
          </a:prstGeom>
        </p:spPr>
        <p:txBody>
          <a:bodyPr/>
          <a:lstStyle>
            <a:lvl1pPr>
              <a:defRPr/>
            </a:lvl1pPr>
          </a:lstStyle>
          <a:p>
            <a:pPr>
              <a:defRPr/>
            </a:pPr>
            <a:fld id="{02D6DAE9-6A84-0344-9053-E91F7D90A8B3}" type="slidenum">
              <a:rPr lang="en-US"/>
              <a:pPr>
                <a:defRPr/>
              </a:pPr>
              <a:t>‹#›</a:t>
            </a:fld>
            <a:endParaRPr lang="en-US" dirty="0"/>
          </a:p>
        </p:txBody>
      </p:sp>
    </p:spTree>
    <p:extLst>
      <p:ext uri="{BB962C8B-B14F-4D97-AF65-F5344CB8AC3E}">
        <p14:creationId xmlns:p14="http://schemas.microsoft.com/office/powerpoint/2010/main" val="235541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a:xfrm>
            <a:off x="865188" y="6478750"/>
            <a:ext cx="1643062" cy="365125"/>
          </a:xfrm>
          <a:prstGeom prst="rect">
            <a:avLst/>
          </a:prstGeom>
        </p:spPr>
        <p:txBody>
          <a:bodyPr/>
          <a:lstStyle>
            <a:lvl1pPr>
              <a:defRPr/>
            </a:lvl1pPr>
          </a:lstStyle>
          <a:p>
            <a:pPr>
              <a:defRPr/>
            </a:pPr>
            <a:fld id="{3247A38C-F413-4EC0-A48A-F06991207644}" type="datetime1">
              <a:rPr lang="en-US" smtClean="0"/>
              <a:t>8/7/2020</a:t>
            </a:fld>
            <a:endParaRPr lang="en-US" dirty="0"/>
          </a:p>
        </p:txBody>
      </p:sp>
      <p:sp>
        <p:nvSpPr>
          <p:cNvPr id="12" name="Slide Number Placeholder 2"/>
          <p:cNvSpPr>
            <a:spLocks noGrp="1"/>
          </p:cNvSpPr>
          <p:nvPr>
            <p:ph type="sldNum" sz="quarter" idx="15"/>
          </p:nvPr>
        </p:nvSpPr>
        <p:spPr>
          <a:xfrm>
            <a:off x="444500" y="6478750"/>
            <a:ext cx="358775" cy="365125"/>
          </a:xfrm>
          <a:prstGeom prst="rect">
            <a:avLst/>
          </a:prstGeom>
        </p:spPr>
        <p:txBody>
          <a:bodyPr/>
          <a:lstStyle>
            <a:lvl1pPr>
              <a:defRPr/>
            </a:lvl1pPr>
          </a:lstStyle>
          <a:p>
            <a:pPr>
              <a:defRPr/>
            </a:pPr>
            <a:fld id="{86B7F158-6FDE-5949-8082-237208690D3D}" type="slidenum">
              <a:rPr lang="en-US"/>
              <a:pPr>
                <a:defRPr/>
              </a:pPr>
              <a:t>‹#›</a:t>
            </a:fld>
            <a:endParaRPr lang="en-US" dirty="0"/>
          </a:p>
        </p:txBody>
      </p:sp>
    </p:spTree>
    <p:extLst>
      <p:ext uri="{BB962C8B-B14F-4D97-AF65-F5344CB8AC3E}">
        <p14:creationId xmlns:p14="http://schemas.microsoft.com/office/powerpoint/2010/main" val="110466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7" name="Date Placeholder 1"/>
          <p:cNvSpPr>
            <a:spLocks noGrp="1"/>
          </p:cNvSpPr>
          <p:nvPr>
            <p:ph type="dt" sz="half" idx="18"/>
          </p:nvPr>
        </p:nvSpPr>
        <p:spPr>
          <a:xfrm>
            <a:off x="865188" y="6478750"/>
            <a:ext cx="1643062" cy="365125"/>
          </a:xfrm>
          <a:prstGeom prst="rect">
            <a:avLst/>
          </a:prstGeom>
        </p:spPr>
        <p:txBody>
          <a:bodyPr/>
          <a:lstStyle>
            <a:lvl1pPr>
              <a:defRPr/>
            </a:lvl1pPr>
          </a:lstStyle>
          <a:p>
            <a:pPr>
              <a:defRPr/>
            </a:pPr>
            <a:fld id="{72694B5B-4330-463F-9404-26F14CAEB9A8}" type="datetime1">
              <a:rPr lang="en-US" smtClean="0"/>
              <a:t>8/7/2020</a:t>
            </a:fld>
            <a:endParaRPr lang="en-US" dirty="0"/>
          </a:p>
        </p:txBody>
      </p:sp>
      <p:sp>
        <p:nvSpPr>
          <p:cNvPr id="18" name="Slide Number Placeholder 2"/>
          <p:cNvSpPr>
            <a:spLocks noGrp="1"/>
          </p:cNvSpPr>
          <p:nvPr>
            <p:ph type="sldNum" sz="quarter" idx="19"/>
          </p:nvPr>
        </p:nvSpPr>
        <p:spPr>
          <a:xfrm>
            <a:off x="444500" y="6478750"/>
            <a:ext cx="358775" cy="365125"/>
          </a:xfrm>
          <a:prstGeom prst="rect">
            <a:avLst/>
          </a:prstGeom>
        </p:spPr>
        <p:txBody>
          <a:bodyPr/>
          <a:lstStyle>
            <a:lvl1pPr>
              <a:defRPr/>
            </a:lvl1pPr>
          </a:lstStyle>
          <a:p>
            <a:pPr>
              <a:defRPr/>
            </a:pPr>
            <a:fld id="{79E52E5C-3BBF-C54E-813C-75B4D61C7F89}" type="slidenum">
              <a:rPr lang="en-US"/>
              <a:pPr>
                <a:defRPr/>
              </a:pPr>
              <a:t>‹#›</a:t>
            </a:fld>
            <a:endParaRPr lang="en-US" dirty="0"/>
          </a:p>
        </p:txBody>
      </p:sp>
    </p:spTree>
    <p:extLst>
      <p:ext uri="{BB962C8B-B14F-4D97-AF65-F5344CB8AC3E}">
        <p14:creationId xmlns:p14="http://schemas.microsoft.com/office/powerpoint/2010/main" val="1854073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5"/>
          </p:nvPr>
        </p:nvSpPr>
        <p:spPr>
          <a:xfrm>
            <a:off x="865188" y="6478750"/>
            <a:ext cx="1643062" cy="365125"/>
          </a:xfrm>
          <a:prstGeom prst="rect">
            <a:avLst/>
          </a:prstGeom>
        </p:spPr>
        <p:txBody>
          <a:bodyPr/>
          <a:lstStyle>
            <a:lvl1pPr>
              <a:defRPr/>
            </a:lvl1pPr>
          </a:lstStyle>
          <a:p>
            <a:pPr>
              <a:defRPr/>
            </a:pPr>
            <a:fld id="{3A153CA0-98D1-43F8-B63C-4238A8826B0E}" type="datetime1">
              <a:rPr lang="en-US" smtClean="0"/>
              <a:t>8/7/2020</a:t>
            </a:fld>
            <a:endParaRPr lang="en-US" dirty="0"/>
          </a:p>
        </p:txBody>
      </p:sp>
      <p:sp>
        <p:nvSpPr>
          <p:cNvPr id="13" name="Slide Number Placeholder 2"/>
          <p:cNvSpPr>
            <a:spLocks noGrp="1"/>
          </p:cNvSpPr>
          <p:nvPr>
            <p:ph type="sldNum" sz="quarter" idx="16"/>
          </p:nvPr>
        </p:nvSpPr>
        <p:spPr>
          <a:xfrm>
            <a:off x="444500" y="6478750"/>
            <a:ext cx="358775" cy="365125"/>
          </a:xfrm>
          <a:prstGeom prst="rect">
            <a:avLst/>
          </a:prstGeom>
        </p:spPr>
        <p:txBody>
          <a:bodyPr/>
          <a:lstStyle>
            <a:lvl1pPr>
              <a:defRPr/>
            </a:lvl1pPr>
          </a:lstStyle>
          <a:p>
            <a:pPr>
              <a:defRPr/>
            </a:pPr>
            <a:fld id="{D3A5D731-B9C6-7D47-856A-3907FB9208F6}" type="slidenum">
              <a:rPr lang="en-US"/>
              <a:pPr>
                <a:defRPr/>
              </a:pPr>
              <a:t>‹#›</a:t>
            </a:fld>
            <a:endParaRPr lang="en-US" dirty="0"/>
          </a:p>
        </p:txBody>
      </p:sp>
    </p:spTree>
    <p:extLst>
      <p:ext uri="{BB962C8B-B14F-4D97-AF65-F5344CB8AC3E}">
        <p14:creationId xmlns:p14="http://schemas.microsoft.com/office/powerpoint/2010/main" val="271491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a:t>Click to edit Master title style</a:t>
            </a:r>
            <a:endParaRPr lang="en-US" dirty="0"/>
          </a:p>
        </p:txBody>
      </p:sp>
      <p:sp>
        <p:nvSpPr>
          <p:cNvPr id="4" name="Slide Number Placeholder 2"/>
          <p:cNvSpPr>
            <a:spLocks noGrp="1"/>
          </p:cNvSpPr>
          <p:nvPr>
            <p:ph type="sldNum" sz="quarter" idx="10"/>
          </p:nvPr>
        </p:nvSpPr>
        <p:spPr>
          <a:xfrm>
            <a:off x="444500" y="6478750"/>
            <a:ext cx="358775" cy="365125"/>
          </a:xfrm>
          <a:prstGeom prst="rect">
            <a:avLst/>
          </a:prstGeom>
        </p:spPr>
        <p:txBody>
          <a:bodyPr/>
          <a:lstStyle>
            <a:lvl1pPr>
              <a:defRPr/>
            </a:lvl1pPr>
          </a:lstStyle>
          <a:p>
            <a:pPr>
              <a:defRPr/>
            </a:pPr>
            <a:fld id="{C3BB0459-26FD-7248-9C09-9BAEF8174546}" type="slidenum">
              <a:rPr lang="en-US"/>
              <a:pPr>
                <a:defRPr/>
              </a:pPr>
              <a:t>‹#›</a:t>
            </a:fld>
            <a:endParaRPr lang="en-US" dirty="0"/>
          </a:p>
        </p:txBody>
      </p:sp>
      <p:sp>
        <p:nvSpPr>
          <p:cNvPr id="5" name="Date Placeholder 3"/>
          <p:cNvSpPr>
            <a:spLocks noGrp="1"/>
          </p:cNvSpPr>
          <p:nvPr>
            <p:ph type="dt" sz="half" idx="11"/>
          </p:nvPr>
        </p:nvSpPr>
        <p:spPr>
          <a:xfrm>
            <a:off x="865188" y="6478750"/>
            <a:ext cx="1643062" cy="365125"/>
          </a:xfrm>
          <a:prstGeom prst="rect">
            <a:avLst/>
          </a:prstGeom>
        </p:spPr>
        <p:txBody>
          <a:bodyPr/>
          <a:lstStyle>
            <a:lvl1pPr>
              <a:defRPr/>
            </a:lvl1pPr>
          </a:lstStyle>
          <a:p>
            <a:pPr>
              <a:defRPr/>
            </a:pPr>
            <a:fld id="{7CCAC902-EC4E-4941-A49C-ED3DD27D3C2F}" type="datetime1">
              <a:rPr lang="en-US" smtClean="0"/>
              <a:t>8/7/2020</a:t>
            </a:fld>
            <a:endParaRPr lang="en-US" dirty="0"/>
          </a:p>
        </p:txBody>
      </p:sp>
    </p:spTree>
    <p:extLst>
      <p:ext uri="{BB962C8B-B14F-4D97-AF65-F5344CB8AC3E}">
        <p14:creationId xmlns:p14="http://schemas.microsoft.com/office/powerpoint/2010/main" val="14255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a:xfrm>
            <a:off x="444500" y="6478750"/>
            <a:ext cx="358775" cy="365125"/>
          </a:xfrm>
          <a:prstGeom prst="rect">
            <a:avLst/>
          </a:prstGeom>
        </p:spPr>
        <p:txBody>
          <a:bodyPr/>
          <a:lstStyle>
            <a:lvl1pPr>
              <a:defRPr/>
            </a:lvl1pPr>
          </a:lstStyle>
          <a:p>
            <a:pPr>
              <a:defRPr/>
            </a:pPr>
            <a:fld id="{942DB186-ED04-5C4C-B3C5-0B410677D56D}" type="slidenum">
              <a:rPr lang="en-US"/>
              <a:pPr>
                <a:defRPr/>
              </a:pPr>
              <a:t>‹#›</a:t>
            </a:fld>
            <a:endParaRPr lang="en-US" dirty="0"/>
          </a:p>
        </p:txBody>
      </p:sp>
      <p:sp>
        <p:nvSpPr>
          <p:cNvPr id="4" name="Date Placeholder 2"/>
          <p:cNvSpPr>
            <a:spLocks noGrp="1"/>
          </p:cNvSpPr>
          <p:nvPr>
            <p:ph type="dt" sz="half" idx="11"/>
          </p:nvPr>
        </p:nvSpPr>
        <p:spPr>
          <a:xfrm>
            <a:off x="865188" y="6478750"/>
            <a:ext cx="1643062" cy="365125"/>
          </a:xfrm>
          <a:prstGeom prst="rect">
            <a:avLst/>
          </a:prstGeom>
        </p:spPr>
        <p:txBody>
          <a:bodyPr/>
          <a:lstStyle>
            <a:lvl1pPr>
              <a:defRPr/>
            </a:lvl1pPr>
          </a:lstStyle>
          <a:p>
            <a:pPr>
              <a:defRPr/>
            </a:pPr>
            <a:fld id="{9531267D-9BF8-4711-A5BA-DDA93C8B8D09}" type="datetime1">
              <a:rPr lang="en-US" smtClean="0"/>
              <a:t>8/7/2020</a:t>
            </a:fld>
            <a:endParaRPr lang="en-US" dirty="0"/>
          </a:p>
        </p:txBody>
      </p:sp>
    </p:spTree>
    <p:extLst>
      <p:ext uri="{BB962C8B-B14F-4D97-AF65-F5344CB8AC3E}">
        <p14:creationId xmlns:p14="http://schemas.microsoft.com/office/powerpoint/2010/main" val="339134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8 FEB 2013</a:t>
            </a:r>
          </a:p>
        </p:txBody>
      </p:sp>
      <p:sp>
        <p:nvSpPr>
          <p:cNvPr id="1030"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4" descr="ieee_tag_blue_006699.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718425" y="6132513"/>
            <a:ext cx="98901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2"/>
          <p:cNvSpPr txBox="1">
            <a:spLocks/>
          </p:cNvSpPr>
          <p:nvPr userDrawn="1"/>
        </p:nvSpPr>
        <p:spPr>
          <a:xfrm>
            <a:off x="2570163" y="6504059"/>
            <a:ext cx="5148262" cy="365125"/>
          </a:xfrm>
          <a:prstGeom prst="rect">
            <a:avLst/>
          </a:prstGeom>
        </p:spPr>
        <p:txBody>
          <a:bodyPr vert="horz" lIns="0" tIns="45720" rIns="91440" bIns="45720" rtlCol="0" anchor="ctr"/>
          <a:lstStyle>
            <a:defPPr>
              <a:defRPr lang="en-US"/>
            </a:defPPr>
            <a:lvl1pPr algn="l" defTabSz="457200" rtl="0" fontAlgn="auto">
              <a:spcBef>
                <a:spcPts val="0"/>
              </a:spcBef>
              <a:spcAft>
                <a:spcPts val="0"/>
              </a:spcAft>
              <a:defRPr sz="1050" kern="1200" smtClean="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r>
              <a:rPr lang="en-US" sz="1050" b="0" i="1" dirty="0"/>
              <a:t>PINT</a:t>
            </a:r>
            <a:r>
              <a:rPr lang="en-US" sz="1050" b="0" dirty="0"/>
              <a:t>: Probabilistic In-band Network Telemetry</a:t>
            </a:r>
            <a:endParaRPr lang="en-US" sz="1050" b="1" i="0" kern="1200" dirty="0">
              <a:solidFill>
                <a:schemeClr val="tx1">
                  <a:tint val="75000"/>
                </a:schemeClr>
              </a:solidFill>
              <a:effectLst/>
              <a:latin typeface="+mn-lt"/>
              <a:ea typeface="+mn-ea"/>
              <a:cs typeface="+mn-cs"/>
            </a:endParaRPr>
          </a:p>
        </p:txBody>
      </p:sp>
      <p:sp>
        <p:nvSpPr>
          <p:cNvPr id="4" name="Rectangle 3">
            <a:extLst>
              <a:ext uri="{FF2B5EF4-FFF2-40B4-BE49-F238E27FC236}">
                <a16:creationId xmlns:a16="http://schemas.microsoft.com/office/drawing/2014/main" id="{35977897-B7C8-4A82-AA5A-AA5272AF6101}"/>
              </a:ext>
            </a:extLst>
          </p:cNvPr>
          <p:cNvSpPr/>
          <p:nvPr userDrawn="1"/>
        </p:nvSpPr>
        <p:spPr>
          <a:xfrm>
            <a:off x="7652707" y="6132513"/>
            <a:ext cx="1197526" cy="590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A054A9A-E5D4-4D11-846C-B6869A2FFB41}"/>
              </a:ext>
            </a:extLst>
          </p:cNvPr>
          <p:cNvSpPr>
            <a:spLocks noGrp="1"/>
          </p:cNvSpPr>
          <p:nvPr>
            <p:ph type="sldNum" sz="quarter" idx="4"/>
          </p:nvPr>
        </p:nvSpPr>
        <p:spPr>
          <a:xfrm>
            <a:off x="-663575" y="650716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BF8B7-B268-4FF9-B6F1-4063C09B438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87" r:id="rId2"/>
    <p:sldLayoutId id="2147483696" r:id="rId3"/>
    <p:sldLayoutId id="2147483697" r:id="rId4"/>
    <p:sldLayoutId id="2147483698" r:id="rId5"/>
    <p:sldLayoutId id="2147483699" r:id="rId6"/>
    <p:sldLayoutId id="2147483700" r:id="rId7"/>
    <p:sldLayoutId id="2147483701" r:id="rId8"/>
    <p:sldLayoutId id="2147483688" r:id="rId9"/>
    <p:sldLayoutId id="2147483689" r:id="rId10"/>
    <p:sldLayoutId id="2147483690" r:id="rId11"/>
    <p:sldLayoutId id="2147483691" r:id="rId12"/>
    <p:sldLayoutId id="2147483692" r:id="rId13"/>
    <p:sldLayoutId id="2147483693" r:id="rId14"/>
    <p:sldLayoutId id="2147483694" r:id="rId15"/>
    <p:sldLayoutId id="2147483702" r:id="rId16"/>
    <p:sldLayoutId id="2147483704" r:id="rId17"/>
    <p:sldLayoutId id="2147483705" r:id="rId18"/>
  </p:sldLayoutIdLst>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2"/>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71.png"/><Relationship Id="rId11" Type="http://schemas.openxmlformats.org/officeDocument/2006/relationships/image" Target="../media/image72.png"/><Relationship Id="rId5" Type="http://schemas.openxmlformats.org/officeDocument/2006/relationships/image" Target="../media/image662.png"/><Relationship Id="rId10" Type="http://schemas.openxmlformats.org/officeDocument/2006/relationships/image" Target="../media/image71.png"/><Relationship Id="rId4" Type="http://schemas.openxmlformats.org/officeDocument/2006/relationships/image" Target="../media/image651.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notesSlide" Target="../notesSlides/notesSlide19.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slideLayout" Target="../slideLayouts/slideLayout18.xml"/><Relationship Id="rId16" Type="http://schemas.openxmlformats.org/officeDocument/2006/relationships/image" Target="../media/image62.png"/><Relationship Id="rId1" Type="http://schemas.openxmlformats.org/officeDocument/2006/relationships/vmlDrawing" Target="../drawings/vmlDrawing1.v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wmf"/><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oleObject" Target="../embeddings/oleObject1.bin"/><Relationship Id="rId9" Type="http://schemas.openxmlformats.org/officeDocument/2006/relationships/image" Target="../media/image55.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62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530.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591.png"/><Relationship Id="rId3" Type="http://schemas.openxmlformats.org/officeDocument/2006/relationships/image" Target="../media/image540.png"/><Relationship Id="rId7" Type="http://schemas.openxmlformats.org/officeDocument/2006/relationships/image" Target="../media/image580.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71.png"/><Relationship Id="rId5" Type="http://schemas.openxmlformats.org/officeDocument/2006/relationships/image" Target="../media/image560.png"/><Relationship Id="rId4" Type="http://schemas.openxmlformats.org/officeDocument/2006/relationships/image" Target="../media/image550.png"/></Relationships>
</file>

<file path=ppt/slides/_rels/slide25.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70.png"/><Relationship Id="rId7" Type="http://schemas.openxmlformats.org/officeDocument/2006/relationships/image" Target="../media/image600.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90.png"/><Relationship Id="rId5"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620.png"/></Relationships>
</file>

<file path=ppt/slides/_rels/slide26.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570.png"/><Relationship Id="rId7" Type="http://schemas.openxmlformats.org/officeDocument/2006/relationships/image" Target="../media/image610.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590.png"/><Relationship Id="rId5" Type="http://schemas.openxmlformats.org/officeDocument/2006/relationships/image" Target="../media/image601.png"/><Relationship Id="rId10" Type="http://schemas.openxmlformats.org/officeDocument/2006/relationships/image" Target="../media/image661.png"/><Relationship Id="rId4" Type="http://schemas.openxmlformats.org/officeDocument/2006/relationships/image" Target="../media/image3.png"/><Relationship Id="rId9" Type="http://schemas.openxmlformats.org/officeDocument/2006/relationships/image" Target="../media/image640.png"/></Relationships>
</file>

<file path=ppt/slides/_rels/slide27.xml.rels><?xml version="1.0" encoding="UTF-8" standalone="yes"?>
<Relationships xmlns="http://schemas.openxmlformats.org/package/2006/relationships"><Relationship Id="rId8" Type="http://schemas.openxmlformats.org/officeDocument/2006/relationships/image" Target="../media/image652.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740.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8.w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70.png"/><Relationship Id="rId4" Type="http://schemas.openxmlformats.org/officeDocument/2006/relationships/image" Target="../media/image670.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0.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38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660.png"/><Relationship Id="rId7" Type="http://schemas.openxmlformats.org/officeDocument/2006/relationships/image" Target="../media/image690.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80.png"/><Relationship Id="rId5" Type="http://schemas.openxmlformats.org/officeDocument/2006/relationships/image" Target="../media/image730.png"/><Relationship Id="rId10" Type="http://schemas.openxmlformats.org/officeDocument/2006/relationships/image" Target="../media/image750.png"/><Relationship Id="rId4" Type="http://schemas.openxmlformats.org/officeDocument/2006/relationships/image" Target="../media/image3.png"/><Relationship Id="rId9" Type="http://schemas.openxmlformats.org/officeDocument/2006/relationships/image" Target="../media/image710.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780.png"/><Relationship Id="rId7" Type="http://schemas.openxmlformats.org/officeDocument/2006/relationships/image" Target="../media/image690.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680.png"/><Relationship Id="rId5" Type="http://schemas.openxmlformats.org/officeDocument/2006/relationships/image" Target="../media/image730.png"/><Relationship Id="rId10" Type="http://schemas.openxmlformats.org/officeDocument/2006/relationships/image" Target="../media/image750.png"/><Relationship Id="rId4" Type="http://schemas.openxmlformats.org/officeDocument/2006/relationships/image" Target="../media/image3.png"/><Relationship Id="rId9" Type="http://schemas.openxmlformats.org/officeDocument/2006/relationships/image" Target="../media/image710.png"/></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8.tiff"/></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100.png"/><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8.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05.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110.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7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815" y="3105336"/>
            <a:ext cx="9195378" cy="1415427"/>
          </a:xfrm>
        </p:spPr>
        <p:txBody>
          <a:bodyPr rtlCol="0">
            <a:noAutofit/>
          </a:bodyPr>
          <a:lstStyle/>
          <a:p>
            <a:pPr fontAlgn="auto">
              <a:spcAft>
                <a:spcPts val="0"/>
              </a:spcAft>
              <a:defRPr/>
            </a:pPr>
            <a:r>
              <a:rPr lang="en-US" sz="3000" b="0" i="1" dirty="0"/>
              <a:t>PINT</a:t>
            </a:r>
            <a:r>
              <a:rPr lang="en-US" sz="3000" b="0" dirty="0"/>
              <a:t>: Probabilistic In-band Network Telemetry</a:t>
            </a:r>
            <a:endParaRPr lang="en-US" sz="3000" i="1" dirty="0">
              <a:ea typeface="+mj-ea"/>
              <a:cs typeface="+mj-cs"/>
            </a:endParaRPr>
          </a:p>
        </p:txBody>
      </p:sp>
      <p:sp>
        <p:nvSpPr>
          <p:cNvPr id="10244" name="Subtitle 4"/>
          <p:cNvSpPr>
            <a:spLocks noGrp="1"/>
          </p:cNvSpPr>
          <p:nvPr>
            <p:ph type="subTitle" idx="1"/>
          </p:nvPr>
        </p:nvSpPr>
        <p:spPr>
          <a:xfrm>
            <a:off x="42271" y="4305656"/>
            <a:ext cx="8480121" cy="430213"/>
          </a:xfrm>
        </p:spPr>
        <p:txBody>
          <a:bodyPr/>
          <a:lstStyle/>
          <a:p>
            <a:pPr>
              <a:buFont typeface="Wingdings" charset="0"/>
              <a:buNone/>
            </a:pPr>
            <a:r>
              <a:rPr lang="en-US" sz="2800" dirty="0">
                <a:latin typeface="Verdana" charset="0"/>
                <a:cs typeface="Verdana" charset="0"/>
              </a:rPr>
              <a:t>Ran Ben Basat, Harvard University</a:t>
            </a:r>
          </a:p>
          <a:p>
            <a:r>
              <a:rPr lang="en-US" sz="2300" dirty="0">
                <a:latin typeface="Verdana" charset="0"/>
                <a:cs typeface="Verdana" charset="0"/>
              </a:rPr>
              <a:t>Joint work with Sivaram Ramanathan, Yuliang Li (Harvard), Gianni </a:t>
            </a:r>
            <a:r>
              <a:rPr lang="en-US" sz="2300" dirty="0" err="1">
                <a:latin typeface="Verdana" charset="0"/>
                <a:cs typeface="Verdana" charset="0"/>
              </a:rPr>
              <a:t>Antichi</a:t>
            </a:r>
            <a:r>
              <a:rPr lang="en-US" sz="2300" dirty="0">
                <a:latin typeface="Verdana" charset="0"/>
                <a:cs typeface="Verdana" charset="0"/>
              </a:rPr>
              <a:t> (QMUL), Minlan Yu, Michael Mitzenmacher (Harvard)</a:t>
            </a:r>
          </a:p>
        </p:txBody>
      </p:sp>
      <p:sp>
        <p:nvSpPr>
          <p:cNvPr id="7" name="Slide Number Placeholder 2">
            <a:extLst>
              <a:ext uri="{FF2B5EF4-FFF2-40B4-BE49-F238E27FC236}">
                <a16:creationId xmlns:a16="http://schemas.microsoft.com/office/drawing/2014/main" id="{DA154524-CF31-424D-A8ED-29774D70F2EA}"/>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a:t>
            </a:fld>
            <a:endParaRPr lang="en-US" sz="1200" dirty="0">
              <a:solidFill>
                <a:schemeClr val="tx1">
                  <a:tint val="75000"/>
                </a:schemeClr>
              </a:solidFill>
            </a:endParaRPr>
          </a:p>
        </p:txBody>
      </p:sp>
      <p:pic>
        <p:nvPicPr>
          <p:cNvPr id="6" name="Picture 2" descr="Image result for harvard">
            <a:extLst>
              <a:ext uri="{FF2B5EF4-FFF2-40B4-BE49-F238E27FC236}">
                <a16:creationId xmlns:a16="http://schemas.microsoft.com/office/drawing/2014/main" id="{126E2624-2385-4A1E-A861-4EE0527A2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499" y="6084951"/>
            <a:ext cx="813934" cy="8139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56" y="-15367"/>
            <a:ext cx="7886700" cy="1325563"/>
          </a:xfrm>
        </p:spPr>
        <p:txBody>
          <a:bodyPr/>
          <a:lstStyle/>
          <a:p>
            <a:r>
              <a:rPr lang="en-US" sz="4000" dirty="0"/>
              <a:t>Telemetry Use case #3 – Network Debugging</a:t>
            </a:r>
          </a:p>
        </p:txBody>
      </p:sp>
      <p:sp>
        <p:nvSpPr>
          <p:cNvPr id="5" name="Content Placeholder 4">
            <a:extLst>
              <a:ext uri="{FF2B5EF4-FFF2-40B4-BE49-F238E27FC236}">
                <a16:creationId xmlns:a16="http://schemas.microsoft.com/office/drawing/2014/main" id="{4DBB9747-209F-4E7A-9EE8-AB20D59C558D}"/>
              </a:ext>
            </a:extLst>
          </p:cNvPr>
          <p:cNvSpPr>
            <a:spLocks noGrp="1"/>
          </p:cNvSpPr>
          <p:nvPr>
            <p:ph idx="1"/>
          </p:nvPr>
        </p:nvSpPr>
        <p:spPr>
          <a:xfrm>
            <a:off x="84640" y="1513108"/>
            <a:ext cx="8897314" cy="1100455"/>
          </a:xfrm>
        </p:spPr>
        <p:txBody>
          <a:bodyPr/>
          <a:lstStyle/>
          <a:p>
            <a:r>
              <a:rPr lang="en-US" sz="3200" dirty="0"/>
              <a:t>Identify switches/links with high latency.</a:t>
            </a:r>
          </a:p>
          <a:p>
            <a:endParaRPr lang="en-US" sz="3200" dirty="0"/>
          </a:p>
          <a:p>
            <a:r>
              <a:rPr lang="en-US" sz="3200" dirty="0"/>
              <a:t>Discover load imbalance.</a:t>
            </a:r>
          </a:p>
          <a:p>
            <a:endParaRPr lang="en-US" sz="3200" dirty="0"/>
          </a:p>
          <a:p>
            <a:endParaRPr lang="en-US" sz="3200" dirty="0"/>
          </a:p>
          <a:p>
            <a:endParaRPr lang="en-US" sz="3200" dirty="0"/>
          </a:p>
        </p:txBody>
      </p:sp>
      <p:sp>
        <p:nvSpPr>
          <p:cNvPr id="9" name="Slide Number Placeholder 2">
            <a:extLst>
              <a:ext uri="{FF2B5EF4-FFF2-40B4-BE49-F238E27FC236}">
                <a16:creationId xmlns:a16="http://schemas.microsoft.com/office/drawing/2014/main" id="{F6698373-5E3F-4DE7-8A2B-2D18F410F220}"/>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10</a:t>
            </a:fld>
            <a:endParaRPr lang="en-US" sz="1200" dirty="0">
              <a:solidFill>
                <a:schemeClr val="tx1">
                  <a:tint val="75000"/>
                </a:schemeClr>
              </a:solidFill>
            </a:endParaRPr>
          </a:p>
        </p:txBody>
      </p:sp>
      <p:sp>
        <p:nvSpPr>
          <p:cNvPr id="10" name="Rectangle 9">
            <a:extLst>
              <a:ext uri="{FF2B5EF4-FFF2-40B4-BE49-F238E27FC236}">
                <a16:creationId xmlns:a16="http://schemas.microsoft.com/office/drawing/2014/main" id="{D20269D5-893F-4CF9-A940-4F848DB04D78}"/>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50" name="Picture 6" descr="Image result for datacenter network">
            <a:extLst>
              <a:ext uri="{FF2B5EF4-FFF2-40B4-BE49-F238E27FC236}">
                <a16:creationId xmlns:a16="http://schemas.microsoft.com/office/drawing/2014/main" id="{B8D2E6CC-07A3-48F7-8045-227D83847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163" y="4490977"/>
            <a:ext cx="4556836" cy="236702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debugging">
            <a:extLst>
              <a:ext uri="{FF2B5EF4-FFF2-40B4-BE49-F238E27FC236}">
                <a16:creationId xmlns:a16="http://schemas.microsoft.com/office/drawing/2014/main" id="{5015A9DC-3A98-4AB8-9DC6-DA5F4F033FF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8379" y1="82985" x2="52051" y2="51883"/>
                        <a14:foregroundMark x1="52051" y1="51883" x2="56738" y2="48117"/>
                        <a14:foregroundMark x1="56738" y1="48117" x2="55371" y2="55370"/>
                        <a14:foregroundMark x1="55371" y1="55370" x2="50098" y2="51046"/>
                        <a14:foregroundMark x1="50098" y1="51046" x2="44141" y2="36820"/>
                        <a14:foregroundMark x1="44141" y1="36820" x2="46777" y2="29289"/>
                        <a14:foregroundMark x1="46777" y1="29289" x2="51465" y2="23710"/>
                        <a14:foregroundMark x1="51465" y1="23710" x2="57422" y2="22315"/>
                        <a14:foregroundMark x1="57422" y1="22315" x2="62891" y2="24128"/>
                        <a14:foregroundMark x1="62891" y1="24128" x2="66016" y2="30823"/>
                        <a14:foregroundMark x1="66016" y1="30823" x2="67676" y2="38633"/>
                        <a14:foregroundMark x1="67676" y1="38633" x2="67188" y2="46862"/>
                        <a14:foregroundMark x1="67188" y1="46862" x2="64258" y2="53696"/>
                        <a14:foregroundMark x1="64258" y1="53696" x2="59375" y2="58159"/>
                        <a14:foregroundMark x1="59375" y1="58159" x2="53809" y2="59414"/>
                        <a14:foregroundMark x1="53809" y1="59414" x2="43457" y2="51743"/>
                        <a14:foregroundMark x1="43457" y1="51743" x2="40918" y2="45049"/>
                        <a14:foregroundMark x1="40918" y1="45049" x2="41504" y2="37099"/>
                        <a14:foregroundMark x1="41504" y1="37099" x2="44043" y2="30404"/>
                        <a14:foregroundMark x1="44043" y1="30404" x2="47949" y2="25244"/>
                        <a14:foregroundMark x1="47949" y1="25244" x2="52637" y2="22176"/>
                        <a14:foregroundMark x1="35938" y1="81729" x2="40234" y2="84100"/>
                        <a14:backgroundMark x1="29785" y1="67503" x2="31445" y2="26081"/>
                        <a14:backgroundMark x1="31445" y1="26081" x2="32324" y2="24407"/>
                        <a14:backgroundMark x1="78516" y1="77685" x2="78711" y2="38215"/>
                        <a14:backgroundMark x1="78711" y1="38215" x2="75586" y2="20781"/>
                        <a14:backgroundMark x1="75586" y1="20781" x2="70801" y2="16736"/>
                        <a14:backgroundMark x1="70801" y1="16736" x2="32227" y2="15202"/>
                        <a14:backgroundMark x1="32227" y1="15202" x2="28613" y2="22176"/>
                        <a14:backgroundMark x1="28613" y1="22176" x2="18945" y2="69317"/>
                        <a14:backgroundMark x1="36719" y1="73222" x2="18750" y2="73640"/>
                        <a14:backgroundMark x1="50781" y1="79498" x2="61816" y2="71269"/>
                        <a14:backgroundMark x1="61816" y1="71269" x2="68555" y2="68898"/>
                        <a14:backgroundMark x1="68555" y1="68898" x2="75195" y2="74477"/>
                        <a14:backgroundMark x1="75195" y1="74477" x2="69043" y2="80195"/>
                        <a14:backgroundMark x1="69043" y1="80195" x2="63770" y2="81729"/>
                        <a14:backgroundMark x1="63770" y1="81729" x2="60059" y2="87029"/>
                        <a14:backgroundMark x1="60059" y1="87029" x2="53516" y2="88285"/>
                        <a14:backgroundMark x1="53516" y1="88285" x2="54004" y2="79498"/>
                        <a14:backgroundMark x1="54004" y1="79498" x2="67871" y2="68201"/>
                        <a14:backgroundMark x1="67871" y1="68201" x2="74219" y2="67503"/>
                        <a14:backgroundMark x1="74219" y1="67503" x2="81250" y2="63180"/>
                        <a14:backgroundMark x1="81250" y1="63180" x2="83496" y2="56067"/>
                        <a14:backgroundMark x1="83496" y1="56067" x2="83008" y2="42538"/>
                        <a14:backgroundMark x1="83008" y1="42538" x2="68262" y2="64435"/>
                        <a14:backgroundMark x1="68262" y1="64435" x2="75879" y2="48536"/>
                        <a14:backgroundMark x1="75879" y1="48536" x2="79199" y2="24965"/>
                        <a14:backgroundMark x1="79199" y1="24965" x2="78906" y2="17294"/>
                        <a14:backgroundMark x1="78906" y1="17294" x2="81836" y2="24826"/>
                        <a14:backgroundMark x1="81836" y1="24826" x2="83008" y2="32636"/>
                        <a14:backgroundMark x1="83008" y1="32636" x2="77148" y2="36123"/>
                        <a14:backgroundMark x1="77148" y1="36123" x2="70703" y2="22176"/>
                        <a14:backgroundMark x1="70703" y1="22176" x2="59180" y2="15621"/>
                        <a14:backgroundMark x1="59180" y1="15621" x2="40820" y2="18689"/>
                        <a14:backgroundMark x1="40820" y1="18689" x2="36328" y2="25523"/>
                        <a14:backgroundMark x1="36328" y1="25523" x2="33984" y2="56625"/>
                        <a14:backgroundMark x1="33984" y1="56625" x2="25391" y2="50628"/>
                        <a14:backgroundMark x1="25391" y1="50628" x2="22656" y2="31381"/>
                        <a14:backgroundMark x1="22656" y1="31381" x2="23926" y2="20921"/>
                        <a14:backgroundMark x1="23926" y1="20921" x2="26465" y2="17992"/>
                        <a14:backgroundMark x1="21875" y1="76569" x2="32422" y2="74895"/>
                        <a14:backgroundMark x1="47949" y1="90098" x2="54688" y2="74338"/>
                        <a14:backgroundMark x1="45215" y1="86192" x2="50586" y2="75314"/>
                        <a14:backgroundMark x1="67578" y1="59135" x2="73633" y2="53417"/>
                        <a14:backgroundMark x1="73633" y1="53417" x2="77246" y2="45467"/>
                        <a14:backgroundMark x1="77246" y1="45467" x2="78906" y2="43515"/>
                        <a14:backgroundMark x1="71875" y1="52301" x2="73535" y2="35146"/>
                        <a14:backgroundMark x1="73535" y1="35146" x2="69629" y2="24407"/>
                        <a14:backgroundMark x1="58105" y1="68619" x2="79004" y2="59554"/>
                        <a14:backgroundMark x1="50586" y1="68619" x2="68750" y2="60948"/>
                        <a14:backgroundMark x1="50586" y1="64435" x2="62305" y2="64435"/>
                        <a14:backgroundMark x1="36328" y1="60112" x2="35742" y2="43096"/>
                        <a14:backgroundMark x1="39453" y1="59554" x2="38574" y2="44909"/>
                        <a14:backgroundMark x1="36719" y1="66109" x2="24414" y2="68340"/>
                        <a14:backgroundMark x1="24414" y1="68340" x2="24316" y2="68061"/>
                        <a14:backgroundMark x1="43262" y1="85635" x2="44727" y2="82287"/>
                      </a14:backgroundRemoval>
                    </a14:imgEffect>
                  </a14:imgLayer>
                </a14:imgProps>
              </a:ext>
              <a:ext uri="{28A0092B-C50C-407E-A947-70E740481C1C}">
                <a14:useLocalDpi xmlns:a14="http://schemas.microsoft.com/office/drawing/2010/main" val="0"/>
              </a:ext>
            </a:extLst>
          </a:blip>
          <a:srcRect l="32785" t="18692" r="28481" b="10259"/>
          <a:stretch/>
        </p:blipFill>
        <p:spPr bwMode="auto">
          <a:xfrm>
            <a:off x="4533297" y="4692059"/>
            <a:ext cx="1529890" cy="196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65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In-band Network Telemetry</a:t>
            </a:r>
          </a:p>
        </p:txBody>
      </p:sp>
      <p:sp>
        <p:nvSpPr>
          <p:cNvPr id="170" name="Content Placeholder 2">
            <a:extLst>
              <a:ext uri="{FF2B5EF4-FFF2-40B4-BE49-F238E27FC236}">
                <a16:creationId xmlns:a16="http://schemas.microsoft.com/office/drawing/2014/main" id="{D56B2B14-C59A-445F-97FF-E23030897C5B}"/>
              </a:ext>
            </a:extLst>
          </p:cNvPr>
          <p:cNvSpPr txBox="1">
            <a:spLocks/>
          </p:cNvSpPr>
          <p:nvPr/>
        </p:nvSpPr>
        <p:spPr bwMode="auto">
          <a:xfrm>
            <a:off x="1" y="1425579"/>
            <a:ext cx="9331234"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2800" dirty="0"/>
              <a:t>INT is general</a:t>
            </a:r>
          </a:p>
          <a:p>
            <a:pPr lvl="1">
              <a:spcBef>
                <a:spcPts val="1800"/>
              </a:spcBef>
              <a:spcAft>
                <a:spcPts val="600"/>
              </a:spcAft>
            </a:pPr>
            <a:r>
              <a:rPr lang="en-US" sz="2400" dirty="0"/>
              <a:t>Supports a large variety of functions including latency and buffer measurements.</a:t>
            </a:r>
          </a:p>
          <a:p>
            <a:pPr lvl="1">
              <a:spcBef>
                <a:spcPts val="1800"/>
              </a:spcBef>
              <a:spcAft>
                <a:spcPts val="600"/>
              </a:spcAft>
            </a:pPr>
            <a:r>
              <a:rPr lang="en-US" sz="2400" dirty="0"/>
              <a:t>INT is deployed in major companies such as Alibaba in production.</a:t>
            </a:r>
          </a:p>
          <a:p>
            <a:pPr>
              <a:spcAft>
                <a:spcPts val="600"/>
              </a:spcAft>
            </a:pPr>
            <a:r>
              <a:rPr lang="en-US" sz="2800" dirty="0"/>
              <a:t>But introduces </a:t>
            </a:r>
            <a:r>
              <a:rPr lang="en-US" sz="2800" b="1" i="1" dirty="0"/>
              <a:t>high packet overheads</a:t>
            </a:r>
            <a:r>
              <a:rPr lang="en-US" sz="2800" dirty="0"/>
              <a:t>. </a:t>
            </a:r>
          </a:p>
          <a:p>
            <a:pPr lvl="1">
              <a:spcAft>
                <a:spcPts val="600"/>
              </a:spcAft>
            </a:pPr>
            <a:r>
              <a:rPr lang="en-US" sz="2300" dirty="0"/>
              <a:t>A single function (e.g., switch ID), adds 4 bytes per hop.</a:t>
            </a:r>
          </a:p>
          <a:p>
            <a:pPr lvl="1">
              <a:spcAft>
                <a:spcPts val="600"/>
              </a:spcAft>
            </a:pPr>
            <a:r>
              <a:rPr lang="en-US" sz="2300" dirty="0"/>
              <a:t>Overhead grows multilinearly with the path length and number of collected telemetry types.</a:t>
            </a:r>
          </a:p>
        </p:txBody>
      </p:sp>
      <p:sp>
        <p:nvSpPr>
          <p:cNvPr id="4" name="Slide Number Placeholder 2">
            <a:extLst>
              <a:ext uri="{FF2B5EF4-FFF2-40B4-BE49-F238E27FC236}">
                <a16:creationId xmlns:a16="http://schemas.microsoft.com/office/drawing/2014/main" id="{C7800585-59FC-4CCF-BB25-94F17E8B324E}"/>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11</a:t>
            </a:fld>
            <a:endParaRPr lang="en-US" sz="1200" dirty="0">
              <a:solidFill>
                <a:schemeClr val="tx1">
                  <a:tint val="75000"/>
                </a:schemeClr>
              </a:solidFill>
            </a:endParaRPr>
          </a:p>
        </p:txBody>
      </p:sp>
    </p:spTree>
    <p:extLst>
      <p:ext uri="{BB962C8B-B14F-4D97-AF65-F5344CB8AC3E}">
        <p14:creationId xmlns:p14="http://schemas.microsoft.com/office/powerpoint/2010/main" val="333845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500"/>
                                        <p:tgtEl>
                                          <p:spTgt spid="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xEl>
                                              <p:pRg st="1" end="1"/>
                                            </p:txEl>
                                          </p:spTgt>
                                        </p:tgtEl>
                                        <p:attrNameLst>
                                          <p:attrName>style.visibility</p:attrName>
                                        </p:attrNameLst>
                                      </p:cBhvr>
                                      <p:to>
                                        <p:strVal val="visible"/>
                                      </p:to>
                                    </p:set>
                                    <p:animEffect transition="in" filter="fade">
                                      <p:cBhvr>
                                        <p:cTn id="12" dur="500"/>
                                        <p:tgtEl>
                                          <p:spTgt spid="1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xEl>
                                              <p:pRg st="2" end="2"/>
                                            </p:txEl>
                                          </p:spTgt>
                                        </p:tgtEl>
                                        <p:attrNameLst>
                                          <p:attrName>style.visibility</p:attrName>
                                        </p:attrNameLst>
                                      </p:cBhvr>
                                      <p:to>
                                        <p:strVal val="visible"/>
                                      </p:to>
                                    </p:set>
                                    <p:animEffect transition="in" filter="fade">
                                      <p:cBhvr>
                                        <p:cTn id="17" dur="500"/>
                                        <p:tgtEl>
                                          <p:spTgt spid="1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0">
                                            <p:txEl>
                                              <p:pRg st="3" end="3"/>
                                            </p:txEl>
                                          </p:spTgt>
                                        </p:tgtEl>
                                        <p:attrNameLst>
                                          <p:attrName>style.visibility</p:attrName>
                                        </p:attrNameLst>
                                      </p:cBhvr>
                                      <p:to>
                                        <p:strVal val="visible"/>
                                      </p:to>
                                    </p:set>
                                    <p:animEffect transition="in" filter="fade">
                                      <p:cBhvr>
                                        <p:cTn id="22" dur="500"/>
                                        <p:tgtEl>
                                          <p:spTgt spid="1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0">
                                            <p:txEl>
                                              <p:pRg st="4" end="4"/>
                                            </p:txEl>
                                          </p:spTgt>
                                        </p:tgtEl>
                                        <p:attrNameLst>
                                          <p:attrName>style.visibility</p:attrName>
                                        </p:attrNameLst>
                                      </p:cBhvr>
                                      <p:to>
                                        <p:strVal val="visible"/>
                                      </p:to>
                                    </p:set>
                                    <p:animEffect transition="in" filter="fade">
                                      <p:cBhvr>
                                        <p:cTn id="27" dur="500"/>
                                        <p:tgtEl>
                                          <p:spTgt spid="1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0">
                                            <p:txEl>
                                              <p:pRg st="5" end="5"/>
                                            </p:txEl>
                                          </p:spTgt>
                                        </p:tgtEl>
                                        <p:attrNameLst>
                                          <p:attrName>style.visibility</p:attrName>
                                        </p:attrNameLst>
                                      </p:cBhvr>
                                      <p:to>
                                        <p:strVal val="visible"/>
                                      </p:to>
                                    </p:set>
                                    <p:animEffect transition="in" filter="fade">
                                      <p:cBhvr>
                                        <p:cTn id="32" dur="500"/>
                                        <p:tgtEl>
                                          <p:spTgt spid="1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In-band Network Telemetry</a:t>
            </a:r>
          </a:p>
        </p:txBody>
      </p:sp>
      <p:sp>
        <p:nvSpPr>
          <p:cNvPr id="170" name="Content Placeholder 2">
            <a:extLst>
              <a:ext uri="{FF2B5EF4-FFF2-40B4-BE49-F238E27FC236}">
                <a16:creationId xmlns:a16="http://schemas.microsoft.com/office/drawing/2014/main" id="{D56B2B14-C59A-445F-97FF-E23030897C5B}"/>
              </a:ext>
            </a:extLst>
          </p:cNvPr>
          <p:cNvSpPr txBox="1">
            <a:spLocks/>
          </p:cNvSpPr>
          <p:nvPr/>
        </p:nvSpPr>
        <p:spPr bwMode="auto">
          <a:xfrm>
            <a:off x="1" y="1403809"/>
            <a:ext cx="9331234"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3600" b="1" u="sng" dirty="0"/>
              <a:t>Issue I</a:t>
            </a:r>
            <a:r>
              <a:rPr lang="en-US" sz="3600" b="1" u="sng" dirty="0">
                <a:solidFill>
                  <a:schemeClr val="bg1"/>
                </a:solidFill>
              </a:rPr>
              <a:t>II</a:t>
            </a:r>
            <a:r>
              <a:rPr lang="en-US" sz="3600" b="1" dirty="0"/>
              <a:t>: </a:t>
            </a:r>
            <a:r>
              <a:rPr lang="en-US" sz="3200" b="1" dirty="0"/>
              <a:t>High packet overheads degrade application performance.</a:t>
            </a:r>
            <a:endParaRPr lang="en-US" sz="2800" b="1" dirty="0"/>
          </a:p>
        </p:txBody>
      </p:sp>
      <p:sp>
        <p:nvSpPr>
          <p:cNvPr id="4" name="Slide Number Placeholder 2">
            <a:extLst>
              <a:ext uri="{FF2B5EF4-FFF2-40B4-BE49-F238E27FC236}">
                <a16:creationId xmlns:a16="http://schemas.microsoft.com/office/drawing/2014/main" id="{C7800585-59FC-4CCF-BB25-94F17E8B324E}"/>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12</a:t>
            </a:fld>
            <a:endParaRPr lang="en-US" sz="1200" dirty="0">
              <a:solidFill>
                <a:schemeClr val="tx1">
                  <a:tint val="75000"/>
                </a:schemeClr>
              </a:solidFill>
            </a:endParaRPr>
          </a:p>
        </p:txBody>
      </p:sp>
      <p:grpSp>
        <p:nvGrpSpPr>
          <p:cNvPr id="7" name="Group 6">
            <a:extLst>
              <a:ext uri="{FF2B5EF4-FFF2-40B4-BE49-F238E27FC236}">
                <a16:creationId xmlns:a16="http://schemas.microsoft.com/office/drawing/2014/main" id="{307778B7-E7F4-4FF8-9659-4213EF221DA7}"/>
              </a:ext>
            </a:extLst>
          </p:cNvPr>
          <p:cNvGrpSpPr/>
          <p:nvPr/>
        </p:nvGrpSpPr>
        <p:grpSpPr>
          <a:xfrm>
            <a:off x="686394" y="3756003"/>
            <a:ext cx="2721164" cy="1412844"/>
            <a:chOff x="101754" y="4282211"/>
            <a:chExt cx="2721164" cy="1412844"/>
          </a:xfrm>
        </p:grpSpPr>
        <p:sp>
          <p:nvSpPr>
            <p:cNvPr id="8" name="Rectangle 7">
              <a:extLst>
                <a:ext uri="{FF2B5EF4-FFF2-40B4-BE49-F238E27FC236}">
                  <a16:creationId xmlns:a16="http://schemas.microsoft.com/office/drawing/2014/main" id="{61CD6488-9D29-4521-B4EE-49BDCCD1268C}"/>
                </a:ext>
              </a:extLst>
            </p:cNvPr>
            <p:cNvSpPr>
              <a:spLocks noChangeAspect="1"/>
            </p:cNvSpPr>
            <p:nvPr/>
          </p:nvSpPr>
          <p:spPr>
            <a:xfrm>
              <a:off x="130121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4C2BE7D6-895D-4110-AEF2-CBED0E905940}"/>
                </a:ext>
              </a:extLst>
            </p:cNvPr>
            <p:cNvSpPr>
              <a:spLocks noChangeAspect="1"/>
            </p:cNvSpPr>
            <p:nvPr/>
          </p:nvSpPr>
          <p:spPr>
            <a:xfrm>
              <a:off x="1068372"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9FE7BCFB-90BD-44CE-9963-DCF216884297}"/>
                </a:ext>
              </a:extLst>
            </p:cNvPr>
            <p:cNvSpPr/>
            <p:nvPr/>
          </p:nvSpPr>
          <p:spPr>
            <a:xfrm>
              <a:off x="777737" y="5073585"/>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1412DCCA-4318-4914-8B24-393B2DC0D4B5}"/>
                </a:ext>
              </a:extLst>
            </p:cNvPr>
            <p:cNvSpPr>
              <a:spLocks noChangeAspect="1"/>
            </p:cNvSpPr>
            <p:nvPr/>
          </p:nvSpPr>
          <p:spPr>
            <a:xfrm>
              <a:off x="118388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 name="Group 11">
              <a:extLst>
                <a:ext uri="{FF2B5EF4-FFF2-40B4-BE49-F238E27FC236}">
                  <a16:creationId xmlns:a16="http://schemas.microsoft.com/office/drawing/2014/main" id="{A9651D18-1E6F-453E-91AD-3F212543B461}"/>
                </a:ext>
              </a:extLst>
            </p:cNvPr>
            <p:cNvGrpSpPr/>
            <p:nvPr/>
          </p:nvGrpSpPr>
          <p:grpSpPr>
            <a:xfrm>
              <a:off x="770230" y="4290499"/>
              <a:ext cx="2052688" cy="1401735"/>
              <a:chOff x="403017" y="4226212"/>
              <a:chExt cx="2052688" cy="1401735"/>
            </a:xfrm>
          </p:grpSpPr>
          <p:sp>
            <p:nvSpPr>
              <p:cNvPr id="17" name="Rectangle 16">
                <a:extLst>
                  <a:ext uri="{FF2B5EF4-FFF2-40B4-BE49-F238E27FC236}">
                    <a16:creationId xmlns:a16="http://schemas.microsoft.com/office/drawing/2014/main" id="{B29A4941-F1C8-4CE1-908C-5A64030186F7}"/>
                  </a:ext>
                </a:extLst>
              </p:cNvPr>
              <p:cNvSpPr/>
              <p:nvPr/>
            </p:nvSpPr>
            <p:spPr>
              <a:xfrm>
                <a:off x="403017" y="5008885"/>
                <a:ext cx="2050305"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ight Brace 17">
                <a:extLst>
                  <a:ext uri="{FF2B5EF4-FFF2-40B4-BE49-F238E27FC236}">
                    <a16:creationId xmlns:a16="http://schemas.microsoft.com/office/drawing/2014/main" id="{CEE8B8B9-161E-4D5C-BE13-6609966BA945}"/>
                  </a:ext>
                </a:extLst>
              </p:cNvPr>
              <p:cNvSpPr/>
              <p:nvPr/>
            </p:nvSpPr>
            <p:spPr>
              <a:xfrm rot="16200000">
                <a:off x="1311392" y="3859090"/>
                <a:ext cx="235939" cy="205268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9" name="TextBox 21">
                <a:extLst>
                  <a:ext uri="{FF2B5EF4-FFF2-40B4-BE49-F238E27FC236}">
                    <a16:creationId xmlns:a16="http://schemas.microsoft.com/office/drawing/2014/main" id="{1D03E2D3-75D1-4F81-B4BB-A8ADBEF5F568}"/>
                  </a:ext>
                </a:extLst>
              </p:cNvPr>
              <p:cNvSpPr txBox="1"/>
              <p:nvPr/>
            </p:nvSpPr>
            <p:spPr>
              <a:xfrm>
                <a:off x="938772" y="4226212"/>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grpSp>
          <p:nvGrpSpPr>
            <p:cNvPr id="13" name="Group 12">
              <a:extLst>
                <a:ext uri="{FF2B5EF4-FFF2-40B4-BE49-F238E27FC236}">
                  <a16:creationId xmlns:a16="http://schemas.microsoft.com/office/drawing/2014/main" id="{64F413AC-AFF4-4082-B425-801DDF6F2182}"/>
                </a:ext>
              </a:extLst>
            </p:cNvPr>
            <p:cNvGrpSpPr/>
            <p:nvPr/>
          </p:nvGrpSpPr>
          <p:grpSpPr>
            <a:xfrm>
              <a:off x="101754" y="4282211"/>
              <a:ext cx="677859" cy="1409473"/>
              <a:chOff x="84256" y="4218473"/>
              <a:chExt cx="677859" cy="1409473"/>
            </a:xfrm>
          </p:grpSpPr>
          <p:sp>
            <p:nvSpPr>
              <p:cNvPr id="14" name="Rectangle 13">
                <a:extLst>
                  <a:ext uri="{FF2B5EF4-FFF2-40B4-BE49-F238E27FC236}">
                    <a16:creationId xmlns:a16="http://schemas.microsoft.com/office/drawing/2014/main" id="{DF185A18-000A-4AC4-91D2-BEF849F4ED02}"/>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ight Brace 14">
                <a:extLst>
                  <a:ext uri="{FF2B5EF4-FFF2-40B4-BE49-F238E27FC236}">
                    <a16:creationId xmlns:a16="http://schemas.microsoft.com/office/drawing/2014/main" id="{AB1548F2-0A90-4BD8-80A9-A04BA5B1EB3A}"/>
                  </a:ext>
                </a:extLst>
              </p:cNvPr>
              <p:cNvSpPr/>
              <p:nvPr/>
            </p:nvSpPr>
            <p:spPr>
              <a:xfrm rot="16200000">
                <a:off x="423291" y="4662751"/>
                <a:ext cx="213314" cy="45192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TextBox 20">
                <a:extLst>
                  <a:ext uri="{FF2B5EF4-FFF2-40B4-BE49-F238E27FC236}">
                    <a16:creationId xmlns:a16="http://schemas.microsoft.com/office/drawing/2014/main" id="{43C65D45-2B3A-4C99-9C51-879A766E3DF7}"/>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grpSp>
      <p:grpSp>
        <p:nvGrpSpPr>
          <p:cNvPr id="20" name="Group 19">
            <a:extLst>
              <a:ext uri="{FF2B5EF4-FFF2-40B4-BE49-F238E27FC236}">
                <a16:creationId xmlns:a16="http://schemas.microsoft.com/office/drawing/2014/main" id="{BF521DAA-4BDF-4D88-8B5A-A212575B4483}"/>
              </a:ext>
            </a:extLst>
          </p:cNvPr>
          <p:cNvGrpSpPr/>
          <p:nvPr/>
        </p:nvGrpSpPr>
        <p:grpSpPr>
          <a:xfrm>
            <a:off x="5132120" y="3803772"/>
            <a:ext cx="2727155" cy="1412972"/>
            <a:chOff x="101754" y="4282083"/>
            <a:chExt cx="2727155" cy="1412972"/>
          </a:xfrm>
        </p:grpSpPr>
        <p:sp>
          <p:nvSpPr>
            <p:cNvPr id="21" name="Rectangle 20">
              <a:extLst>
                <a:ext uri="{FF2B5EF4-FFF2-40B4-BE49-F238E27FC236}">
                  <a16:creationId xmlns:a16="http://schemas.microsoft.com/office/drawing/2014/main" id="{2844DE03-D39F-4773-BB53-B779BE62CDF9}"/>
                </a:ext>
              </a:extLst>
            </p:cNvPr>
            <p:cNvSpPr>
              <a:spLocks noChangeAspect="1"/>
            </p:cNvSpPr>
            <p:nvPr/>
          </p:nvSpPr>
          <p:spPr>
            <a:xfrm>
              <a:off x="1068372"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17">
              <a:extLst>
                <a:ext uri="{FF2B5EF4-FFF2-40B4-BE49-F238E27FC236}">
                  <a16:creationId xmlns:a16="http://schemas.microsoft.com/office/drawing/2014/main" id="{FD68E3B6-7620-4B34-B473-B4C9B9CEF695}"/>
                </a:ext>
              </a:extLst>
            </p:cNvPr>
            <p:cNvSpPr txBox="1"/>
            <p:nvPr/>
          </p:nvSpPr>
          <p:spPr>
            <a:xfrm>
              <a:off x="853514" y="4527775"/>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sp>
          <p:nvSpPr>
            <p:cNvPr id="23" name="Rectangle 22">
              <a:extLst>
                <a:ext uri="{FF2B5EF4-FFF2-40B4-BE49-F238E27FC236}">
                  <a16:creationId xmlns:a16="http://schemas.microsoft.com/office/drawing/2014/main" id="{9ACFAACF-6F79-4D66-85B2-CF248ACAFDAF}"/>
                </a:ext>
              </a:extLst>
            </p:cNvPr>
            <p:cNvSpPr/>
            <p:nvPr/>
          </p:nvSpPr>
          <p:spPr>
            <a:xfrm>
              <a:off x="777737" y="5073585"/>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4966CC7E-D726-419F-B327-30B2B77AE8CC}"/>
                </a:ext>
              </a:extLst>
            </p:cNvPr>
            <p:cNvSpPr>
              <a:spLocks noChangeAspect="1"/>
            </p:cNvSpPr>
            <p:nvPr/>
          </p:nvSpPr>
          <p:spPr>
            <a:xfrm>
              <a:off x="118388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245A7B5E-4C89-4E72-84C1-8691C7D58D0D}"/>
                </a:ext>
              </a:extLst>
            </p:cNvPr>
            <p:cNvGrpSpPr/>
            <p:nvPr/>
          </p:nvGrpSpPr>
          <p:grpSpPr>
            <a:xfrm>
              <a:off x="783285" y="4282083"/>
              <a:ext cx="2045624" cy="1410151"/>
              <a:chOff x="416072" y="4217796"/>
              <a:chExt cx="2045624" cy="1410151"/>
            </a:xfrm>
          </p:grpSpPr>
          <p:sp>
            <p:nvSpPr>
              <p:cNvPr id="32" name="Rectangle 31">
                <a:extLst>
                  <a:ext uri="{FF2B5EF4-FFF2-40B4-BE49-F238E27FC236}">
                    <a16:creationId xmlns:a16="http://schemas.microsoft.com/office/drawing/2014/main" id="{67A57EAE-94E9-482E-BDBF-79FF5FDC36C3}"/>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ight Brace 32">
                <a:extLst>
                  <a:ext uri="{FF2B5EF4-FFF2-40B4-BE49-F238E27FC236}">
                    <a16:creationId xmlns:a16="http://schemas.microsoft.com/office/drawing/2014/main" id="{48B5DCF3-3F33-468A-82E3-9C4A2AB15ADD}"/>
                  </a:ext>
                </a:extLst>
              </p:cNvPr>
              <p:cNvSpPr/>
              <p:nvPr/>
            </p:nvSpPr>
            <p:spPr>
              <a:xfrm rot="16200000">
                <a:off x="1637506" y="4172502"/>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4" name="TextBox 21">
                <a:extLst>
                  <a:ext uri="{FF2B5EF4-FFF2-40B4-BE49-F238E27FC236}">
                    <a16:creationId xmlns:a16="http://schemas.microsoft.com/office/drawing/2014/main" id="{EB6B2ADF-9617-4B3B-A359-261BA233D09B}"/>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sp>
            <p:nvSpPr>
              <p:cNvPr id="37" name="Right Brace 36">
                <a:extLst>
                  <a:ext uri="{FF2B5EF4-FFF2-40B4-BE49-F238E27FC236}">
                    <a16:creationId xmlns:a16="http://schemas.microsoft.com/office/drawing/2014/main" id="{97D865E2-4E5D-4E8C-9074-341AB2E573E1}"/>
                  </a:ext>
                </a:extLst>
              </p:cNvPr>
              <p:cNvSpPr/>
              <p:nvPr/>
            </p:nvSpPr>
            <p:spPr>
              <a:xfrm rot="16200000">
                <a:off x="617243" y="4553617"/>
                <a:ext cx="235939" cy="63828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26" name="Rectangle 25">
              <a:extLst>
                <a:ext uri="{FF2B5EF4-FFF2-40B4-BE49-F238E27FC236}">
                  <a16:creationId xmlns:a16="http://schemas.microsoft.com/office/drawing/2014/main" id="{94557D36-3BEA-4A52-8138-B2E1446CB764}"/>
                </a:ext>
              </a:extLst>
            </p:cNvPr>
            <p:cNvSpPr>
              <a:spLocks noChangeAspect="1"/>
            </p:cNvSpPr>
            <p:nvPr/>
          </p:nvSpPr>
          <p:spPr>
            <a:xfrm>
              <a:off x="130121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 name="Group 26">
              <a:extLst>
                <a:ext uri="{FF2B5EF4-FFF2-40B4-BE49-F238E27FC236}">
                  <a16:creationId xmlns:a16="http://schemas.microsoft.com/office/drawing/2014/main" id="{797A8F48-2D57-4C35-8AF3-52155F1D2821}"/>
                </a:ext>
              </a:extLst>
            </p:cNvPr>
            <p:cNvGrpSpPr/>
            <p:nvPr/>
          </p:nvGrpSpPr>
          <p:grpSpPr>
            <a:xfrm>
              <a:off x="101754" y="4282211"/>
              <a:ext cx="677859" cy="1409473"/>
              <a:chOff x="84256" y="4218473"/>
              <a:chExt cx="677859" cy="1409473"/>
            </a:xfrm>
          </p:grpSpPr>
          <p:sp>
            <p:nvSpPr>
              <p:cNvPr id="29" name="Rectangle 28">
                <a:extLst>
                  <a:ext uri="{FF2B5EF4-FFF2-40B4-BE49-F238E27FC236}">
                    <a16:creationId xmlns:a16="http://schemas.microsoft.com/office/drawing/2014/main" id="{B6C0C649-B532-4EF5-81CC-123834651501}"/>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 name="Right Brace 29">
                <a:extLst>
                  <a:ext uri="{FF2B5EF4-FFF2-40B4-BE49-F238E27FC236}">
                    <a16:creationId xmlns:a16="http://schemas.microsoft.com/office/drawing/2014/main" id="{8EB9CF2C-FA40-4AFA-B213-B20F3C290CEE}"/>
                  </a:ext>
                </a:extLst>
              </p:cNvPr>
              <p:cNvSpPr/>
              <p:nvPr/>
            </p:nvSpPr>
            <p:spPr>
              <a:xfrm rot="16200000">
                <a:off x="416667" y="4654686"/>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1" name="TextBox 20">
                <a:extLst>
                  <a:ext uri="{FF2B5EF4-FFF2-40B4-BE49-F238E27FC236}">
                    <a16:creationId xmlns:a16="http://schemas.microsoft.com/office/drawing/2014/main" id="{ED006C2C-2141-4AFC-89F5-C00DBE0F1F9C}"/>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28" name="Rectangle 27">
              <a:extLst>
                <a:ext uri="{FF2B5EF4-FFF2-40B4-BE49-F238E27FC236}">
                  <a16:creationId xmlns:a16="http://schemas.microsoft.com/office/drawing/2014/main" id="{0FB7E3B8-B8B0-4A4E-BDC9-63A101C4AE43}"/>
                </a:ext>
              </a:extLst>
            </p:cNvPr>
            <p:cNvSpPr/>
            <p:nvPr/>
          </p:nvSpPr>
          <p:spPr>
            <a:xfrm>
              <a:off x="783284" y="5072893"/>
              <a:ext cx="641140" cy="619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5" name="TextBox 34">
            <a:extLst>
              <a:ext uri="{FF2B5EF4-FFF2-40B4-BE49-F238E27FC236}">
                <a16:creationId xmlns:a16="http://schemas.microsoft.com/office/drawing/2014/main" id="{8C0150B2-1281-4346-96A6-FCF1E8261DD5}"/>
              </a:ext>
            </a:extLst>
          </p:cNvPr>
          <p:cNvSpPr txBox="1"/>
          <p:nvPr/>
        </p:nvSpPr>
        <p:spPr>
          <a:xfrm>
            <a:off x="1206841" y="5315780"/>
            <a:ext cx="1950140" cy="369332"/>
          </a:xfrm>
          <a:prstGeom prst="rect">
            <a:avLst/>
          </a:prstGeom>
          <a:ln>
            <a:noFill/>
          </a:ln>
        </p:spPr>
        <p:txBody>
          <a:bodyPr wrap="square" rtlCol="0">
            <a:spAutoFit/>
          </a:bodyPr>
          <a:lstStyle/>
          <a:p>
            <a:r>
              <a:rPr lang="en-US" b="1" dirty="0"/>
              <a:t>Without INT</a:t>
            </a:r>
          </a:p>
        </p:txBody>
      </p:sp>
      <p:sp>
        <p:nvSpPr>
          <p:cNvPr id="36" name="TextBox 35">
            <a:extLst>
              <a:ext uri="{FF2B5EF4-FFF2-40B4-BE49-F238E27FC236}">
                <a16:creationId xmlns:a16="http://schemas.microsoft.com/office/drawing/2014/main" id="{70DD7A64-49D3-4828-8CD2-C912B57073C1}"/>
              </a:ext>
            </a:extLst>
          </p:cNvPr>
          <p:cNvSpPr txBox="1"/>
          <p:nvPr/>
        </p:nvSpPr>
        <p:spPr>
          <a:xfrm>
            <a:off x="5826713" y="5312697"/>
            <a:ext cx="1950140" cy="369332"/>
          </a:xfrm>
          <a:prstGeom prst="rect">
            <a:avLst/>
          </a:prstGeom>
          <a:ln>
            <a:noFill/>
          </a:ln>
        </p:spPr>
        <p:txBody>
          <a:bodyPr wrap="square" rtlCol="0">
            <a:spAutoFit/>
          </a:bodyPr>
          <a:lstStyle/>
          <a:p>
            <a:r>
              <a:rPr lang="en-US" b="1" dirty="0"/>
              <a:t>With INT</a:t>
            </a:r>
          </a:p>
        </p:txBody>
      </p:sp>
    </p:spTree>
    <p:extLst>
      <p:ext uri="{BB962C8B-B14F-4D97-AF65-F5344CB8AC3E}">
        <p14:creationId xmlns:p14="http://schemas.microsoft.com/office/powerpoint/2010/main" val="84472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500"/>
                                        <p:tgtEl>
                                          <p:spTgt spid="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Drawbacks</a:t>
            </a:r>
          </a:p>
        </p:txBody>
      </p:sp>
      <p:sp>
        <p:nvSpPr>
          <p:cNvPr id="170" name="Content Placeholder 2">
            <a:extLst>
              <a:ext uri="{FF2B5EF4-FFF2-40B4-BE49-F238E27FC236}">
                <a16:creationId xmlns:a16="http://schemas.microsoft.com/office/drawing/2014/main" id="{D56B2B14-C59A-445F-97FF-E23030897C5B}"/>
              </a:ext>
            </a:extLst>
          </p:cNvPr>
          <p:cNvSpPr txBox="1">
            <a:spLocks/>
          </p:cNvSpPr>
          <p:nvPr/>
        </p:nvSpPr>
        <p:spPr bwMode="auto">
          <a:xfrm>
            <a:off x="1" y="1403809"/>
            <a:ext cx="9331234"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3600" b="1" u="sng" dirty="0"/>
              <a:t>Issue I</a:t>
            </a:r>
            <a:r>
              <a:rPr lang="en-US" sz="3600" b="1" u="sng" dirty="0">
                <a:solidFill>
                  <a:schemeClr val="bg1"/>
                </a:solidFill>
              </a:rPr>
              <a:t>II</a:t>
            </a:r>
            <a:r>
              <a:rPr lang="en-US" sz="3600" b="1" dirty="0"/>
              <a:t>: </a:t>
            </a:r>
            <a:r>
              <a:rPr lang="en-US" sz="3200" b="1" dirty="0"/>
              <a:t>High packet overheads degrade application performance.</a:t>
            </a:r>
            <a:endParaRPr lang="en-US" sz="2800" b="1" dirty="0"/>
          </a:p>
        </p:txBody>
      </p:sp>
      <p:sp>
        <p:nvSpPr>
          <p:cNvPr id="4" name="Slide Number Placeholder 2">
            <a:extLst>
              <a:ext uri="{FF2B5EF4-FFF2-40B4-BE49-F238E27FC236}">
                <a16:creationId xmlns:a16="http://schemas.microsoft.com/office/drawing/2014/main" id="{C7800585-59FC-4CCF-BB25-94F17E8B324E}"/>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13</a:t>
            </a:fld>
            <a:endParaRPr lang="en-US" sz="1200" dirty="0">
              <a:solidFill>
                <a:schemeClr val="tx1">
                  <a:tint val="75000"/>
                </a:schemeClr>
              </a:solidFill>
            </a:endParaRPr>
          </a:p>
        </p:txBody>
      </p:sp>
      <p:sp>
        <p:nvSpPr>
          <p:cNvPr id="6" name="Rectangle 5">
            <a:extLst>
              <a:ext uri="{FF2B5EF4-FFF2-40B4-BE49-F238E27FC236}">
                <a16:creationId xmlns:a16="http://schemas.microsoft.com/office/drawing/2014/main" id="{77EA5DD4-B5C4-4BBB-BD81-7D44CDCFE597}"/>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F4E3DA09-0268-44FF-88D5-1F2877AE8C34}"/>
              </a:ext>
            </a:extLst>
          </p:cNvPr>
          <p:cNvPicPr>
            <a:picLocks noChangeAspect="1"/>
          </p:cNvPicPr>
          <p:nvPr/>
        </p:nvPicPr>
        <p:blipFill>
          <a:blip r:embed="rId4"/>
          <a:stretch>
            <a:fillRect/>
          </a:stretch>
        </p:blipFill>
        <p:spPr>
          <a:xfrm>
            <a:off x="-68773" y="2898457"/>
            <a:ext cx="9398936" cy="3941287"/>
          </a:xfrm>
          <a:prstGeom prst="rect">
            <a:avLst/>
          </a:prstGeom>
        </p:spPr>
      </p:pic>
      <p:grpSp>
        <p:nvGrpSpPr>
          <p:cNvPr id="8" name="Group 7">
            <a:extLst>
              <a:ext uri="{FF2B5EF4-FFF2-40B4-BE49-F238E27FC236}">
                <a16:creationId xmlns:a16="http://schemas.microsoft.com/office/drawing/2014/main" id="{EB7FEAF3-8A4A-47D4-B047-9C535779414F}"/>
              </a:ext>
            </a:extLst>
          </p:cNvPr>
          <p:cNvGrpSpPr/>
          <p:nvPr/>
        </p:nvGrpSpPr>
        <p:grpSpPr>
          <a:xfrm>
            <a:off x="1950720" y="3244334"/>
            <a:ext cx="1846217" cy="2738455"/>
            <a:chOff x="1950720" y="3244334"/>
            <a:chExt cx="1846217" cy="2738455"/>
          </a:xfrm>
        </p:grpSpPr>
        <p:sp>
          <p:nvSpPr>
            <p:cNvPr id="3" name="Oval 2">
              <a:extLst>
                <a:ext uri="{FF2B5EF4-FFF2-40B4-BE49-F238E27FC236}">
                  <a16:creationId xmlns:a16="http://schemas.microsoft.com/office/drawing/2014/main" id="{6C3DE4B3-4BD7-4937-8955-B07B1B67D02E}"/>
                </a:ext>
              </a:extLst>
            </p:cNvPr>
            <p:cNvSpPr/>
            <p:nvPr/>
          </p:nvSpPr>
          <p:spPr>
            <a:xfrm>
              <a:off x="2133603" y="3563983"/>
              <a:ext cx="1097280" cy="2418806"/>
            </a:xfrm>
            <a:prstGeom prst="ellipse">
              <a:avLst/>
            </a:prstGeom>
            <a:noFill/>
            <a:ln w="50800">
              <a:solidFill>
                <a:srgbClr val="2F406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B22D30-FEBA-42E5-864D-68AF98C2C7DA}"/>
                </a:ext>
              </a:extLst>
            </p:cNvPr>
            <p:cNvSpPr txBox="1"/>
            <p:nvPr/>
          </p:nvSpPr>
          <p:spPr>
            <a:xfrm>
              <a:off x="1950720" y="3244334"/>
              <a:ext cx="1846217" cy="369332"/>
            </a:xfrm>
            <a:prstGeom prst="rect">
              <a:avLst/>
            </a:prstGeom>
            <a:ln>
              <a:noFill/>
            </a:ln>
          </p:spPr>
          <p:txBody>
            <a:bodyPr wrap="square" rtlCol="0">
              <a:spAutoFit/>
            </a:bodyPr>
            <a:lstStyle/>
            <a:p>
              <a:r>
                <a:rPr lang="en-US" b="1" dirty="0">
                  <a:solidFill>
                    <a:srgbClr val="2F4065"/>
                  </a:solidFill>
                </a:rPr>
                <a:t>Path Tracing</a:t>
              </a:r>
            </a:p>
          </p:txBody>
        </p:sp>
      </p:grpSp>
      <p:grpSp>
        <p:nvGrpSpPr>
          <p:cNvPr id="17" name="Group 16">
            <a:extLst>
              <a:ext uri="{FF2B5EF4-FFF2-40B4-BE49-F238E27FC236}">
                <a16:creationId xmlns:a16="http://schemas.microsoft.com/office/drawing/2014/main" id="{EAF87607-40EE-4964-97C2-6809091BE25C}"/>
              </a:ext>
            </a:extLst>
          </p:cNvPr>
          <p:cNvGrpSpPr/>
          <p:nvPr/>
        </p:nvGrpSpPr>
        <p:grpSpPr>
          <a:xfrm>
            <a:off x="4567645" y="3241375"/>
            <a:ext cx="1926235" cy="2743200"/>
            <a:chOff x="2142306" y="3239589"/>
            <a:chExt cx="1926235" cy="2743200"/>
          </a:xfrm>
        </p:grpSpPr>
        <p:sp>
          <p:nvSpPr>
            <p:cNvPr id="18" name="Oval 17">
              <a:extLst>
                <a:ext uri="{FF2B5EF4-FFF2-40B4-BE49-F238E27FC236}">
                  <a16:creationId xmlns:a16="http://schemas.microsoft.com/office/drawing/2014/main" id="{EB42D110-66C2-4FA2-9619-51DCB91BA9B0}"/>
                </a:ext>
              </a:extLst>
            </p:cNvPr>
            <p:cNvSpPr/>
            <p:nvPr/>
          </p:nvSpPr>
          <p:spPr>
            <a:xfrm>
              <a:off x="2142306" y="3563983"/>
              <a:ext cx="1097280" cy="2418806"/>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7CDD2B9-397F-43C5-B379-102A97DB8C76}"/>
                </a:ext>
              </a:extLst>
            </p:cNvPr>
            <p:cNvSpPr txBox="1"/>
            <p:nvPr/>
          </p:nvSpPr>
          <p:spPr>
            <a:xfrm>
              <a:off x="2222324" y="3239589"/>
              <a:ext cx="1846217" cy="369332"/>
            </a:xfrm>
            <a:prstGeom prst="rect">
              <a:avLst/>
            </a:prstGeom>
            <a:ln>
              <a:noFill/>
            </a:ln>
          </p:spPr>
          <p:txBody>
            <a:bodyPr wrap="square" rtlCol="0">
              <a:spAutoFit/>
            </a:bodyPr>
            <a:lstStyle/>
            <a:p>
              <a:r>
                <a:rPr lang="en-US" b="1" dirty="0">
                  <a:solidFill>
                    <a:srgbClr val="FF0000"/>
                  </a:solidFill>
                </a:rPr>
                <a:t>HPCC</a:t>
              </a:r>
            </a:p>
          </p:txBody>
        </p:sp>
      </p:grpSp>
      <p:grpSp>
        <p:nvGrpSpPr>
          <p:cNvPr id="20" name="Group 19">
            <a:extLst>
              <a:ext uri="{FF2B5EF4-FFF2-40B4-BE49-F238E27FC236}">
                <a16:creationId xmlns:a16="http://schemas.microsoft.com/office/drawing/2014/main" id="{BE46A4EB-AFCD-4A41-B569-02B311F969E4}"/>
              </a:ext>
            </a:extLst>
          </p:cNvPr>
          <p:cNvGrpSpPr/>
          <p:nvPr/>
        </p:nvGrpSpPr>
        <p:grpSpPr>
          <a:xfrm>
            <a:off x="5782562" y="3241375"/>
            <a:ext cx="2001562" cy="2743591"/>
            <a:chOff x="2108200" y="3178629"/>
            <a:chExt cx="2001562" cy="2743591"/>
          </a:xfrm>
        </p:grpSpPr>
        <p:sp>
          <p:nvSpPr>
            <p:cNvPr id="21" name="Oval 20">
              <a:extLst>
                <a:ext uri="{FF2B5EF4-FFF2-40B4-BE49-F238E27FC236}">
                  <a16:creationId xmlns:a16="http://schemas.microsoft.com/office/drawing/2014/main" id="{E43FE652-E71A-4CDC-BC50-885B13977770}"/>
                </a:ext>
              </a:extLst>
            </p:cNvPr>
            <p:cNvSpPr/>
            <p:nvPr/>
          </p:nvSpPr>
          <p:spPr>
            <a:xfrm>
              <a:off x="2108200" y="3503414"/>
              <a:ext cx="1097280" cy="2418806"/>
            </a:xfrm>
            <a:prstGeom prst="ellipse">
              <a:avLst/>
            </a:prstGeom>
            <a:noFill/>
            <a:ln w="508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D854F6-7EA2-40BA-9017-A3D7D10F49FB}"/>
                </a:ext>
              </a:extLst>
            </p:cNvPr>
            <p:cNvSpPr txBox="1"/>
            <p:nvPr/>
          </p:nvSpPr>
          <p:spPr>
            <a:xfrm>
              <a:off x="2263545" y="3178629"/>
              <a:ext cx="1846217" cy="369332"/>
            </a:xfrm>
            <a:prstGeom prst="rect">
              <a:avLst/>
            </a:prstGeom>
            <a:ln>
              <a:noFill/>
            </a:ln>
          </p:spPr>
          <p:txBody>
            <a:bodyPr wrap="square" rtlCol="0">
              <a:spAutoFit/>
            </a:bodyPr>
            <a:lstStyle/>
            <a:p>
              <a:r>
                <a:rPr lang="en-US" b="1" dirty="0">
                  <a:solidFill>
                    <a:srgbClr val="7030A0"/>
                  </a:solidFill>
                </a:rPr>
                <a:t>Both</a:t>
              </a:r>
            </a:p>
          </p:txBody>
        </p:sp>
      </p:grpSp>
    </p:spTree>
    <p:extLst>
      <p:ext uri="{BB962C8B-B14F-4D97-AF65-F5344CB8AC3E}">
        <p14:creationId xmlns:p14="http://schemas.microsoft.com/office/powerpoint/2010/main" val="7384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D08CC7F-E2D2-4BA9-82F8-4B414466F928}"/>
              </a:ext>
            </a:extLst>
          </p:cNvPr>
          <p:cNvSpPr txBox="1">
            <a:spLocks/>
          </p:cNvSpPr>
          <p:nvPr/>
        </p:nvSpPr>
        <p:spPr bwMode="auto">
          <a:xfrm>
            <a:off x="0" y="1403808"/>
            <a:ext cx="9331234"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3600" b="1" u="sng" dirty="0">
                <a:solidFill>
                  <a:schemeClr val="bg1"/>
                </a:solidFill>
              </a:rPr>
              <a:t>Issue III</a:t>
            </a:r>
            <a:r>
              <a:rPr lang="en-US" sz="3600" b="1" dirty="0">
                <a:solidFill>
                  <a:schemeClr val="bg1"/>
                </a:solidFill>
              </a:rPr>
              <a:t>: </a:t>
            </a:r>
            <a:r>
              <a:rPr lang="en-US" sz="3200" b="1" dirty="0">
                <a:solidFill>
                  <a:schemeClr val="bg1"/>
                </a:solidFill>
              </a:rPr>
              <a:t>High packet overheads </a:t>
            </a:r>
            <a:r>
              <a:rPr lang="en-US" sz="3200" b="1" dirty="0"/>
              <a:t>degrade application performance.</a:t>
            </a:r>
            <a:endParaRPr lang="en-US" sz="2800" b="1" dirty="0"/>
          </a:p>
        </p:txBody>
      </p:sp>
      <p:sp>
        <p:nvSpPr>
          <p:cNvPr id="16" name="Content Placeholder 2">
            <a:extLst>
              <a:ext uri="{FF2B5EF4-FFF2-40B4-BE49-F238E27FC236}">
                <a16:creationId xmlns:a16="http://schemas.microsoft.com/office/drawing/2014/main" id="{6B99AF76-A2F1-4602-8CBF-3CF318800EC4}"/>
              </a:ext>
            </a:extLst>
          </p:cNvPr>
          <p:cNvSpPr txBox="1">
            <a:spLocks/>
          </p:cNvSpPr>
          <p:nvPr/>
        </p:nvSpPr>
        <p:spPr bwMode="auto">
          <a:xfrm>
            <a:off x="1" y="1405537"/>
            <a:ext cx="9331234"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3600" b="1" u="sng" dirty="0">
                <a:solidFill>
                  <a:schemeClr val="bg1"/>
                </a:solidFill>
              </a:rPr>
              <a:t>Issue III</a:t>
            </a:r>
            <a:r>
              <a:rPr lang="en-US" sz="3600" b="1" dirty="0">
                <a:solidFill>
                  <a:schemeClr val="bg1"/>
                </a:solidFill>
              </a:rPr>
              <a:t>: </a:t>
            </a:r>
            <a:r>
              <a:rPr lang="en-US" sz="3200" b="1" dirty="0">
                <a:solidFill>
                  <a:schemeClr val="bg1"/>
                </a:solidFill>
              </a:rPr>
              <a:t>High packet overheads </a:t>
            </a:r>
            <a:r>
              <a:rPr lang="en-US" sz="3200" b="1" dirty="0"/>
              <a:t>increase switch processing time.</a:t>
            </a:r>
            <a:endParaRPr lang="en-US" sz="2800" b="1" dirty="0"/>
          </a:p>
        </p:txBody>
      </p:sp>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Drawbacks</a:t>
            </a:r>
          </a:p>
        </p:txBody>
      </p:sp>
      <p:sp>
        <p:nvSpPr>
          <p:cNvPr id="170" name="Content Placeholder 2">
            <a:extLst>
              <a:ext uri="{FF2B5EF4-FFF2-40B4-BE49-F238E27FC236}">
                <a16:creationId xmlns:a16="http://schemas.microsoft.com/office/drawing/2014/main" id="{D56B2B14-C59A-445F-97FF-E23030897C5B}"/>
              </a:ext>
            </a:extLst>
          </p:cNvPr>
          <p:cNvSpPr txBox="1">
            <a:spLocks/>
          </p:cNvSpPr>
          <p:nvPr/>
        </p:nvSpPr>
        <p:spPr bwMode="auto">
          <a:xfrm>
            <a:off x="1" y="1403809"/>
            <a:ext cx="9331234"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3600" b="1" u="sng" dirty="0"/>
              <a:t>Issue I</a:t>
            </a:r>
            <a:r>
              <a:rPr lang="en-US" sz="3600" b="1" u="sng" dirty="0">
                <a:solidFill>
                  <a:schemeClr val="bg1"/>
                </a:solidFill>
              </a:rPr>
              <a:t>II</a:t>
            </a:r>
            <a:r>
              <a:rPr lang="en-US" sz="3600" b="1" dirty="0"/>
              <a:t>: </a:t>
            </a:r>
            <a:r>
              <a:rPr lang="en-US" sz="3200" b="1" dirty="0"/>
              <a:t>High packet overheads</a:t>
            </a:r>
            <a:endParaRPr lang="en-US" sz="2800" b="1" dirty="0"/>
          </a:p>
        </p:txBody>
      </p:sp>
      <p:sp>
        <p:nvSpPr>
          <p:cNvPr id="4" name="Slide Number Placeholder 2">
            <a:extLst>
              <a:ext uri="{FF2B5EF4-FFF2-40B4-BE49-F238E27FC236}">
                <a16:creationId xmlns:a16="http://schemas.microsoft.com/office/drawing/2014/main" id="{C7800585-59FC-4CCF-BB25-94F17E8B324E}"/>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14</a:t>
            </a:fld>
            <a:endParaRPr lang="en-US" sz="1200" dirty="0">
              <a:solidFill>
                <a:schemeClr val="tx1">
                  <a:tint val="75000"/>
                </a:schemeClr>
              </a:solidFill>
            </a:endParaRPr>
          </a:p>
        </p:txBody>
      </p:sp>
      <p:sp>
        <p:nvSpPr>
          <p:cNvPr id="14" name="Content Placeholder 2">
            <a:extLst>
              <a:ext uri="{FF2B5EF4-FFF2-40B4-BE49-F238E27FC236}">
                <a16:creationId xmlns:a16="http://schemas.microsoft.com/office/drawing/2014/main" id="{8EFBDA3D-8467-48AA-B052-38C759E4612C}"/>
              </a:ext>
            </a:extLst>
          </p:cNvPr>
          <p:cNvSpPr txBox="1">
            <a:spLocks/>
          </p:cNvSpPr>
          <p:nvPr/>
        </p:nvSpPr>
        <p:spPr bwMode="auto">
          <a:xfrm>
            <a:off x="2168436" y="1403809"/>
            <a:ext cx="470261"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3600" b="1" u="sng" dirty="0"/>
              <a:t>I</a:t>
            </a:r>
            <a:endParaRPr lang="en-US" sz="2800" b="1" dirty="0">
              <a:solidFill>
                <a:schemeClr val="bg1"/>
              </a:solidFill>
            </a:endParaRPr>
          </a:p>
        </p:txBody>
      </p:sp>
      <p:sp>
        <p:nvSpPr>
          <p:cNvPr id="9" name="Cloud 8">
            <a:extLst>
              <a:ext uri="{FF2B5EF4-FFF2-40B4-BE49-F238E27FC236}">
                <a16:creationId xmlns:a16="http://schemas.microsoft.com/office/drawing/2014/main" id="{C7936A96-7C1F-428B-B2CD-961F78DD213B}"/>
              </a:ext>
            </a:extLst>
          </p:cNvPr>
          <p:cNvSpPr/>
          <p:nvPr/>
        </p:nvSpPr>
        <p:spPr>
          <a:xfrm>
            <a:off x="848958" y="3429000"/>
            <a:ext cx="6949440" cy="208570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Approximately 1% increase per telemetry type on 10G link</a:t>
            </a:r>
          </a:p>
        </p:txBody>
      </p:sp>
      <p:pic>
        <p:nvPicPr>
          <p:cNvPr id="20" name="Picture 2" descr="STORDIS Launches First Optimised Barefoot Tofino Switches with Time Synchronisation and 8-Core Processing Power">
            <a:extLst>
              <a:ext uri="{FF2B5EF4-FFF2-40B4-BE49-F238E27FC236}">
                <a16:creationId xmlns:a16="http://schemas.microsoft.com/office/drawing/2014/main" id="{D256E2E0-4336-4797-A70D-1E087D00D6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22" t="22482" r="14387" b="14120"/>
          <a:stretch/>
        </p:blipFill>
        <p:spPr bwMode="auto">
          <a:xfrm>
            <a:off x="3189178" y="3310479"/>
            <a:ext cx="2102814" cy="105804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1A4AD75-0919-4C1B-B8A7-11949877C6A2}"/>
              </a:ext>
            </a:extLst>
          </p:cNvPr>
          <p:cNvCxnSpPr/>
          <p:nvPr/>
        </p:nvCxnSpPr>
        <p:spPr>
          <a:xfrm>
            <a:off x="3143305" y="4462577"/>
            <a:ext cx="21945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E9E6B8B-0355-4DEE-8632-D2418485541F}"/>
              </a:ext>
            </a:extLst>
          </p:cNvPr>
          <p:cNvCxnSpPr/>
          <p:nvPr/>
        </p:nvCxnSpPr>
        <p:spPr>
          <a:xfrm>
            <a:off x="3143305" y="4747553"/>
            <a:ext cx="219456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AFE69610-FC8E-43F9-8273-CC4928E4012B}"/>
              </a:ext>
            </a:extLst>
          </p:cNvPr>
          <p:cNvGrpSpPr/>
          <p:nvPr/>
        </p:nvGrpSpPr>
        <p:grpSpPr>
          <a:xfrm>
            <a:off x="-5290195" y="4404977"/>
            <a:ext cx="10627146" cy="369391"/>
            <a:chOff x="-6835715" y="3415937"/>
            <a:chExt cx="10627146" cy="369391"/>
          </a:xfrm>
        </p:grpSpPr>
        <p:sp>
          <p:nvSpPr>
            <p:cNvPr id="108" name="Rectangle 107">
              <a:extLst>
                <a:ext uri="{FF2B5EF4-FFF2-40B4-BE49-F238E27FC236}">
                  <a16:creationId xmlns:a16="http://schemas.microsoft.com/office/drawing/2014/main" id="{8B175955-6477-4D2A-AC94-38F80FAD81FC}"/>
                </a:ext>
              </a:extLst>
            </p:cNvPr>
            <p:cNvSpPr>
              <a:spLocks/>
            </p:cNvSpPr>
            <p:nvPr/>
          </p:nvSpPr>
          <p:spPr>
            <a:xfrm>
              <a:off x="-683571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Rectangle 108">
              <a:extLst>
                <a:ext uri="{FF2B5EF4-FFF2-40B4-BE49-F238E27FC236}">
                  <a16:creationId xmlns:a16="http://schemas.microsoft.com/office/drawing/2014/main" id="{25250A55-4113-4DB8-8685-FA74DEADC72E}"/>
                </a:ext>
              </a:extLst>
            </p:cNvPr>
            <p:cNvSpPr>
              <a:spLocks/>
            </p:cNvSpPr>
            <p:nvPr/>
          </p:nvSpPr>
          <p:spPr>
            <a:xfrm>
              <a:off x="-671324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Rectangle 109">
              <a:extLst>
                <a:ext uri="{FF2B5EF4-FFF2-40B4-BE49-F238E27FC236}">
                  <a16:creationId xmlns:a16="http://schemas.microsoft.com/office/drawing/2014/main" id="{5726E75B-5F0E-426B-B9D8-44F7FF64E852}"/>
                </a:ext>
              </a:extLst>
            </p:cNvPr>
            <p:cNvSpPr>
              <a:spLocks/>
            </p:cNvSpPr>
            <p:nvPr/>
          </p:nvSpPr>
          <p:spPr>
            <a:xfrm>
              <a:off x="-659437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Rectangle 110">
              <a:extLst>
                <a:ext uri="{FF2B5EF4-FFF2-40B4-BE49-F238E27FC236}">
                  <a16:creationId xmlns:a16="http://schemas.microsoft.com/office/drawing/2014/main" id="{6D84738A-E544-4465-B471-85FFA8FB169A}"/>
                </a:ext>
              </a:extLst>
            </p:cNvPr>
            <p:cNvSpPr>
              <a:spLocks/>
            </p:cNvSpPr>
            <p:nvPr/>
          </p:nvSpPr>
          <p:spPr>
            <a:xfrm>
              <a:off x="-647550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Rectangle 111">
              <a:extLst>
                <a:ext uri="{FF2B5EF4-FFF2-40B4-BE49-F238E27FC236}">
                  <a16:creationId xmlns:a16="http://schemas.microsoft.com/office/drawing/2014/main" id="{AD606A10-6838-4E25-970F-9827B4021A94}"/>
                </a:ext>
              </a:extLst>
            </p:cNvPr>
            <p:cNvSpPr>
              <a:spLocks/>
            </p:cNvSpPr>
            <p:nvPr/>
          </p:nvSpPr>
          <p:spPr>
            <a:xfrm>
              <a:off x="-635662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Rectangle 112">
              <a:extLst>
                <a:ext uri="{FF2B5EF4-FFF2-40B4-BE49-F238E27FC236}">
                  <a16:creationId xmlns:a16="http://schemas.microsoft.com/office/drawing/2014/main" id="{23BE225E-194D-4653-A841-032CE4EE870F}"/>
                </a:ext>
              </a:extLst>
            </p:cNvPr>
            <p:cNvSpPr>
              <a:spLocks/>
            </p:cNvSpPr>
            <p:nvPr/>
          </p:nvSpPr>
          <p:spPr>
            <a:xfrm>
              <a:off x="-623923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Rectangle 113">
              <a:extLst>
                <a:ext uri="{FF2B5EF4-FFF2-40B4-BE49-F238E27FC236}">
                  <a16:creationId xmlns:a16="http://schemas.microsoft.com/office/drawing/2014/main" id="{311802BF-60AA-4338-878E-2B14F07E3DAF}"/>
                </a:ext>
              </a:extLst>
            </p:cNvPr>
            <p:cNvSpPr>
              <a:spLocks/>
            </p:cNvSpPr>
            <p:nvPr/>
          </p:nvSpPr>
          <p:spPr>
            <a:xfrm>
              <a:off x="-611676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Rectangle 114">
              <a:extLst>
                <a:ext uri="{FF2B5EF4-FFF2-40B4-BE49-F238E27FC236}">
                  <a16:creationId xmlns:a16="http://schemas.microsoft.com/office/drawing/2014/main" id="{6C6A2477-4E34-4A81-B395-00083E679E01}"/>
                </a:ext>
              </a:extLst>
            </p:cNvPr>
            <p:cNvSpPr>
              <a:spLocks/>
            </p:cNvSpPr>
            <p:nvPr/>
          </p:nvSpPr>
          <p:spPr>
            <a:xfrm>
              <a:off x="-599788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Rectangle 115">
              <a:extLst>
                <a:ext uri="{FF2B5EF4-FFF2-40B4-BE49-F238E27FC236}">
                  <a16:creationId xmlns:a16="http://schemas.microsoft.com/office/drawing/2014/main" id="{EED12E11-CD8E-4FD2-ACDD-E5B02589552C}"/>
                </a:ext>
              </a:extLst>
            </p:cNvPr>
            <p:cNvSpPr>
              <a:spLocks/>
            </p:cNvSpPr>
            <p:nvPr/>
          </p:nvSpPr>
          <p:spPr>
            <a:xfrm>
              <a:off x="-587901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Rectangle 116">
              <a:extLst>
                <a:ext uri="{FF2B5EF4-FFF2-40B4-BE49-F238E27FC236}">
                  <a16:creationId xmlns:a16="http://schemas.microsoft.com/office/drawing/2014/main" id="{5EFDC36E-0EDF-48CC-A0BC-5E38CE89B019}"/>
                </a:ext>
              </a:extLst>
            </p:cNvPr>
            <p:cNvSpPr>
              <a:spLocks/>
            </p:cNvSpPr>
            <p:nvPr/>
          </p:nvSpPr>
          <p:spPr>
            <a:xfrm>
              <a:off x="-576014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Rectangle 117">
              <a:extLst>
                <a:ext uri="{FF2B5EF4-FFF2-40B4-BE49-F238E27FC236}">
                  <a16:creationId xmlns:a16="http://schemas.microsoft.com/office/drawing/2014/main" id="{751157F4-224F-479B-9A54-6321E17345E4}"/>
                </a:ext>
              </a:extLst>
            </p:cNvPr>
            <p:cNvSpPr>
              <a:spLocks/>
            </p:cNvSpPr>
            <p:nvPr/>
          </p:nvSpPr>
          <p:spPr>
            <a:xfrm>
              <a:off x="-563979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Rectangle 118">
              <a:extLst>
                <a:ext uri="{FF2B5EF4-FFF2-40B4-BE49-F238E27FC236}">
                  <a16:creationId xmlns:a16="http://schemas.microsoft.com/office/drawing/2014/main" id="{AB93425C-52CC-4F45-9EE0-CCA387E54BFD}"/>
                </a:ext>
              </a:extLst>
            </p:cNvPr>
            <p:cNvSpPr>
              <a:spLocks/>
            </p:cNvSpPr>
            <p:nvPr/>
          </p:nvSpPr>
          <p:spPr>
            <a:xfrm>
              <a:off x="-552050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 name="Rectangle 119">
              <a:extLst>
                <a:ext uri="{FF2B5EF4-FFF2-40B4-BE49-F238E27FC236}">
                  <a16:creationId xmlns:a16="http://schemas.microsoft.com/office/drawing/2014/main" id="{2FB4D0D4-5649-4491-902D-40405E9EE8E4}"/>
                </a:ext>
              </a:extLst>
            </p:cNvPr>
            <p:cNvSpPr>
              <a:spLocks/>
            </p:cNvSpPr>
            <p:nvPr/>
          </p:nvSpPr>
          <p:spPr>
            <a:xfrm>
              <a:off x="-540163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 name="Rectangle 120">
              <a:extLst>
                <a:ext uri="{FF2B5EF4-FFF2-40B4-BE49-F238E27FC236}">
                  <a16:creationId xmlns:a16="http://schemas.microsoft.com/office/drawing/2014/main" id="{10D30764-D2B0-46C1-A736-89C33694047C}"/>
                </a:ext>
              </a:extLst>
            </p:cNvPr>
            <p:cNvSpPr>
              <a:spLocks/>
            </p:cNvSpPr>
            <p:nvPr/>
          </p:nvSpPr>
          <p:spPr>
            <a:xfrm>
              <a:off x="-528275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Rectangle 121">
              <a:extLst>
                <a:ext uri="{FF2B5EF4-FFF2-40B4-BE49-F238E27FC236}">
                  <a16:creationId xmlns:a16="http://schemas.microsoft.com/office/drawing/2014/main" id="{86BA8C12-9509-4F4A-A486-56DF36DFE68C}"/>
                </a:ext>
              </a:extLst>
            </p:cNvPr>
            <p:cNvSpPr>
              <a:spLocks/>
            </p:cNvSpPr>
            <p:nvPr/>
          </p:nvSpPr>
          <p:spPr>
            <a:xfrm>
              <a:off x="-516388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 name="Rectangle 122">
              <a:extLst>
                <a:ext uri="{FF2B5EF4-FFF2-40B4-BE49-F238E27FC236}">
                  <a16:creationId xmlns:a16="http://schemas.microsoft.com/office/drawing/2014/main" id="{83AF4D49-F7AD-4165-9326-00E830884118}"/>
                </a:ext>
              </a:extLst>
            </p:cNvPr>
            <p:cNvSpPr>
              <a:spLocks/>
            </p:cNvSpPr>
            <p:nvPr/>
          </p:nvSpPr>
          <p:spPr>
            <a:xfrm>
              <a:off x="-504649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 name="Rectangle 123">
              <a:extLst>
                <a:ext uri="{FF2B5EF4-FFF2-40B4-BE49-F238E27FC236}">
                  <a16:creationId xmlns:a16="http://schemas.microsoft.com/office/drawing/2014/main" id="{7B766332-49EE-4630-BF33-4CDA71CE437F}"/>
                </a:ext>
              </a:extLst>
            </p:cNvPr>
            <p:cNvSpPr>
              <a:spLocks/>
            </p:cNvSpPr>
            <p:nvPr/>
          </p:nvSpPr>
          <p:spPr>
            <a:xfrm>
              <a:off x="-492401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 name="Rectangle 124">
              <a:extLst>
                <a:ext uri="{FF2B5EF4-FFF2-40B4-BE49-F238E27FC236}">
                  <a16:creationId xmlns:a16="http://schemas.microsoft.com/office/drawing/2014/main" id="{2A7E89DE-1C75-405D-8B15-5AE4072C1D6D}"/>
                </a:ext>
              </a:extLst>
            </p:cNvPr>
            <p:cNvSpPr>
              <a:spLocks/>
            </p:cNvSpPr>
            <p:nvPr/>
          </p:nvSpPr>
          <p:spPr>
            <a:xfrm>
              <a:off x="-480514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Rectangle 125">
              <a:extLst>
                <a:ext uri="{FF2B5EF4-FFF2-40B4-BE49-F238E27FC236}">
                  <a16:creationId xmlns:a16="http://schemas.microsoft.com/office/drawing/2014/main" id="{A68D2DD0-8135-4581-908A-DAE49209B94B}"/>
                </a:ext>
              </a:extLst>
            </p:cNvPr>
            <p:cNvSpPr>
              <a:spLocks/>
            </p:cNvSpPr>
            <p:nvPr/>
          </p:nvSpPr>
          <p:spPr>
            <a:xfrm>
              <a:off x="-468627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 name="Rectangle 126">
              <a:extLst>
                <a:ext uri="{FF2B5EF4-FFF2-40B4-BE49-F238E27FC236}">
                  <a16:creationId xmlns:a16="http://schemas.microsoft.com/office/drawing/2014/main" id="{E5D379D1-334A-4111-920D-B37CD71D63B1}"/>
                </a:ext>
              </a:extLst>
            </p:cNvPr>
            <p:cNvSpPr>
              <a:spLocks/>
            </p:cNvSpPr>
            <p:nvPr/>
          </p:nvSpPr>
          <p:spPr>
            <a:xfrm>
              <a:off x="-456740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Rectangle 127">
              <a:extLst>
                <a:ext uri="{FF2B5EF4-FFF2-40B4-BE49-F238E27FC236}">
                  <a16:creationId xmlns:a16="http://schemas.microsoft.com/office/drawing/2014/main" id="{43B1FD08-FB0A-48A1-9F77-E57BF5CBFF20}"/>
                </a:ext>
              </a:extLst>
            </p:cNvPr>
            <p:cNvSpPr>
              <a:spLocks/>
            </p:cNvSpPr>
            <p:nvPr/>
          </p:nvSpPr>
          <p:spPr>
            <a:xfrm>
              <a:off x="-444705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 name="Rectangle 128">
              <a:extLst>
                <a:ext uri="{FF2B5EF4-FFF2-40B4-BE49-F238E27FC236}">
                  <a16:creationId xmlns:a16="http://schemas.microsoft.com/office/drawing/2014/main" id="{AABE234D-31C6-4734-93FC-377D8BFA7E24}"/>
                </a:ext>
              </a:extLst>
            </p:cNvPr>
            <p:cNvSpPr>
              <a:spLocks/>
            </p:cNvSpPr>
            <p:nvPr/>
          </p:nvSpPr>
          <p:spPr>
            <a:xfrm>
              <a:off x="-432458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 name="Rectangle 129">
              <a:extLst>
                <a:ext uri="{FF2B5EF4-FFF2-40B4-BE49-F238E27FC236}">
                  <a16:creationId xmlns:a16="http://schemas.microsoft.com/office/drawing/2014/main" id="{9A9AEA30-B597-441E-ACAA-308109090EAF}"/>
                </a:ext>
              </a:extLst>
            </p:cNvPr>
            <p:cNvSpPr>
              <a:spLocks/>
            </p:cNvSpPr>
            <p:nvPr/>
          </p:nvSpPr>
          <p:spPr>
            <a:xfrm>
              <a:off x="-420571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 name="Rectangle 130">
              <a:extLst>
                <a:ext uri="{FF2B5EF4-FFF2-40B4-BE49-F238E27FC236}">
                  <a16:creationId xmlns:a16="http://schemas.microsoft.com/office/drawing/2014/main" id="{5B400BD6-48FF-4EA0-8515-5249A2D575CE}"/>
                </a:ext>
              </a:extLst>
            </p:cNvPr>
            <p:cNvSpPr>
              <a:spLocks/>
            </p:cNvSpPr>
            <p:nvPr/>
          </p:nvSpPr>
          <p:spPr>
            <a:xfrm>
              <a:off x="-4086840" y="3470432"/>
              <a:ext cx="120348" cy="292608"/>
            </a:xfrm>
            <a:prstGeom prst="rect">
              <a:avLst/>
            </a:prstGeom>
            <a:gradFill flip="none" rotWithShape="1">
              <a:gsLst>
                <a:gs pos="0">
                  <a:schemeClr val="accent3">
                    <a:lumMod val="5000"/>
                    <a:lumOff val="95000"/>
                  </a:schemeClr>
                </a:gs>
                <a:gs pos="100000">
                  <a:srgbClr val="7030A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Rectangle 131">
              <a:extLst>
                <a:ext uri="{FF2B5EF4-FFF2-40B4-BE49-F238E27FC236}">
                  <a16:creationId xmlns:a16="http://schemas.microsoft.com/office/drawing/2014/main" id="{AA7B46F5-5DED-40F5-80EA-4C76E1BDCE7E}"/>
                </a:ext>
              </a:extLst>
            </p:cNvPr>
            <p:cNvSpPr>
              <a:spLocks/>
            </p:cNvSpPr>
            <p:nvPr/>
          </p:nvSpPr>
          <p:spPr>
            <a:xfrm>
              <a:off x="-3967968" y="347043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 name="Rectangle 132">
              <a:extLst>
                <a:ext uri="{FF2B5EF4-FFF2-40B4-BE49-F238E27FC236}">
                  <a16:creationId xmlns:a16="http://schemas.microsoft.com/office/drawing/2014/main" id="{379A8847-E9CC-4D02-A4E0-5446D7942A0C}"/>
                </a:ext>
              </a:extLst>
            </p:cNvPr>
            <p:cNvSpPr>
              <a:spLocks/>
            </p:cNvSpPr>
            <p:nvPr/>
          </p:nvSpPr>
          <p:spPr>
            <a:xfrm>
              <a:off x="-3850572" y="347043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 name="Rectangle 133">
              <a:extLst>
                <a:ext uri="{FF2B5EF4-FFF2-40B4-BE49-F238E27FC236}">
                  <a16:creationId xmlns:a16="http://schemas.microsoft.com/office/drawing/2014/main" id="{34088080-85DD-4E37-BD6F-146EEB404B67}"/>
                </a:ext>
              </a:extLst>
            </p:cNvPr>
            <p:cNvSpPr>
              <a:spLocks/>
            </p:cNvSpPr>
            <p:nvPr/>
          </p:nvSpPr>
          <p:spPr>
            <a:xfrm>
              <a:off x="-3730218" y="347043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 name="Rectangle 134">
              <a:extLst>
                <a:ext uri="{FF2B5EF4-FFF2-40B4-BE49-F238E27FC236}">
                  <a16:creationId xmlns:a16="http://schemas.microsoft.com/office/drawing/2014/main" id="{457B603B-7086-421C-8CC1-AF8D1D59A414}"/>
                </a:ext>
              </a:extLst>
            </p:cNvPr>
            <p:cNvSpPr>
              <a:spLocks/>
            </p:cNvSpPr>
            <p:nvPr/>
          </p:nvSpPr>
          <p:spPr>
            <a:xfrm>
              <a:off x="-3611346" y="347043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 name="Rectangle 135">
              <a:extLst>
                <a:ext uri="{FF2B5EF4-FFF2-40B4-BE49-F238E27FC236}">
                  <a16:creationId xmlns:a16="http://schemas.microsoft.com/office/drawing/2014/main" id="{501C6340-86AD-4ACF-9866-B8EC5B865DC4}"/>
                </a:ext>
              </a:extLst>
            </p:cNvPr>
            <p:cNvSpPr>
              <a:spLocks/>
            </p:cNvSpPr>
            <p:nvPr/>
          </p:nvSpPr>
          <p:spPr>
            <a:xfrm>
              <a:off x="-3492474" y="347043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Rectangle 136">
              <a:extLst>
                <a:ext uri="{FF2B5EF4-FFF2-40B4-BE49-F238E27FC236}">
                  <a16:creationId xmlns:a16="http://schemas.microsoft.com/office/drawing/2014/main" id="{E4A83F6D-CE99-455A-A06F-DC91087FC6AE}"/>
                </a:ext>
              </a:extLst>
            </p:cNvPr>
            <p:cNvSpPr>
              <a:spLocks/>
            </p:cNvSpPr>
            <p:nvPr/>
          </p:nvSpPr>
          <p:spPr>
            <a:xfrm>
              <a:off x="-3373602" y="347043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 name="Rectangle 137">
              <a:extLst>
                <a:ext uri="{FF2B5EF4-FFF2-40B4-BE49-F238E27FC236}">
                  <a16:creationId xmlns:a16="http://schemas.microsoft.com/office/drawing/2014/main" id="{AEA71BB9-E197-4D0F-B12D-65D95E21536F}"/>
                </a:ext>
              </a:extLst>
            </p:cNvPr>
            <p:cNvSpPr>
              <a:spLocks/>
            </p:cNvSpPr>
            <p:nvPr/>
          </p:nvSpPr>
          <p:spPr>
            <a:xfrm>
              <a:off x="-3253254" y="347043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Rectangle 138">
              <a:extLst>
                <a:ext uri="{FF2B5EF4-FFF2-40B4-BE49-F238E27FC236}">
                  <a16:creationId xmlns:a16="http://schemas.microsoft.com/office/drawing/2014/main" id="{343FCE87-2934-4913-9065-ADBD5C303097}"/>
                </a:ext>
              </a:extLst>
            </p:cNvPr>
            <p:cNvSpPr>
              <a:spLocks/>
            </p:cNvSpPr>
            <p:nvPr/>
          </p:nvSpPr>
          <p:spPr>
            <a:xfrm>
              <a:off x="-3133959"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 name="Rectangle 139">
              <a:extLst>
                <a:ext uri="{FF2B5EF4-FFF2-40B4-BE49-F238E27FC236}">
                  <a16:creationId xmlns:a16="http://schemas.microsoft.com/office/drawing/2014/main" id="{D66B1552-80B4-496B-9B17-33767439E3D5}"/>
                </a:ext>
              </a:extLst>
            </p:cNvPr>
            <p:cNvSpPr>
              <a:spLocks/>
            </p:cNvSpPr>
            <p:nvPr/>
          </p:nvSpPr>
          <p:spPr>
            <a:xfrm>
              <a:off x="-3015087"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 name="Rectangle 140">
              <a:extLst>
                <a:ext uri="{FF2B5EF4-FFF2-40B4-BE49-F238E27FC236}">
                  <a16:creationId xmlns:a16="http://schemas.microsoft.com/office/drawing/2014/main" id="{69C2A087-96F3-4BE7-BB6C-C9FE86BAAF41}"/>
                </a:ext>
              </a:extLst>
            </p:cNvPr>
            <p:cNvSpPr>
              <a:spLocks/>
            </p:cNvSpPr>
            <p:nvPr/>
          </p:nvSpPr>
          <p:spPr>
            <a:xfrm>
              <a:off x="-2896215"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 name="Rectangle 141">
              <a:extLst>
                <a:ext uri="{FF2B5EF4-FFF2-40B4-BE49-F238E27FC236}">
                  <a16:creationId xmlns:a16="http://schemas.microsoft.com/office/drawing/2014/main" id="{40014141-9D12-4ACA-AF9B-B36E005655F6}"/>
                </a:ext>
              </a:extLst>
            </p:cNvPr>
            <p:cNvSpPr>
              <a:spLocks/>
            </p:cNvSpPr>
            <p:nvPr/>
          </p:nvSpPr>
          <p:spPr>
            <a:xfrm>
              <a:off x="-2777343"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 name="Rectangle 142">
              <a:extLst>
                <a:ext uri="{FF2B5EF4-FFF2-40B4-BE49-F238E27FC236}">
                  <a16:creationId xmlns:a16="http://schemas.microsoft.com/office/drawing/2014/main" id="{ECD62665-2978-407E-A9FA-A6603935362B}"/>
                </a:ext>
              </a:extLst>
            </p:cNvPr>
            <p:cNvSpPr>
              <a:spLocks/>
            </p:cNvSpPr>
            <p:nvPr/>
          </p:nvSpPr>
          <p:spPr>
            <a:xfrm>
              <a:off x="-2659947"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 name="Rectangle 143">
              <a:extLst>
                <a:ext uri="{FF2B5EF4-FFF2-40B4-BE49-F238E27FC236}">
                  <a16:creationId xmlns:a16="http://schemas.microsoft.com/office/drawing/2014/main" id="{6E0E25A8-6212-4988-83A2-31E32176012C}"/>
                </a:ext>
              </a:extLst>
            </p:cNvPr>
            <p:cNvSpPr>
              <a:spLocks/>
            </p:cNvSpPr>
            <p:nvPr/>
          </p:nvSpPr>
          <p:spPr>
            <a:xfrm>
              <a:off x="-2537476"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Rectangle 144">
              <a:extLst>
                <a:ext uri="{FF2B5EF4-FFF2-40B4-BE49-F238E27FC236}">
                  <a16:creationId xmlns:a16="http://schemas.microsoft.com/office/drawing/2014/main" id="{91E1D539-66EF-4E1B-947C-8D6857A5E778}"/>
                </a:ext>
              </a:extLst>
            </p:cNvPr>
            <p:cNvSpPr>
              <a:spLocks/>
            </p:cNvSpPr>
            <p:nvPr/>
          </p:nvSpPr>
          <p:spPr>
            <a:xfrm>
              <a:off x="-2418604"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 name="Rectangle 145">
              <a:extLst>
                <a:ext uri="{FF2B5EF4-FFF2-40B4-BE49-F238E27FC236}">
                  <a16:creationId xmlns:a16="http://schemas.microsoft.com/office/drawing/2014/main" id="{D620028B-2604-48B7-8D61-7F85FBE37B49}"/>
                </a:ext>
              </a:extLst>
            </p:cNvPr>
            <p:cNvSpPr>
              <a:spLocks/>
            </p:cNvSpPr>
            <p:nvPr/>
          </p:nvSpPr>
          <p:spPr>
            <a:xfrm>
              <a:off x="-2299732"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 name="Rectangle 146">
              <a:extLst>
                <a:ext uri="{FF2B5EF4-FFF2-40B4-BE49-F238E27FC236}">
                  <a16:creationId xmlns:a16="http://schemas.microsoft.com/office/drawing/2014/main" id="{F0B56A7F-DF12-4B59-9217-329A4481366D}"/>
                </a:ext>
              </a:extLst>
            </p:cNvPr>
            <p:cNvSpPr>
              <a:spLocks/>
            </p:cNvSpPr>
            <p:nvPr/>
          </p:nvSpPr>
          <p:spPr>
            <a:xfrm>
              <a:off x="-2180860"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81227D7D-F670-43BB-801A-FF165DC78C3E}"/>
                </a:ext>
              </a:extLst>
            </p:cNvPr>
            <p:cNvSpPr>
              <a:spLocks/>
            </p:cNvSpPr>
            <p:nvPr/>
          </p:nvSpPr>
          <p:spPr>
            <a:xfrm>
              <a:off x="-2063464"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 name="Rectangle 148">
              <a:extLst>
                <a:ext uri="{FF2B5EF4-FFF2-40B4-BE49-F238E27FC236}">
                  <a16:creationId xmlns:a16="http://schemas.microsoft.com/office/drawing/2014/main" id="{2C63A943-502E-4EDD-B0FB-05ECB545CC3D}"/>
                </a:ext>
              </a:extLst>
            </p:cNvPr>
            <p:cNvSpPr>
              <a:spLocks/>
            </p:cNvSpPr>
            <p:nvPr/>
          </p:nvSpPr>
          <p:spPr>
            <a:xfrm>
              <a:off x="-193887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72DB3250-C717-42DD-985E-9698CA41F58B}"/>
                </a:ext>
              </a:extLst>
            </p:cNvPr>
            <p:cNvSpPr>
              <a:spLocks/>
            </p:cNvSpPr>
            <p:nvPr/>
          </p:nvSpPr>
          <p:spPr>
            <a:xfrm>
              <a:off x="-182000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 name="Rectangle 150">
              <a:extLst>
                <a:ext uri="{FF2B5EF4-FFF2-40B4-BE49-F238E27FC236}">
                  <a16:creationId xmlns:a16="http://schemas.microsoft.com/office/drawing/2014/main" id="{591E1E65-4E7F-4D9C-B714-E9993988CCCD}"/>
                </a:ext>
              </a:extLst>
            </p:cNvPr>
            <p:cNvSpPr>
              <a:spLocks/>
            </p:cNvSpPr>
            <p:nvPr/>
          </p:nvSpPr>
          <p:spPr>
            <a:xfrm>
              <a:off x="-170113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 name="Rectangle 151">
              <a:extLst>
                <a:ext uri="{FF2B5EF4-FFF2-40B4-BE49-F238E27FC236}">
                  <a16:creationId xmlns:a16="http://schemas.microsoft.com/office/drawing/2014/main" id="{CE499267-597E-4C8D-AF5F-AFCCBA0065B4}"/>
                </a:ext>
              </a:extLst>
            </p:cNvPr>
            <p:cNvSpPr>
              <a:spLocks/>
            </p:cNvSpPr>
            <p:nvPr/>
          </p:nvSpPr>
          <p:spPr>
            <a:xfrm>
              <a:off x="-158226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 name="Rectangle 152">
              <a:extLst>
                <a:ext uri="{FF2B5EF4-FFF2-40B4-BE49-F238E27FC236}">
                  <a16:creationId xmlns:a16="http://schemas.microsoft.com/office/drawing/2014/main" id="{BDD535DA-F423-428B-87BA-B10D719FD0E9}"/>
                </a:ext>
              </a:extLst>
            </p:cNvPr>
            <p:cNvSpPr>
              <a:spLocks/>
            </p:cNvSpPr>
            <p:nvPr/>
          </p:nvSpPr>
          <p:spPr>
            <a:xfrm>
              <a:off x="-146486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 name="Rectangle 153">
              <a:extLst>
                <a:ext uri="{FF2B5EF4-FFF2-40B4-BE49-F238E27FC236}">
                  <a16:creationId xmlns:a16="http://schemas.microsoft.com/office/drawing/2014/main" id="{AA8F6619-EF4F-45A6-BC2A-85031AD5E0AC}"/>
                </a:ext>
              </a:extLst>
            </p:cNvPr>
            <p:cNvSpPr>
              <a:spLocks/>
            </p:cNvSpPr>
            <p:nvPr/>
          </p:nvSpPr>
          <p:spPr>
            <a:xfrm>
              <a:off x="-134239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 name="Rectangle 154">
              <a:extLst>
                <a:ext uri="{FF2B5EF4-FFF2-40B4-BE49-F238E27FC236}">
                  <a16:creationId xmlns:a16="http://schemas.microsoft.com/office/drawing/2014/main" id="{43522560-2410-4F18-97ED-3E05DE4210CE}"/>
                </a:ext>
              </a:extLst>
            </p:cNvPr>
            <p:cNvSpPr>
              <a:spLocks/>
            </p:cNvSpPr>
            <p:nvPr/>
          </p:nvSpPr>
          <p:spPr>
            <a:xfrm>
              <a:off x="-122352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 name="Rectangle 155">
              <a:extLst>
                <a:ext uri="{FF2B5EF4-FFF2-40B4-BE49-F238E27FC236}">
                  <a16:creationId xmlns:a16="http://schemas.microsoft.com/office/drawing/2014/main" id="{A979919D-EE17-4E80-8304-A96F92D89211}"/>
                </a:ext>
              </a:extLst>
            </p:cNvPr>
            <p:cNvSpPr>
              <a:spLocks/>
            </p:cNvSpPr>
            <p:nvPr/>
          </p:nvSpPr>
          <p:spPr>
            <a:xfrm>
              <a:off x="-110464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 name="Rectangle 156">
              <a:extLst>
                <a:ext uri="{FF2B5EF4-FFF2-40B4-BE49-F238E27FC236}">
                  <a16:creationId xmlns:a16="http://schemas.microsoft.com/office/drawing/2014/main" id="{7954B250-21B6-40B6-A9CB-4BEEA298F5F7}"/>
                </a:ext>
              </a:extLst>
            </p:cNvPr>
            <p:cNvSpPr>
              <a:spLocks/>
            </p:cNvSpPr>
            <p:nvPr/>
          </p:nvSpPr>
          <p:spPr>
            <a:xfrm>
              <a:off x="-98577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 name="Rectangle 157">
              <a:extLst>
                <a:ext uri="{FF2B5EF4-FFF2-40B4-BE49-F238E27FC236}">
                  <a16:creationId xmlns:a16="http://schemas.microsoft.com/office/drawing/2014/main" id="{C0E5DD51-7DE9-42DA-B91F-D6E2201BE0B5}"/>
                </a:ext>
              </a:extLst>
            </p:cNvPr>
            <p:cNvSpPr>
              <a:spLocks/>
            </p:cNvSpPr>
            <p:nvPr/>
          </p:nvSpPr>
          <p:spPr>
            <a:xfrm>
              <a:off x="-86542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Rectangle 158">
              <a:extLst>
                <a:ext uri="{FF2B5EF4-FFF2-40B4-BE49-F238E27FC236}">
                  <a16:creationId xmlns:a16="http://schemas.microsoft.com/office/drawing/2014/main" id="{D11BE50A-E615-40EF-8FD9-8983A04CC100}"/>
                </a:ext>
              </a:extLst>
            </p:cNvPr>
            <p:cNvSpPr>
              <a:spLocks/>
            </p:cNvSpPr>
            <p:nvPr/>
          </p:nvSpPr>
          <p:spPr>
            <a:xfrm>
              <a:off x="-74613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 name="Rectangle 159">
              <a:extLst>
                <a:ext uri="{FF2B5EF4-FFF2-40B4-BE49-F238E27FC236}">
                  <a16:creationId xmlns:a16="http://schemas.microsoft.com/office/drawing/2014/main" id="{DBB9A9D5-3A2D-4172-BC08-E748A3E05AF4}"/>
                </a:ext>
              </a:extLst>
            </p:cNvPr>
            <p:cNvSpPr>
              <a:spLocks/>
            </p:cNvSpPr>
            <p:nvPr/>
          </p:nvSpPr>
          <p:spPr>
            <a:xfrm>
              <a:off x="-62726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Rectangle 160">
              <a:extLst>
                <a:ext uri="{FF2B5EF4-FFF2-40B4-BE49-F238E27FC236}">
                  <a16:creationId xmlns:a16="http://schemas.microsoft.com/office/drawing/2014/main" id="{249388EA-5A31-4D35-9DCC-974497307109}"/>
                </a:ext>
              </a:extLst>
            </p:cNvPr>
            <p:cNvSpPr>
              <a:spLocks/>
            </p:cNvSpPr>
            <p:nvPr/>
          </p:nvSpPr>
          <p:spPr>
            <a:xfrm>
              <a:off x="-50839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 name="Rectangle 161">
              <a:extLst>
                <a:ext uri="{FF2B5EF4-FFF2-40B4-BE49-F238E27FC236}">
                  <a16:creationId xmlns:a16="http://schemas.microsoft.com/office/drawing/2014/main" id="{DC8612E9-5248-4D86-9AAA-3661F01CE897}"/>
                </a:ext>
              </a:extLst>
            </p:cNvPr>
            <p:cNvSpPr>
              <a:spLocks/>
            </p:cNvSpPr>
            <p:nvPr/>
          </p:nvSpPr>
          <p:spPr>
            <a:xfrm>
              <a:off x="-38951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 name="Rectangle 162">
              <a:extLst>
                <a:ext uri="{FF2B5EF4-FFF2-40B4-BE49-F238E27FC236}">
                  <a16:creationId xmlns:a16="http://schemas.microsoft.com/office/drawing/2014/main" id="{8091AAC1-7553-4297-A113-617F323BFD59}"/>
                </a:ext>
              </a:extLst>
            </p:cNvPr>
            <p:cNvSpPr>
              <a:spLocks/>
            </p:cNvSpPr>
            <p:nvPr/>
          </p:nvSpPr>
          <p:spPr>
            <a:xfrm>
              <a:off x="-27212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 name="Rectangle 163">
              <a:extLst>
                <a:ext uri="{FF2B5EF4-FFF2-40B4-BE49-F238E27FC236}">
                  <a16:creationId xmlns:a16="http://schemas.microsoft.com/office/drawing/2014/main" id="{7A03C0EB-CCF0-4BD8-8F17-90554A861290}"/>
                </a:ext>
              </a:extLst>
            </p:cNvPr>
            <p:cNvSpPr>
              <a:spLocks/>
            </p:cNvSpPr>
            <p:nvPr/>
          </p:nvSpPr>
          <p:spPr>
            <a:xfrm>
              <a:off x="-14965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 name="Rectangle 164">
              <a:extLst>
                <a:ext uri="{FF2B5EF4-FFF2-40B4-BE49-F238E27FC236}">
                  <a16:creationId xmlns:a16="http://schemas.microsoft.com/office/drawing/2014/main" id="{4182BE2C-BF0E-42F5-A041-42CEA287E52C}"/>
                </a:ext>
              </a:extLst>
            </p:cNvPr>
            <p:cNvSpPr>
              <a:spLocks/>
            </p:cNvSpPr>
            <p:nvPr/>
          </p:nvSpPr>
          <p:spPr>
            <a:xfrm>
              <a:off x="-3077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 name="Rectangle 165">
              <a:extLst>
                <a:ext uri="{FF2B5EF4-FFF2-40B4-BE49-F238E27FC236}">
                  <a16:creationId xmlns:a16="http://schemas.microsoft.com/office/drawing/2014/main" id="{B48BF22C-ED85-4A21-B41A-0C46602DB42F}"/>
                </a:ext>
              </a:extLst>
            </p:cNvPr>
            <p:cNvSpPr>
              <a:spLocks/>
            </p:cNvSpPr>
            <p:nvPr/>
          </p:nvSpPr>
          <p:spPr>
            <a:xfrm>
              <a:off x="8809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 name="Rectangle 166">
              <a:extLst>
                <a:ext uri="{FF2B5EF4-FFF2-40B4-BE49-F238E27FC236}">
                  <a16:creationId xmlns:a16="http://schemas.microsoft.com/office/drawing/2014/main" id="{8A3F0B88-E531-4764-B7F8-488F311328F6}"/>
                </a:ext>
              </a:extLst>
            </p:cNvPr>
            <p:cNvSpPr>
              <a:spLocks/>
            </p:cNvSpPr>
            <p:nvPr/>
          </p:nvSpPr>
          <p:spPr>
            <a:xfrm>
              <a:off x="20696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 name="Rectangle 167">
              <a:extLst>
                <a:ext uri="{FF2B5EF4-FFF2-40B4-BE49-F238E27FC236}">
                  <a16:creationId xmlns:a16="http://schemas.microsoft.com/office/drawing/2014/main" id="{552ADCB0-9A19-4082-A751-0715BF055A63}"/>
                </a:ext>
              </a:extLst>
            </p:cNvPr>
            <p:cNvSpPr>
              <a:spLocks/>
            </p:cNvSpPr>
            <p:nvPr/>
          </p:nvSpPr>
          <p:spPr>
            <a:xfrm>
              <a:off x="32731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Rectangle 168">
              <a:extLst>
                <a:ext uri="{FF2B5EF4-FFF2-40B4-BE49-F238E27FC236}">
                  <a16:creationId xmlns:a16="http://schemas.microsoft.com/office/drawing/2014/main" id="{CD823E24-2780-4EF4-940C-8CA66FE556A6}"/>
                </a:ext>
              </a:extLst>
            </p:cNvPr>
            <p:cNvSpPr>
              <a:spLocks/>
            </p:cNvSpPr>
            <p:nvPr/>
          </p:nvSpPr>
          <p:spPr>
            <a:xfrm>
              <a:off x="44978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Rectangle 170">
              <a:extLst>
                <a:ext uri="{FF2B5EF4-FFF2-40B4-BE49-F238E27FC236}">
                  <a16:creationId xmlns:a16="http://schemas.microsoft.com/office/drawing/2014/main" id="{DB485F0E-8FB9-4963-BE40-E50DEA684572}"/>
                </a:ext>
              </a:extLst>
            </p:cNvPr>
            <p:cNvSpPr>
              <a:spLocks/>
            </p:cNvSpPr>
            <p:nvPr/>
          </p:nvSpPr>
          <p:spPr>
            <a:xfrm>
              <a:off x="56865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 name="Rectangle 171">
              <a:extLst>
                <a:ext uri="{FF2B5EF4-FFF2-40B4-BE49-F238E27FC236}">
                  <a16:creationId xmlns:a16="http://schemas.microsoft.com/office/drawing/2014/main" id="{B35F4D5A-5DA6-4E0D-9DEF-00710916CCDA}"/>
                </a:ext>
              </a:extLst>
            </p:cNvPr>
            <p:cNvSpPr>
              <a:spLocks/>
            </p:cNvSpPr>
            <p:nvPr/>
          </p:nvSpPr>
          <p:spPr>
            <a:xfrm>
              <a:off x="1764574" y="3470432"/>
              <a:ext cx="120348" cy="292608"/>
            </a:xfrm>
            <a:prstGeom prst="rect">
              <a:avLst/>
            </a:prstGeom>
            <a:gradFill flip="none" rotWithShape="1">
              <a:gsLst>
                <a:gs pos="0">
                  <a:schemeClr val="accent3">
                    <a:lumMod val="5000"/>
                    <a:lumOff val="95000"/>
                  </a:schemeClr>
                </a:gs>
                <a:gs pos="100000">
                  <a:srgbClr val="7030A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 name="Rectangle 172">
              <a:extLst>
                <a:ext uri="{FF2B5EF4-FFF2-40B4-BE49-F238E27FC236}">
                  <a16:creationId xmlns:a16="http://schemas.microsoft.com/office/drawing/2014/main" id="{AA7D9894-ED82-4473-9408-F93AA3993E3C}"/>
                </a:ext>
              </a:extLst>
            </p:cNvPr>
            <p:cNvSpPr>
              <a:spLocks/>
            </p:cNvSpPr>
            <p:nvPr/>
          </p:nvSpPr>
          <p:spPr>
            <a:xfrm>
              <a:off x="1883446"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 name="Rectangle 173">
              <a:extLst>
                <a:ext uri="{FF2B5EF4-FFF2-40B4-BE49-F238E27FC236}">
                  <a16:creationId xmlns:a16="http://schemas.microsoft.com/office/drawing/2014/main" id="{C95EC46E-4D38-4EC2-8703-BE0DEBBAEA03}"/>
                </a:ext>
              </a:extLst>
            </p:cNvPr>
            <p:cNvSpPr>
              <a:spLocks/>
            </p:cNvSpPr>
            <p:nvPr/>
          </p:nvSpPr>
          <p:spPr>
            <a:xfrm>
              <a:off x="2000842"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 name="Rectangle 174">
              <a:extLst>
                <a:ext uri="{FF2B5EF4-FFF2-40B4-BE49-F238E27FC236}">
                  <a16:creationId xmlns:a16="http://schemas.microsoft.com/office/drawing/2014/main" id="{26B36DA0-E501-4138-8054-299352098C08}"/>
                </a:ext>
              </a:extLst>
            </p:cNvPr>
            <p:cNvSpPr>
              <a:spLocks/>
            </p:cNvSpPr>
            <p:nvPr/>
          </p:nvSpPr>
          <p:spPr>
            <a:xfrm>
              <a:off x="2121725"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 name="Rectangle 175">
              <a:extLst>
                <a:ext uri="{FF2B5EF4-FFF2-40B4-BE49-F238E27FC236}">
                  <a16:creationId xmlns:a16="http://schemas.microsoft.com/office/drawing/2014/main" id="{9E72390E-4732-4160-A745-2BCDCBD285C7}"/>
                </a:ext>
              </a:extLst>
            </p:cNvPr>
            <p:cNvSpPr>
              <a:spLocks/>
            </p:cNvSpPr>
            <p:nvPr/>
          </p:nvSpPr>
          <p:spPr>
            <a:xfrm>
              <a:off x="2240597"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 name="Rectangle 176">
              <a:extLst>
                <a:ext uri="{FF2B5EF4-FFF2-40B4-BE49-F238E27FC236}">
                  <a16:creationId xmlns:a16="http://schemas.microsoft.com/office/drawing/2014/main" id="{4E9B6D24-7530-4B30-B7D4-C3D82E00B871}"/>
                </a:ext>
              </a:extLst>
            </p:cNvPr>
            <p:cNvSpPr>
              <a:spLocks/>
            </p:cNvSpPr>
            <p:nvPr/>
          </p:nvSpPr>
          <p:spPr>
            <a:xfrm>
              <a:off x="2359469"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Rectangle 177">
              <a:extLst>
                <a:ext uri="{FF2B5EF4-FFF2-40B4-BE49-F238E27FC236}">
                  <a16:creationId xmlns:a16="http://schemas.microsoft.com/office/drawing/2014/main" id="{D0B3D69A-128B-4658-B8FE-C530BA9989A7}"/>
                </a:ext>
              </a:extLst>
            </p:cNvPr>
            <p:cNvSpPr>
              <a:spLocks/>
            </p:cNvSpPr>
            <p:nvPr/>
          </p:nvSpPr>
          <p:spPr>
            <a:xfrm>
              <a:off x="2478341"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 name="Rectangle 178">
              <a:extLst>
                <a:ext uri="{FF2B5EF4-FFF2-40B4-BE49-F238E27FC236}">
                  <a16:creationId xmlns:a16="http://schemas.microsoft.com/office/drawing/2014/main" id="{647F2764-A674-4D75-927C-E41F29AC0A27}"/>
                </a:ext>
              </a:extLst>
            </p:cNvPr>
            <p:cNvSpPr>
              <a:spLocks/>
            </p:cNvSpPr>
            <p:nvPr/>
          </p:nvSpPr>
          <p:spPr>
            <a:xfrm>
              <a:off x="2598689"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 name="Rectangle 179">
              <a:extLst>
                <a:ext uri="{FF2B5EF4-FFF2-40B4-BE49-F238E27FC236}">
                  <a16:creationId xmlns:a16="http://schemas.microsoft.com/office/drawing/2014/main" id="{AB0F63CE-3DBC-4F54-B80C-280BD026A9AD}"/>
                </a:ext>
              </a:extLst>
            </p:cNvPr>
            <p:cNvSpPr>
              <a:spLocks/>
            </p:cNvSpPr>
            <p:nvPr/>
          </p:nvSpPr>
          <p:spPr>
            <a:xfrm>
              <a:off x="2717984"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 name="Rectangle 180">
              <a:extLst>
                <a:ext uri="{FF2B5EF4-FFF2-40B4-BE49-F238E27FC236}">
                  <a16:creationId xmlns:a16="http://schemas.microsoft.com/office/drawing/2014/main" id="{C893BC11-8C25-4BB6-9AD4-67D9BEBB4E9A}"/>
                </a:ext>
              </a:extLst>
            </p:cNvPr>
            <p:cNvSpPr>
              <a:spLocks/>
            </p:cNvSpPr>
            <p:nvPr/>
          </p:nvSpPr>
          <p:spPr>
            <a:xfrm>
              <a:off x="2836856"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 name="Rectangle 181">
              <a:extLst>
                <a:ext uri="{FF2B5EF4-FFF2-40B4-BE49-F238E27FC236}">
                  <a16:creationId xmlns:a16="http://schemas.microsoft.com/office/drawing/2014/main" id="{30E01EBA-5470-43F1-83A1-9FC8D99E9C18}"/>
                </a:ext>
              </a:extLst>
            </p:cNvPr>
            <p:cNvSpPr>
              <a:spLocks/>
            </p:cNvSpPr>
            <p:nvPr/>
          </p:nvSpPr>
          <p:spPr>
            <a:xfrm>
              <a:off x="2955728"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 name="Rectangle 182">
              <a:extLst>
                <a:ext uri="{FF2B5EF4-FFF2-40B4-BE49-F238E27FC236}">
                  <a16:creationId xmlns:a16="http://schemas.microsoft.com/office/drawing/2014/main" id="{5413CA15-9679-4C79-9CC6-8A02E9BD8875}"/>
                </a:ext>
              </a:extLst>
            </p:cNvPr>
            <p:cNvSpPr>
              <a:spLocks/>
            </p:cNvSpPr>
            <p:nvPr/>
          </p:nvSpPr>
          <p:spPr>
            <a:xfrm>
              <a:off x="307460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 name="Rectangle 183">
              <a:extLst>
                <a:ext uri="{FF2B5EF4-FFF2-40B4-BE49-F238E27FC236}">
                  <a16:creationId xmlns:a16="http://schemas.microsoft.com/office/drawing/2014/main" id="{D9FC3ECC-8441-4D4B-8BF8-8EC435769F76}"/>
                </a:ext>
              </a:extLst>
            </p:cNvPr>
            <p:cNvSpPr>
              <a:spLocks/>
            </p:cNvSpPr>
            <p:nvPr/>
          </p:nvSpPr>
          <p:spPr>
            <a:xfrm>
              <a:off x="319199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 name="Rectangle 184">
              <a:extLst>
                <a:ext uri="{FF2B5EF4-FFF2-40B4-BE49-F238E27FC236}">
                  <a16:creationId xmlns:a16="http://schemas.microsoft.com/office/drawing/2014/main" id="{7497C608-E165-400E-BA56-9646CA89B0EB}"/>
                </a:ext>
              </a:extLst>
            </p:cNvPr>
            <p:cNvSpPr>
              <a:spLocks/>
            </p:cNvSpPr>
            <p:nvPr/>
          </p:nvSpPr>
          <p:spPr>
            <a:xfrm>
              <a:off x="331446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 name="Rectangle 185">
              <a:extLst>
                <a:ext uri="{FF2B5EF4-FFF2-40B4-BE49-F238E27FC236}">
                  <a16:creationId xmlns:a16="http://schemas.microsoft.com/office/drawing/2014/main" id="{F1A1D74E-73A0-4B9A-BB63-5F06968D8FE7}"/>
                </a:ext>
              </a:extLst>
            </p:cNvPr>
            <p:cNvSpPr>
              <a:spLocks/>
            </p:cNvSpPr>
            <p:nvPr/>
          </p:nvSpPr>
          <p:spPr>
            <a:xfrm>
              <a:off x="343333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 name="Rectangle 186">
              <a:extLst>
                <a:ext uri="{FF2B5EF4-FFF2-40B4-BE49-F238E27FC236}">
                  <a16:creationId xmlns:a16="http://schemas.microsoft.com/office/drawing/2014/main" id="{166F14EF-6CB5-4F29-AEAE-A1038B7EF40D}"/>
                </a:ext>
              </a:extLst>
            </p:cNvPr>
            <p:cNvSpPr>
              <a:spLocks/>
            </p:cNvSpPr>
            <p:nvPr/>
          </p:nvSpPr>
          <p:spPr>
            <a:xfrm>
              <a:off x="355221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 name="Rectangle 187">
              <a:extLst>
                <a:ext uri="{FF2B5EF4-FFF2-40B4-BE49-F238E27FC236}">
                  <a16:creationId xmlns:a16="http://schemas.microsoft.com/office/drawing/2014/main" id="{E93F30F2-1716-4EC9-98D5-C6751C17FA0B}"/>
                </a:ext>
              </a:extLst>
            </p:cNvPr>
            <p:cNvSpPr>
              <a:spLocks/>
            </p:cNvSpPr>
            <p:nvPr/>
          </p:nvSpPr>
          <p:spPr>
            <a:xfrm>
              <a:off x="367108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9" name="TextBox 188">
              <a:extLst>
                <a:ext uri="{FF2B5EF4-FFF2-40B4-BE49-F238E27FC236}">
                  <a16:creationId xmlns:a16="http://schemas.microsoft.com/office/drawing/2014/main" id="{8E95D377-DB5A-471A-AEB4-29F1BC2062E9}"/>
                </a:ext>
              </a:extLst>
            </p:cNvPr>
            <p:cNvSpPr txBox="1"/>
            <p:nvPr/>
          </p:nvSpPr>
          <p:spPr>
            <a:xfrm>
              <a:off x="1905408" y="3415937"/>
              <a:ext cx="1105330" cy="369332"/>
            </a:xfrm>
            <a:prstGeom prst="rect">
              <a:avLst/>
            </a:prstGeom>
            <a:ln>
              <a:noFill/>
            </a:ln>
          </p:spPr>
          <p:txBody>
            <a:bodyPr wrap="square" lIns="0" rIns="0" rtlCol="0">
              <a:spAutoFit/>
            </a:bodyPr>
            <a:lstStyle/>
            <a:p>
              <a:r>
                <a:rPr lang="en-US" b="1" dirty="0"/>
                <a:t>Payload</a:t>
              </a:r>
            </a:p>
          </p:txBody>
        </p:sp>
        <p:sp>
          <p:nvSpPr>
            <p:cNvPr id="190" name="TextBox 189">
              <a:extLst>
                <a:ext uri="{FF2B5EF4-FFF2-40B4-BE49-F238E27FC236}">
                  <a16:creationId xmlns:a16="http://schemas.microsoft.com/office/drawing/2014/main" id="{9FACFDEF-D51D-45B2-BE2E-28FA367DFF9F}"/>
                </a:ext>
              </a:extLst>
            </p:cNvPr>
            <p:cNvSpPr txBox="1"/>
            <p:nvPr/>
          </p:nvSpPr>
          <p:spPr>
            <a:xfrm>
              <a:off x="-3103853" y="3415937"/>
              <a:ext cx="1105330" cy="369332"/>
            </a:xfrm>
            <a:prstGeom prst="rect">
              <a:avLst/>
            </a:prstGeom>
            <a:ln>
              <a:noFill/>
            </a:ln>
          </p:spPr>
          <p:txBody>
            <a:bodyPr wrap="square" lIns="0" rIns="0" rtlCol="0">
              <a:spAutoFit/>
            </a:bodyPr>
            <a:lstStyle/>
            <a:p>
              <a:r>
                <a:rPr lang="en-US" b="1" dirty="0"/>
                <a:t>Payload</a:t>
              </a:r>
            </a:p>
          </p:txBody>
        </p:sp>
        <p:sp>
          <p:nvSpPr>
            <p:cNvPr id="191" name="TextBox 190">
              <a:extLst>
                <a:ext uri="{FF2B5EF4-FFF2-40B4-BE49-F238E27FC236}">
                  <a16:creationId xmlns:a16="http://schemas.microsoft.com/office/drawing/2014/main" id="{7D953A03-78D9-4072-92D2-FABF6D59954C}"/>
                </a:ext>
              </a:extLst>
            </p:cNvPr>
            <p:cNvSpPr txBox="1"/>
            <p:nvPr/>
          </p:nvSpPr>
          <p:spPr>
            <a:xfrm>
              <a:off x="-3862711" y="3415996"/>
              <a:ext cx="738372" cy="369332"/>
            </a:xfrm>
            <a:prstGeom prst="rect">
              <a:avLst/>
            </a:prstGeom>
            <a:ln>
              <a:noFill/>
            </a:ln>
          </p:spPr>
          <p:txBody>
            <a:bodyPr wrap="square" lIns="0" rIns="0" rtlCol="0">
              <a:spAutoFit/>
            </a:bodyPr>
            <a:lstStyle/>
            <a:p>
              <a:r>
                <a:rPr lang="en-US" b="1" dirty="0"/>
                <a:t>INT</a:t>
              </a:r>
            </a:p>
          </p:txBody>
        </p:sp>
        <p:sp>
          <p:nvSpPr>
            <p:cNvPr id="192" name="Rectangle 191">
              <a:extLst>
                <a:ext uri="{FF2B5EF4-FFF2-40B4-BE49-F238E27FC236}">
                  <a16:creationId xmlns:a16="http://schemas.microsoft.com/office/drawing/2014/main" id="{A01A8B40-F872-4262-B8F6-A9CDDCFE305C}"/>
                </a:ext>
              </a:extLst>
            </p:cNvPr>
            <p:cNvSpPr>
              <a:spLocks/>
            </p:cNvSpPr>
            <p:nvPr/>
          </p:nvSpPr>
          <p:spPr>
            <a:xfrm>
              <a:off x="68605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 name="Rectangle 192">
              <a:extLst>
                <a:ext uri="{FF2B5EF4-FFF2-40B4-BE49-F238E27FC236}">
                  <a16:creationId xmlns:a16="http://schemas.microsoft.com/office/drawing/2014/main" id="{8C99F308-4326-4851-BEC9-B559C3EA4C52}"/>
                </a:ext>
              </a:extLst>
            </p:cNvPr>
            <p:cNvSpPr>
              <a:spLocks/>
            </p:cNvSpPr>
            <p:nvPr/>
          </p:nvSpPr>
          <p:spPr>
            <a:xfrm>
              <a:off x="80344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 name="Rectangle 193">
              <a:extLst>
                <a:ext uri="{FF2B5EF4-FFF2-40B4-BE49-F238E27FC236}">
                  <a16:creationId xmlns:a16="http://schemas.microsoft.com/office/drawing/2014/main" id="{7A41F18A-5269-4AE3-8FD5-194FA536367B}"/>
                </a:ext>
              </a:extLst>
            </p:cNvPr>
            <p:cNvSpPr>
              <a:spLocks/>
            </p:cNvSpPr>
            <p:nvPr/>
          </p:nvSpPr>
          <p:spPr>
            <a:xfrm>
              <a:off x="92591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Rectangle 194">
              <a:extLst>
                <a:ext uri="{FF2B5EF4-FFF2-40B4-BE49-F238E27FC236}">
                  <a16:creationId xmlns:a16="http://schemas.microsoft.com/office/drawing/2014/main" id="{5E01DC9F-8ED1-4803-B9F0-12BC48898274}"/>
                </a:ext>
              </a:extLst>
            </p:cNvPr>
            <p:cNvSpPr>
              <a:spLocks/>
            </p:cNvSpPr>
            <p:nvPr/>
          </p:nvSpPr>
          <p:spPr>
            <a:xfrm>
              <a:off x="104479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 name="Rectangle 195">
              <a:extLst>
                <a:ext uri="{FF2B5EF4-FFF2-40B4-BE49-F238E27FC236}">
                  <a16:creationId xmlns:a16="http://schemas.microsoft.com/office/drawing/2014/main" id="{63606A0F-079D-4C63-8372-F13C678FCB21}"/>
                </a:ext>
              </a:extLst>
            </p:cNvPr>
            <p:cNvSpPr>
              <a:spLocks/>
            </p:cNvSpPr>
            <p:nvPr/>
          </p:nvSpPr>
          <p:spPr>
            <a:xfrm>
              <a:off x="116366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7" name="Rectangle 196">
              <a:extLst>
                <a:ext uri="{FF2B5EF4-FFF2-40B4-BE49-F238E27FC236}">
                  <a16:creationId xmlns:a16="http://schemas.microsoft.com/office/drawing/2014/main" id="{AF379B8F-201D-4869-9AFE-FAAB44086607}"/>
                </a:ext>
              </a:extLst>
            </p:cNvPr>
            <p:cNvSpPr>
              <a:spLocks/>
            </p:cNvSpPr>
            <p:nvPr/>
          </p:nvSpPr>
          <p:spPr>
            <a:xfrm>
              <a:off x="128253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8" name="Rectangle 197">
              <a:extLst>
                <a:ext uri="{FF2B5EF4-FFF2-40B4-BE49-F238E27FC236}">
                  <a16:creationId xmlns:a16="http://schemas.microsoft.com/office/drawing/2014/main" id="{FBFDF172-3287-4C1E-8832-FD0CE01CA55B}"/>
                </a:ext>
              </a:extLst>
            </p:cNvPr>
            <p:cNvSpPr>
              <a:spLocks/>
            </p:cNvSpPr>
            <p:nvPr/>
          </p:nvSpPr>
          <p:spPr>
            <a:xfrm>
              <a:off x="140288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9" name="Rectangle 198">
              <a:extLst>
                <a:ext uri="{FF2B5EF4-FFF2-40B4-BE49-F238E27FC236}">
                  <a16:creationId xmlns:a16="http://schemas.microsoft.com/office/drawing/2014/main" id="{A906C9A2-039A-437F-9DD7-854E308F878E}"/>
                </a:ext>
              </a:extLst>
            </p:cNvPr>
            <p:cNvSpPr>
              <a:spLocks/>
            </p:cNvSpPr>
            <p:nvPr/>
          </p:nvSpPr>
          <p:spPr>
            <a:xfrm>
              <a:off x="152535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0" name="Rectangle 199">
              <a:extLst>
                <a:ext uri="{FF2B5EF4-FFF2-40B4-BE49-F238E27FC236}">
                  <a16:creationId xmlns:a16="http://schemas.microsoft.com/office/drawing/2014/main" id="{C8569CB4-1B14-4D1D-98C1-9CCA3E8A88DE}"/>
                </a:ext>
              </a:extLst>
            </p:cNvPr>
            <p:cNvSpPr>
              <a:spLocks/>
            </p:cNvSpPr>
            <p:nvPr/>
          </p:nvSpPr>
          <p:spPr>
            <a:xfrm>
              <a:off x="164422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40054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0" presetClass="path" presetSubtype="0" accel="50000" decel="50000" fill="hold" nodeType="withEffect">
                                  <p:stCondLst>
                                    <p:cond delay="0"/>
                                  </p:stCondLst>
                                  <p:childTnLst>
                                    <p:animMotion origin="layout" path="M -4.16667E-6 -2.96296E-6 L 1.75487 0.00232 " pathEditMode="relative" rAng="0" ptsTypes="AA">
                                      <p:cBhvr>
                                        <p:cTn id="28" dur="15000" fill="hold"/>
                                        <p:tgtEl>
                                          <p:spTgt spid="12"/>
                                        </p:tgtEl>
                                        <p:attrNameLst>
                                          <p:attrName>ppt_x</p:attrName>
                                          <p:attrName>ppt_y</p:attrName>
                                        </p:attrNameLst>
                                      </p:cBhvr>
                                      <p:rCtr x="87743" y="116"/>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 presetClass="exit" presetSubtype="0" fill="hold" nodeType="withEffect">
                                  <p:stCondLst>
                                    <p:cond delay="0"/>
                                  </p:stCondLst>
                                  <p:childTnLst>
                                    <p:set>
                                      <p:cBhvr>
                                        <p:cTn id="35" dur="1" fill="hold">
                                          <p:stCondLst>
                                            <p:cond delay="0"/>
                                          </p:stCondLst>
                                        </p:cTn>
                                        <p:tgtEl>
                                          <p:spTgt spid="2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1"/>
      <p:bldP spid="14"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6B99AF76-A2F1-4602-8CBF-3CF318800EC4}"/>
              </a:ext>
            </a:extLst>
          </p:cNvPr>
          <p:cNvSpPr txBox="1">
            <a:spLocks/>
          </p:cNvSpPr>
          <p:nvPr/>
        </p:nvSpPr>
        <p:spPr bwMode="auto">
          <a:xfrm>
            <a:off x="1" y="1405537"/>
            <a:ext cx="9331234"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3600" b="1" u="sng" dirty="0">
                <a:solidFill>
                  <a:schemeClr val="bg1"/>
                </a:solidFill>
              </a:rPr>
              <a:t>Issue III</a:t>
            </a:r>
            <a:r>
              <a:rPr lang="en-US" sz="3600" b="1" dirty="0">
                <a:solidFill>
                  <a:schemeClr val="bg1"/>
                </a:solidFill>
              </a:rPr>
              <a:t>: </a:t>
            </a:r>
            <a:r>
              <a:rPr lang="en-US" sz="3200" b="1" dirty="0">
                <a:solidFill>
                  <a:schemeClr val="bg1"/>
                </a:solidFill>
              </a:rPr>
              <a:t>High packet overheads </a:t>
            </a:r>
            <a:r>
              <a:rPr lang="en-US" sz="3200" b="1" dirty="0"/>
              <a:t>impose severe collection costs.</a:t>
            </a:r>
            <a:endParaRPr lang="en-US" sz="2800" b="1" dirty="0"/>
          </a:p>
        </p:txBody>
      </p:sp>
      <p:sp>
        <p:nvSpPr>
          <p:cNvPr id="15" name="Content Placeholder 2">
            <a:extLst>
              <a:ext uri="{FF2B5EF4-FFF2-40B4-BE49-F238E27FC236}">
                <a16:creationId xmlns:a16="http://schemas.microsoft.com/office/drawing/2014/main" id="{9D08CC7F-E2D2-4BA9-82F8-4B414466F928}"/>
              </a:ext>
            </a:extLst>
          </p:cNvPr>
          <p:cNvSpPr txBox="1">
            <a:spLocks/>
          </p:cNvSpPr>
          <p:nvPr/>
        </p:nvSpPr>
        <p:spPr bwMode="auto">
          <a:xfrm>
            <a:off x="1" y="1405537"/>
            <a:ext cx="9143998"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3600" b="1" u="sng" dirty="0">
                <a:solidFill>
                  <a:schemeClr val="bg1"/>
                </a:solidFill>
              </a:rPr>
              <a:t>Issue III</a:t>
            </a:r>
            <a:r>
              <a:rPr lang="en-US" sz="3600" b="1" dirty="0">
                <a:solidFill>
                  <a:schemeClr val="bg1"/>
                </a:solidFill>
              </a:rPr>
              <a:t>: </a:t>
            </a:r>
            <a:r>
              <a:rPr lang="en-US" sz="3200" b="1" dirty="0">
                <a:solidFill>
                  <a:schemeClr val="bg1"/>
                </a:solidFill>
              </a:rPr>
              <a:t>High packet overheads </a:t>
            </a:r>
            <a:r>
              <a:rPr lang="en-US" sz="3200" b="1" dirty="0"/>
              <a:t>increase switch processing time.</a:t>
            </a:r>
          </a:p>
          <a:p>
            <a:pPr>
              <a:spcAft>
                <a:spcPts val="600"/>
              </a:spcAft>
            </a:pPr>
            <a:endParaRPr lang="en-US" sz="1400" b="1" dirty="0"/>
          </a:p>
          <a:p>
            <a:pPr lvl="1">
              <a:spcAft>
                <a:spcPts val="1200"/>
              </a:spcAft>
            </a:pPr>
            <a:r>
              <a:rPr lang="en-US" sz="2800" dirty="0"/>
              <a:t>High network overheads.</a:t>
            </a:r>
          </a:p>
          <a:p>
            <a:pPr lvl="1">
              <a:spcAft>
                <a:spcPts val="1200"/>
              </a:spcAft>
            </a:pPr>
            <a:r>
              <a:rPr lang="en-US" sz="2800" dirty="0"/>
              <a:t>High processing overheads.</a:t>
            </a:r>
          </a:p>
          <a:p>
            <a:pPr lvl="1">
              <a:spcAft>
                <a:spcPts val="1200"/>
              </a:spcAft>
            </a:pPr>
            <a:r>
              <a:rPr lang="en-US" sz="2800" dirty="0"/>
              <a:t>State of the art telemetry processing (e.g., </a:t>
            </a:r>
            <a:r>
              <a:rPr lang="en-US" sz="2800" dirty="0" err="1"/>
              <a:t>Confluo</a:t>
            </a:r>
            <a:r>
              <a:rPr lang="en-US" sz="2800" dirty="0"/>
              <a:t>, NSDI 2019) rely on </a:t>
            </a:r>
            <a:r>
              <a:rPr lang="en-US" sz="2800" b="1" i="1" dirty="0"/>
              <a:t>fixed byte-size </a:t>
            </a:r>
            <a:r>
              <a:rPr lang="en-US" sz="2800" dirty="0"/>
              <a:t>data and are incompatible</a:t>
            </a:r>
            <a:r>
              <a:rPr lang="en-US" sz="2400" dirty="0"/>
              <a:t>.</a:t>
            </a:r>
          </a:p>
        </p:txBody>
      </p:sp>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Drawbacks</a:t>
            </a:r>
          </a:p>
        </p:txBody>
      </p:sp>
      <p:sp>
        <p:nvSpPr>
          <p:cNvPr id="170" name="Content Placeholder 2">
            <a:extLst>
              <a:ext uri="{FF2B5EF4-FFF2-40B4-BE49-F238E27FC236}">
                <a16:creationId xmlns:a16="http://schemas.microsoft.com/office/drawing/2014/main" id="{D56B2B14-C59A-445F-97FF-E23030897C5B}"/>
              </a:ext>
            </a:extLst>
          </p:cNvPr>
          <p:cNvSpPr txBox="1">
            <a:spLocks/>
          </p:cNvSpPr>
          <p:nvPr/>
        </p:nvSpPr>
        <p:spPr bwMode="auto">
          <a:xfrm>
            <a:off x="1" y="1403809"/>
            <a:ext cx="9331234"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3600" b="1" u="sng" dirty="0"/>
              <a:t>Issue II</a:t>
            </a:r>
            <a:r>
              <a:rPr lang="en-US" sz="3600" b="1" u="sng" dirty="0">
                <a:solidFill>
                  <a:schemeClr val="bg1"/>
                </a:solidFill>
              </a:rPr>
              <a:t>I</a:t>
            </a:r>
            <a:r>
              <a:rPr lang="en-US" sz="3600" b="1" dirty="0"/>
              <a:t>: </a:t>
            </a:r>
            <a:r>
              <a:rPr lang="en-US" sz="3200" b="1" dirty="0"/>
              <a:t>High packet overheads</a:t>
            </a:r>
            <a:endParaRPr lang="en-US" sz="2800" b="1" dirty="0"/>
          </a:p>
        </p:txBody>
      </p:sp>
      <p:sp>
        <p:nvSpPr>
          <p:cNvPr id="4" name="Slide Number Placeholder 2">
            <a:extLst>
              <a:ext uri="{FF2B5EF4-FFF2-40B4-BE49-F238E27FC236}">
                <a16:creationId xmlns:a16="http://schemas.microsoft.com/office/drawing/2014/main" id="{C7800585-59FC-4CCF-BB25-94F17E8B324E}"/>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15</a:t>
            </a:fld>
            <a:endParaRPr lang="en-US" sz="1200" dirty="0">
              <a:solidFill>
                <a:schemeClr val="tx1">
                  <a:tint val="75000"/>
                </a:schemeClr>
              </a:solidFill>
            </a:endParaRPr>
          </a:p>
        </p:txBody>
      </p:sp>
      <p:sp>
        <p:nvSpPr>
          <p:cNvPr id="14" name="Content Placeholder 2">
            <a:extLst>
              <a:ext uri="{FF2B5EF4-FFF2-40B4-BE49-F238E27FC236}">
                <a16:creationId xmlns:a16="http://schemas.microsoft.com/office/drawing/2014/main" id="{8EFBDA3D-8467-48AA-B052-38C759E4612C}"/>
              </a:ext>
            </a:extLst>
          </p:cNvPr>
          <p:cNvSpPr txBox="1">
            <a:spLocks/>
          </p:cNvSpPr>
          <p:nvPr/>
        </p:nvSpPr>
        <p:spPr bwMode="auto">
          <a:xfrm>
            <a:off x="2420986" y="1403809"/>
            <a:ext cx="470261"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3600" b="1" u="sng" dirty="0"/>
              <a:t>I</a:t>
            </a:r>
            <a:endParaRPr lang="en-US" sz="2800" b="1" dirty="0">
              <a:solidFill>
                <a:schemeClr val="bg1"/>
              </a:solidFill>
            </a:endParaRPr>
          </a:p>
        </p:txBody>
      </p:sp>
      <p:grpSp>
        <p:nvGrpSpPr>
          <p:cNvPr id="122" name="Group 121">
            <a:extLst>
              <a:ext uri="{FF2B5EF4-FFF2-40B4-BE49-F238E27FC236}">
                <a16:creationId xmlns:a16="http://schemas.microsoft.com/office/drawing/2014/main" id="{212D6824-2819-4E4A-95CF-6E69627213D8}"/>
              </a:ext>
            </a:extLst>
          </p:cNvPr>
          <p:cNvGrpSpPr/>
          <p:nvPr/>
        </p:nvGrpSpPr>
        <p:grpSpPr>
          <a:xfrm>
            <a:off x="1002868" y="2781092"/>
            <a:ext cx="5445128" cy="2880272"/>
            <a:chOff x="1067674" y="1807019"/>
            <a:chExt cx="5445128" cy="2880272"/>
          </a:xfrm>
        </p:grpSpPr>
        <p:pic>
          <p:nvPicPr>
            <p:cNvPr id="123" name="Picture 2" descr="Image result for SWITCH ICON">
              <a:extLst>
                <a:ext uri="{FF2B5EF4-FFF2-40B4-BE49-F238E27FC236}">
                  <a16:creationId xmlns:a16="http://schemas.microsoft.com/office/drawing/2014/main" id="{7117B343-77AA-4AB7-8BF0-6703662F87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594" b="18308"/>
            <a:stretch/>
          </p:blipFill>
          <p:spPr bwMode="auto">
            <a:xfrm>
              <a:off x="3028312" y="3074957"/>
              <a:ext cx="1070886" cy="504000"/>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EEA7DC3D-5C2E-475F-B958-D8541D91A00A}"/>
                </a:ext>
              </a:extLst>
            </p:cNvPr>
            <p:cNvGrpSpPr/>
            <p:nvPr/>
          </p:nvGrpSpPr>
          <p:grpSpPr>
            <a:xfrm>
              <a:off x="1067674" y="1807019"/>
              <a:ext cx="5445128" cy="2880272"/>
              <a:chOff x="1067674" y="1807019"/>
              <a:chExt cx="5445128" cy="2880272"/>
            </a:xfrm>
          </p:grpSpPr>
          <p:pic>
            <p:nvPicPr>
              <p:cNvPr id="125" name="Picture 2" descr="Image result for SWITCH ICON">
                <a:extLst>
                  <a:ext uri="{FF2B5EF4-FFF2-40B4-BE49-F238E27FC236}">
                    <a16:creationId xmlns:a16="http://schemas.microsoft.com/office/drawing/2014/main" id="{5A1A3710-B311-40CA-BE90-0D98253168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594" b="18308"/>
              <a:stretch/>
            </p:blipFill>
            <p:spPr bwMode="auto">
              <a:xfrm>
                <a:off x="1759619" y="4183291"/>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Image result for SWITCH ICON">
                <a:extLst>
                  <a:ext uri="{FF2B5EF4-FFF2-40B4-BE49-F238E27FC236}">
                    <a16:creationId xmlns:a16="http://schemas.microsoft.com/office/drawing/2014/main" id="{02B65F12-C8DB-4DD5-B5B9-914921AFF8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594" b="18308"/>
              <a:stretch/>
            </p:blipFill>
            <p:spPr bwMode="auto">
              <a:xfrm>
                <a:off x="4099198" y="4119624"/>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Image result for SWITCH ICON">
                <a:extLst>
                  <a:ext uri="{FF2B5EF4-FFF2-40B4-BE49-F238E27FC236}">
                    <a16:creationId xmlns:a16="http://schemas.microsoft.com/office/drawing/2014/main" id="{5C291E78-7766-432A-8521-3BD64A7DED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594" b="18308"/>
              <a:stretch/>
            </p:blipFill>
            <p:spPr bwMode="auto">
              <a:xfrm>
                <a:off x="1067674" y="2733432"/>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Image result for SWITCH ICON">
                <a:extLst>
                  <a:ext uri="{FF2B5EF4-FFF2-40B4-BE49-F238E27FC236}">
                    <a16:creationId xmlns:a16="http://schemas.microsoft.com/office/drawing/2014/main" id="{962E064E-B542-4379-BF06-B843DCA0F4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594" b="18308"/>
              <a:stretch/>
            </p:blipFill>
            <p:spPr bwMode="auto">
              <a:xfrm>
                <a:off x="2839286" y="1807019"/>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Image result for SWITCH ICON">
                <a:extLst>
                  <a:ext uri="{FF2B5EF4-FFF2-40B4-BE49-F238E27FC236}">
                    <a16:creationId xmlns:a16="http://schemas.microsoft.com/office/drawing/2014/main" id="{C26B5AD9-D864-4C57-AE3D-521B0A17B8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594" b="18308"/>
              <a:stretch/>
            </p:blipFill>
            <p:spPr bwMode="auto">
              <a:xfrm>
                <a:off x="4634641" y="1959358"/>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Image result for SWITCH ICON">
                <a:extLst>
                  <a:ext uri="{FF2B5EF4-FFF2-40B4-BE49-F238E27FC236}">
                    <a16:creationId xmlns:a16="http://schemas.microsoft.com/office/drawing/2014/main" id="{30FE98B4-3573-40EB-8759-7A0D0352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594" b="18308"/>
              <a:stretch/>
            </p:blipFill>
            <p:spPr bwMode="auto">
              <a:xfrm>
                <a:off x="5441916" y="3074957"/>
                <a:ext cx="1070886" cy="504000"/>
              </a:xfrm>
              <a:prstGeom prst="rect">
                <a:avLst/>
              </a:prstGeom>
              <a:noFill/>
              <a:extLst>
                <a:ext uri="{909E8E84-426E-40DD-AFC4-6F175D3DCCD1}">
                  <a14:hiddenFill xmlns:a14="http://schemas.microsoft.com/office/drawing/2010/main">
                    <a:solidFill>
                      <a:srgbClr val="FFFFFF"/>
                    </a:solidFill>
                  </a14:hiddenFill>
                </a:ext>
              </a:extLst>
            </p:spPr>
          </p:pic>
          <p:cxnSp>
            <p:nvCxnSpPr>
              <p:cNvPr id="131" name="Straight Connector 130">
                <a:extLst>
                  <a:ext uri="{FF2B5EF4-FFF2-40B4-BE49-F238E27FC236}">
                    <a16:creationId xmlns:a16="http://schemas.microsoft.com/office/drawing/2014/main" id="{02912C30-4FD5-4C27-8C5E-AFAFB03952A4}"/>
                  </a:ext>
                </a:extLst>
              </p:cNvPr>
              <p:cNvCxnSpPr>
                <a:stCxn id="127" idx="2"/>
                <a:endCxn id="125" idx="0"/>
              </p:cNvCxnSpPr>
              <p:nvPr/>
            </p:nvCxnSpPr>
            <p:spPr>
              <a:xfrm>
                <a:off x="1603117" y="3237432"/>
                <a:ext cx="691945" cy="945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AD599B13-8F83-4961-A8D4-D5A792B282A6}"/>
                  </a:ext>
                </a:extLst>
              </p:cNvPr>
              <p:cNvCxnSpPr>
                <a:stCxn id="127" idx="3"/>
                <a:endCxn id="123" idx="1"/>
              </p:cNvCxnSpPr>
              <p:nvPr/>
            </p:nvCxnSpPr>
            <p:spPr>
              <a:xfrm>
                <a:off x="2138560" y="2985432"/>
                <a:ext cx="889752" cy="3415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594A8FC2-0095-4B43-82DD-C9C200FB91FF}"/>
                  </a:ext>
                </a:extLst>
              </p:cNvPr>
              <p:cNvCxnSpPr>
                <a:stCxn id="123" idx="0"/>
                <a:endCxn id="128" idx="2"/>
              </p:cNvCxnSpPr>
              <p:nvPr/>
            </p:nvCxnSpPr>
            <p:spPr>
              <a:xfrm flipH="1" flipV="1">
                <a:off x="3374729" y="2311019"/>
                <a:ext cx="189026" cy="7639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F6460216-6C0A-430D-9A3A-353D454F7ABE}"/>
                  </a:ext>
                </a:extLst>
              </p:cNvPr>
              <p:cNvCxnSpPr>
                <a:stCxn id="128" idx="1"/>
                <a:endCxn id="127" idx="0"/>
              </p:cNvCxnSpPr>
              <p:nvPr/>
            </p:nvCxnSpPr>
            <p:spPr>
              <a:xfrm flipH="1">
                <a:off x="1603117" y="2059019"/>
                <a:ext cx="1236169" cy="6744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D2FE0325-651A-43C9-AF12-D3217B98528C}"/>
                  </a:ext>
                </a:extLst>
              </p:cNvPr>
              <p:cNvCxnSpPr>
                <a:stCxn id="125" idx="3"/>
                <a:endCxn id="126" idx="1"/>
              </p:cNvCxnSpPr>
              <p:nvPr/>
            </p:nvCxnSpPr>
            <p:spPr>
              <a:xfrm flipV="1">
                <a:off x="2830505" y="4371624"/>
                <a:ext cx="1268693" cy="63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ACE305E5-81B5-496C-9808-E21FCA80D2C3}"/>
                  </a:ext>
                </a:extLst>
              </p:cNvPr>
              <p:cNvCxnSpPr>
                <a:stCxn id="126" idx="0"/>
              </p:cNvCxnSpPr>
              <p:nvPr/>
            </p:nvCxnSpPr>
            <p:spPr>
              <a:xfrm flipH="1" flipV="1">
                <a:off x="3822687" y="3578957"/>
                <a:ext cx="811954" cy="540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5B7C049B-7952-4128-BC64-F109A987854F}"/>
                  </a:ext>
                </a:extLst>
              </p:cNvPr>
              <p:cNvCxnSpPr>
                <a:stCxn id="128" idx="3"/>
                <a:endCxn id="129" idx="1"/>
              </p:cNvCxnSpPr>
              <p:nvPr/>
            </p:nvCxnSpPr>
            <p:spPr>
              <a:xfrm>
                <a:off x="3910172" y="2059019"/>
                <a:ext cx="724469" cy="1523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90E5048A-9398-432C-B98A-35E25AA6048E}"/>
                  </a:ext>
                </a:extLst>
              </p:cNvPr>
              <p:cNvCxnSpPr>
                <a:stCxn id="129" idx="2"/>
                <a:endCxn id="130" idx="0"/>
              </p:cNvCxnSpPr>
              <p:nvPr/>
            </p:nvCxnSpPr>
            <p:spPr>
              <a:xfrm>
                <a:off x="5170084" y="2463358"/>
                <a:ext cx="807275" cy="6115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B81207AD-7DA6-4A5B-83CC-951466981BD1}"/>
                  </a:ext>
                </a:extLst>
              </p:cNvPr>
              <p:cNvCxnSpPr>
                <a:stCxn id="126" idx="3"/>
                <a:endCxn id="130" idx="2"/>
              </p:cNvCxnSpPr>
              <p:nvPr/>
            </p:nvCxnSpPr>
            <p:spPr>
              <a:xfrm flipV="1">
                <a:off x="5170084" y="3578957"/>
                <a:ext cx="807275" cy="792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DB17D96F-6043-4A85-9DB4-C3C47D06C80E}"/>
                  </a:ext>
                </a:extLst>
              </p:cNvPr>
              <p:cNvCxnSpPr>
                <a:stCxn id="123" idx="3"/>
                <a:endCxn id="130" idx="1"/>
              </p:cNvCxnSpPr>
              <p:nvPr/>
            </p:nvCxnSpPr>
            <p:spPr>
              <a:xfrm>
                <a:off x="4099198" y="3326957"/>
                <a:ext cx="13427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9BB4F33-E1CD-41CF-80CC-DCE5ADB234ED}"/>
                  </a:ext>
                </a:extLst>
              </p:cNvPr>
              <p:cNvCxnSpPr/>
              <p:nvPr/>
            </p:nvCxnSpPr>
            <p:spPr>
              <a:xfrm flipV="1">
                <a:off x="2704752" y="3578957"/>
                <a:ext cx="714298" cy="611600"/>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142" name="Picture 4" descr="Automation, engineering, gears, machine, processing icon">
            <a:extLst>
              <a:ext uri="{FF2B5EF4-FFF2-40B4-BE49-F238E27FC236}">
                <a16:creationId xmlns:a16="http://schemas.microsoft.com/office/drawing/2014/main" id="{F4DED94F-2238-4A92-A3CD-848CE5E24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3930" y="4823363"/>
            <a:ext cx="621769" cy="62176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 descr="Image result for server">
            <a:extLst>
              <a:ext uri="{FF2B5EF4-FFF2-40B4-BE49-F238E27FC236}">
                <a16:creationId xmlns:a16="http://schemas.microsoft.com/office/drawing/2014/main" id="{ED32374E-0652-4397-B3F7-B79B692863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753" r="54747" b="6356"/>
          <a:stretch/>
        </p:blipFill>
        <p:spPr bwMode="auto">
          <a:xfrm>
            <a:off x="6893930" y="5409364"/>
            <a:ext cx="705200" cy="136964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a:extLst>
              <a:ext uri="{FF2B5EF4-FFF2-40B4-BE49-F238E27FC236}">
                <a16:creationId xmlns:a16="http://schemas.microsoft.com/office/drawing/2014/main" id="{19A512CF-DC3E-4A04-A049-C8E9C040E7B3}"/>
              </a:ext>
            </a:extLst>
          </p:cNvPr>
          <p:cNvPicPr>
            <a:picLocks noChangeAspect="1"/>
          </p:cNvPicPr>
          <p:nvPr/>
        </p:nvPicPr>
        <p:blipFill>
          <a:blip r:embed="rId7"/>
          <a:stretch>
            <a:fillRect/>
          </a:stretch>
        </p:blipFill>
        <p:spPr>
          <a:xfrm>
            <a:off x="578810" y="3612218"/>
            <a:ext cx="1226168" cy="365760"/>
          </a:xfrm>
          <a:prstGeom prst="rect">
            <a:avLst/>
          </a:prstGeom>
          <a:ln>
            <a:solidFill>
              <a:schemeClr val="tx1"/>
            </a:solidFill>
          </a:ln>
        </p:spPr>
      </p:pic>
      <p:pic>
        <p:nvPicPr>
          <p:cNvPr id="145" name="Picture 144">
            <a:extLst>
              <a:ext uri="{FF2B5EF4-FFF2-40B4-BE49-F238E27FC236}">
                <a16:creationId xmlns:a16="http://schemas.microsoft.com/office/drawing/2014/main" id="{4A95E1C8-B3C1-4C0B-9099-191985A27BAE}"/>
              </a:ext>
            </a:extLst>
          </p:cNvPr>
          <p:cNvPicPr>
            <a:picLocks noChangeAspect="1"/>
          </p:cNvPicPr>
          <p:nvPr/>
        </p:nvPicPr>
        <p:blipFill>
          <a:blip r:embed="rId8"/>
          <a:stretch>
            <a:fillRect/>
          </a:stretch>
        </p:blipFill>
        <p:spPr>
          <a:xfrm>
            <a:off x="2656623" y="2789935"/>
            <a:ext cx="1226168" cy="365760"/>
          </a:xfrm>
          <a:prstGeom prst="rect">
            <a:avLst/>
          </a:prstGeom>
          <a:ln>
            <a:solidFill>
              <a:schemeClr val="tx1"/>
            </a:solidFill>
          </a:ln>
        </p:spPr>
      </p:pic>
      <p:sp>
        <p:nvSpPr>
          <p:cNvPr id="146" name="Rectangle 145">
            <a:extLst>
              <a:ext uri="{FF2B5EF4-FFF2-40B4-BE49-F238E27FC236}">
                <a16:creationId xmlns:a16="http://schemas.microsoft.com/office/drawing/2014/main" id="{2E3070CE-738A-4045-83CD-F8850DDE8531}"/>
              </a:ext>
            </a:extLst>
          </p:cNvPr>
          <p:cNvSpPr>
            <a:spLocks/>
          </p:cNvSpPr>
          <p:nvPr/>
        </p:nvSpPr>
        <p:spPr>
          <a:xfrm>
            <a:off x="2889837" y="2790994"/>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7" name="Picture 146">
            <a:extLst>
              <a:ext uri="{FF2B5EF4-FFF2-40B4-BE49-F238E27FC236}">
                <a16:creationId xmlns:a16="http://schemas.microsoft.com/office/drawing/2014/main" id="{3425141C-04E0-4FF7-A40F-E01A690476BD}"/>
              </a:ext>
            </a:extLst>
          </p:cNvPr>
          <p:cNvPicPr>
            <a:picLocks noChangeAspect="1"/>
          </p:cNvPicPr>
          <p:nvPr/>
        </p:nvPicPr>
        <p:blipFill>
          <a:blip r:embed="rId9"/>
          <a:stretch>
            <a:fillRect/>
          </a:stretch>
        </p:blipFill>
        <p:spPr>
          <a:xfrm>
            <a:off x="4444554" y="2978083"/>
            <a:ext cx="1226168" cy="365760"/>
          </a:xfrm>
          <a:prstGeom prst="rect">
            <a:avLst/>
          </a:prstGeom>
          <a:ln>
            <a:solidFill>
              <a:schemeClr val="tx1"/>
            </a:solidFill>
          </a:ln>
        </p:spPr>
      </p:pic>
      <p:pic>
        <p:nvPicPr>
          <p:cNvPr id="148" name="Picture 147">
            <a:extLst>
              <a:ext uri="{FF2B5EF4-FFF2-40B4-BE49-F238E27FC236}">
                <a16:creationId xmlns:a16="http://schemas.microsoft.com/office/drawing/2014/main" id="{BE6379E6-E051-4060-8F75-85F4C7B23602}"/>
              </a:ext>
            </a:extLst>
          </p:cNvPr>
          <p:cNvPicPr>
            <a:picLocks noChangeAspect="1"/>
          </p:cNvPicPr>
          <p:nvPr/>
        </p:nvPicPr>
        <p:blipFill>
          <a:blip r:embed="rId7"/>
          <a:stretch>
            <a:fillRect/>
          </a:stretch>
        </p:blipFill>
        <p:spPr>
          <a:xfrm>
            <a:off x="1606910" y="5188143"/>
            <a:ext cx="1226168" cy="365760"/>
          </a:xfrm>
          <a:prstGeom prst="rect">
            <a:avLst/>
          </a:prstGeom>
          <a:ln>
            <a:solidFill>
              <a:schemeClr val="tx1"/>
            </a:solidFill>
          </a:ln>
        </p:spPr>
      </p:pic>
      <p:pic>
        <p:nvPicPr>
          <p:cNvPr id="149" name="Picture 148">
            <a:extLst>
              <a:ext uri="{FF2B5EF4-FFF2-40B4-BE49-F238E27FC236}">
                <a16:creationId xmlns:a16="http://schemas.microsoft.com/office/drawing/2014/main" id="{16201E0F-74F5-423E-B417-B4C526FF3DD8}"/>
              </a:ext>
            </a:extLst>
          </p:cNvPr>
          <p:cNvPicPr>
            <a:picLocks noChangeAspect="1"/>
          </p:cNvPicPr>
          <p:nvPr/>
        </p:nvPicPr>
        <p:blipFill>
          <a:blip r:embed="rId8"/>
          <a:stretch>
            <a:fillRect/>
          </a:stretch>
        </p:blipFill>
        <p:spPr>
          <a:xfrm>
            <a:off x="2904273" y="4097415"/>
            <a:ext cx="1226168" cy="365760"/>
          </a:xfrm>
          <a:prstGeom prst="rect">
            <a:avLst/>
          </a:prstGeom>
          <a:ln>
            <a:solidFill>
              <a:schemeClr val="tx1"/>
            </a:solidFill>
          </a:ln>
        </p:spPr>
      </p:pic>
      <p:sp>
        <p:nvSpPr>
          <p:cNvPr id="150" name="Rectangle 149">
            <a:extLst>
              <a:ext uri="{FF2B5EF4-FFF2-40B4-BE49-F238E27FC236}">
                <a16:creationId xmlns:a16="http://schemas.microsoft.com/office/drawing/2014/main" id="{18901801-F643-48EF-83EE-86F9F71272BD}"/>
              </a:ext>
            </a:extLst>
          </p:cNvPr>
          <p:cNvSpPr>
            <a:spLocks/>
          </p:cNvSpPr>
          <p:nvPr/>
        </p:nvSpPr>
        <p:spPr>
          <a:xfrm>
            <a:off x="4792949" y="2971534"/>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1" name="Picture 150">
            <a:extLst>
              <a:ext uri="{FF2B5EF4-FFF2-40B4-BE49-F238E27FC236}">
                <a16:creationId xmlns:a16="http://schemas.microsoft.com/office/drawing/2014/main" id="{C037C691-DA1E-4330-9028-1E1C22165A7A}"/>
              </a:ext>
            </a:extLst>
          </p:cNvPr>
          <p:cNvPicPr>
            <a:picLocks noChangeAspect="1"/>
          </p:cNvPicPr>
          <p:nvPr/>
        </p:nvPicPr>
        <p:blipFill>
          <a:blip r:embed="rId9"/>
          <a:stretch>
            <a:fillRect/>
          </a:stretch>
        </p:blipFill>
        <p:spPr>
          <a:xfrm>
            <a:off x="2650820" y="2790994"/>
            <a:ext cx="1226168" cy="365760"/>
          </a:xfrm>
          <a:prstGeom prst="rect">
            <a:avLst/>
          </a:prstGeom>
          <a:ln>
            <a:solidFill>
              <a:schemeClr val="tx1"/>
            </a:solidFill>
          </a:ln>
        </p:spPr>
      </p:pic>
      <p:sp>
        <p:nvSpPr>
          <p:cNvPr id="152" name="Rectangle 151">
            <a:extLst>
              <a:ext uri="{FF2B5EF4-FFF2-40B4-BE49-F238E27FC236}">
                <a16:creationId xmlns:a16="http://schemas.microsoft.com/office/drawing/2014/main" id="{19171858-9820-4C31-A7AF-7B5271835679}"/>
              </a:ext>
            </a:extLst>
          </p:cNvPr>
          <p:cNvSpPr>
            <a:spLocks/>
          </p:cNvSpPr>
          <p:nvPr/>
        </p:nvSpPr>
        <p:spPr>
          <a:xfrm>
            <a:off x="5701941" y="4075563"/>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 name="Picture 152">
            <a:extLst>
              <a:ext uri="{FF2B5EF4-FFF2-40B4-BE49-F238E27FC236}">
                <a16:creationId xmlns:a16="http://schemas.microsoft.com/office/drawing/2014/main" id="{D1FB3A6B-4628-4730-85C0-06D68CE50C2E}"/>
              </a:ext>
            </a:extLst>
          </p:cNvPr>
          <p:cNvPicPr>
            <a:picLocks noChangeAspect="1"/>
          </p:cNvPicPr>
          <p:nvPr/>
        </p:nvPicPr>
        <p:blipFill rotWithShape="1">
          <a:blip r:embed="rId10"/>
          <a:srcRect l="6925" t="2936" r="54715" b="3079"/>
          <a:stretch/>
        </p:blipFill>
        <p:spPr>
          <a:xfrm>
            <a:off x="5328757" y="4065088"/>
            <a:ext cx="479425" cy="366713"/>
          </a:xfrm>
          <a:prstGeom prst="rect">
            <a:avLst/>
          </a:prstGeom>
          <a:ln>
            <a:solidFill>
              <a:schemeClr val="tx1"/>
            </a:solidFill>
          </a:ln>
        </p:spPr>
      </p:pic>
      <p:pic>
        <p:nvPicPr>
          <p:cNvPr id="154" name="Picture 153">
            <a:extLst>
              <a:ext uri="{FF2B5EF4-FFF2-40B4-BE49-F238E27FC236}">
                <a16:creationId xmlns:a16="http://schemas.microsoft.com/office/drawing/2014/main" id="{442679D7-D5E3-4A5B-821D-E22F71014D15}"/>
              </a:ext>
            </a:extLst>
          </p:cNvPr>
          <p:cNvPicPr>
            <a:picLocks noChangeAspect="1"/>
          </p:cNvPicPr>
          <p:nvPr/>
        </p:nvPicPr>
        <p:blipFill rotWithShape="1">
          <a:blip r:embed="rId10"/>
          <a:srcRect l="6925" t="2936" r="54715" b="3079"/>
          <a:stretch/>
        </p:blipFill>
        <p:spPr>
          <a:xfrm>
            <a:off x="4507194" y="2973397"/>
            <a:ext cx="479425" cy="366713"/>
          </a:xfrm>
          <a:prstGeom prst="rect">
            <a:avLst/>
          </a:prstGeom>
          <a:ln>
            <a:solidFill>
              <a:schemeClr val="tx1"/>
            </a:solidFill>
          </a:ln>
        </p:spPr>
      </p:pic>
      <p:pic>
        <p:nvPicPr>
          <p:cNvPr id="155" name="Picture 154">
            <a:extLst>
              <a:ext uri="{FF2B5EF4-FFF2-40B4-BE49-F238E27FC236}">
                <a16:creationId xmlns:a16="http://schemas.microsoft.com/office/drawing/2014/main" id="{0BA0E12C-76AB-45A9-9500-76CA54E718F8}"/>
              </a:ext>
            </a:extLst>
          </p:cNvPr>
          <p:cNvPicPr>
            <a:picLocks noChangeAspect="1"/>
          </p:cNvPicPr>
          <p:nvPr/>
        </p:nvPicPr>
        <p:blipFill>
          <a:blip r:embed="rId7"/>
          <a:stretch>
            <a:fillRect/>
          </a:stretch>
        </p:blipFill>
        <p:spPr>
          <a:xfrm>
            <a:off x="4444554" y="2973874"/>
            <a:ext cx="1226168" cy="365760"/>
          </a:xfrm>
          <a:prstGeom prst="rect">
            <a:avLst/>
          </a:prstGeom>
          <a:ln>
            <a:solidFill>
              <a:schemeClr val="tx1"/>
            </a:solidFill>
          </a:ln>
        </p:spPr>
      </p:pic>
      <p:sp>
        <p:nvSpPr>
          <p:cNvPr id="156" name="Rectangle 155">
            <a:extLst>
              <a:ext uri="{FF2B5EF4-FFF2-40B4-BE49-F238E27FC236}">
                <a16:creationId xmlns:a16="http://schemas.microsoft.com/office/drawing/2014/main" id="{BD7B9357-5450-4E16-9055-271CCC1A95DC}"/>
              </a:ext>
            </a:extLst>
          </p:cNvPr>
          <p:cNvSpPr>
            <a:spLocks/>
          </p:cNvSpPr>
          <p:nvPr/>
        </p:nvSpPr>
        <p:spPr>
          <a:xfrm>
            <a:off x="3138459" y="4100591"/>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 name="Rectangle 156">
            <a:extLst>
              <a:ext uri="{FF2B5EF4-FFF2-40B4-BE49-F238E27FC236}">
                <a16:creationId xmlns:a16="http://schemas.microsoft.com/office/drawing/2014/main" id="{B4866D5D-6880-4599-A6CB-92272976070E}"/>
              </a:ext>
            </a:extLst>
          </p:cNvPr>
          <p:cNvSpPr>
            <a:spLocks/>
          </p:cNvSpPr>
          <p:nvPr/>
        </p:nvSpPr>
        <p:spPr>
          <a:xfrm>
            <a:off x="5489233" y="4069399"/>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8" name="Picture 157">
            <a:extLst>
              <a:ext uri="{FF2B5EF4-FFF2-40B4-BE49-F238E27FC236}">
                <a16:creationId xmlns:a16="http://schemas.microsoft.com/office/drawing/2014/main" id="{93FE6444-D50B-4A02-ABCD-CB78D4816AAD}"/>
              </a:ext>
            </a:extLst>
          </p:cNvPr>
          <p:cNvPicPr>
            <a:picLocks noChangeAspect="1"/>
          </p:cNvPicPr>
          <p:nvPr/>
        </p:nvPicPr>
        <p:blipFill>
          <a:blip r:embed="rId8"/>
          <a:stretch>
            <a:fillRect/>
          </a:stretch>
        </p:blipFill>
        <p:spPr>
          <a:xfrm>
            <a:off x="5319964" y="4062591"/>
            <a:ext cx="1226168" cy="365760"/>
          </a:xfrm>
          <a:prstGeom prst="rect">
            <a:avLst/>
          </a:prstGeom>
          <a:ln>
            <a:solidFill>
              <a:schemeClr val="tx1"/>
            </a:solidFill>
          </a:ln>
        </p:spPr>
      </p:pic>
      <p:sp>
        <p:nvSpPr>
          <p:cNvPr id="159" name="Rectangle 158">
            <a:extLst>
              <a:ext uri="{FF2B5EF4-FFF2-40B4-BE49-F238E27FC236}">
                <a16:creationId xmlns:a16="http://schemas.microsoft.com/office/drawing/2014/main" id="{378703DC-DB16-40EE-ABEB-DFCCD383631C}"/>
              </a:ext>
            </a:extLst>
          </p:cNvPr>
          <p:cNvSpPr>
            <a:spLocks/>
          </p:cNvSpPr>
          <p:nvPr/>
        </p:nvSpPr>
        <p:spPr>
          <a:xfrm>
            <a:off x="2993920" y="2790994"/>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 name="Rectangle 159">
            <a:extLst>
              <a:ext uri="{FF2B5EF4-FFF2-40B4-BE49-F238E27FC236}">
                <a16:creationId xmlns:a16="http://schemas.microsoft.com/office/drawing/2014/main" id="{BA58295E-86F6-4A54-989D-B185A2F30CBC}"/>
              </a:ext>
            </a:extLst>
          </p:cNvPr>
          <p:cNvSpPr>
            <a:spLocks/>
          </p:cNvSpPr>
          <p:nvPr/>
        </p:nvSpPr>
        <p:spPr>
          <a:xfrm>
            <a:off x="4322896" y="5162816"/>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1" name="Picture 160">
            <a:extLst>
              <a:ext uri="{FF2B5EF4-FFF2-40B4-BE49-F238E27FC236}">
                <a16:creationId xmlns:a16="http://schemas.microsoft.com/office/drawing/2014/main" id="{95C686CE-CA8C-412F-AC24-2F24D06890EC}"/>
              </a:ext>
            </a:extLst>
          </p:cNvPr>
          <p:cNvPicPr>
            <a:picLocks noChangeAspect="1"/>
          </p:cNvPicPr>
          <p:nvPr/>
        </p:nvPicPr>
        <p:blipFill>
          <a:blip r:embed="rId9"/>
          <a:stretch>
            <a:fillRect/>
          </a:stretch>
        </p:blipFill>
        <p:spPr>
          <a:xfrm>
            <a:off x="3977826" y="5157364"/>
            <a:ext cx="1226168" cy="365760"/>
          </a:xfrm>
          <a:prstGeom prst="rect">
            <a:avLst/>
          </a:prstGeom>
          <a:ln>
            <a:solidFill>
              <a:schemeClr val="tx1"/>
            </a:solidFill>
          </a:ln>
        </p:spPr>
      </p:pic>
      <p:sp>
        <p:nvSpPr>
          <p:cNvPr id="162" name="Rectangle 161">
            <a:extLst>
              <a:ext uri="{FF2B5EF4-FFF2-40B4-BE49-F238E27FC236}">
                <a16:creationId xmlns:a16="http://schemas.microsoft.com/office/drawing/2014/main" id="{7F1D6E22-2084-4969-BD0F-B5CFB13E9BCB}"/>
              </a:ext>
            </a:extLst>
          </p:cNvPr>
          <p:cNvSpPr>
            <a:spLocks/>
          </p:cNvSpPr>
          <p:nvPr/>
        </p:nvSpPr>
        <p:spPr>
          <a:xfrm>
            <a:off x="4893137" y="2978083"/>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 name="Rectangle 162">
            <a:extLst>
              <a:ext uri="{FF2B5EF4-FFF2-40B4-BE49-F238E27FC236}">
                <a16:creationId xmlns:a16="http://schemas.microsoft.com/office/drawing/2014/main" id="{363CCF6D-9DE3-44A1-A98A-E9A750F3C424}"/>
              </a:ext>
            </a:extLst>
          </p:cNvPr>
          <p:cNvSpPr>
            <a:spLocks/>
          </p:cNvSpPr>
          <p:nvPr/>
        </p:nvSpPr>
        <p:spPr>
          <a:xfrm>
            <a:off x="2044685" y="5184740"/>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4" name="Picture 163">
            <a:extLst>
              <a:ext uri="{FF2B5EF4-FFF2-40B4-BE49-F238E27FC236}">
                <a16:creationId xmlns:a16="http://schemas.microsoft.com/office/drawing/2014/main" id="{D8646F1C-8320-4384-93DA-7225CBA33E9C}"/>
              </a:ext>
            </a:extLst>
          </p:cNvPr>
          <p:cNvPicPr>
            <a:picLocks noChangeAspect="1"/>
          </p:cNvPicPr>
          <p:nvPr/>
        </p:nvPicPr>
        <p:blipFill rotWithShape="1">
          <a:blip r:embed="rId10"/>
          <a:srcRect l="6925" t="2936" r="54715" b="3079"/>
          <a:stretch/>
        </p:blipFill>
        <p:spPr>
          <a:xfrm>
            <a:off x="1681019" y="5188875"/>
            <a:ext cx="479425" cy="366713"/>
          </a:xfrm>
          <a:prstGeom prst="rect">
            <a:avLst/>
          </a:prstGeom>
          <a:ln>
            <a:solidFill>
              <a:schemeClr val="tx1"/>
            </a:solidFill>
          </a:ln>
        </p:spPr>
      </p:pic>
    </p:spTree>
    <p:extLst>
      <p:ext uri="{BB962C8B-B14F-4D97-AF65-F5344CB8AC3E}">
        <p14:creationId xmlns:p14="http://schemas.microsoft.com/office/powerpoint/2010/main" val="23974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2"/>
                                        </p:tgtEl>
                                        <p:attrNameLst>
                                          <p:attrName>style.visibility</p:attrName>
                                        </p:attrNameLst>
                                      </p:cBhvr>
                                      <p:to>
                                        <p:strVal val="visible"/>
                                      </p:to>
                                    </p:set>
                                    <p:animEffect transition="in" filter="fade">
                                      <p:cBhvr>
                                        <p:cTn id="25" dur="500"/>
                                        <p:tgtEl>
                                          <p:spTgt spid="142"/>
                                        </p:tgtEl>
                                      </p:cBhvr>
                                    </p:animEffect>
                                  </p:childTnLst>
                                </p:cTn>
                              </p:par>
                              <p:par>
                                <p:cTn id="26" presetID="10" presetClass="entr" presetSubtype="0" fill="hold" nodeType="withEffect">
                                  <p:stCondLst>
                                    <p:cond delay="0"/>
                                  </p:stCondLst>
                                  <p:childTnLst>
                                    <p:set>
                                      <p:cBhvr>
                                        <p:cTn id="27" dur="1" fill="hold">
                                          <p:stCondLst>
                                            <p:cond delay="0"/>
                                          </p:stCondLst>
                                        </p:cTn>
                                        <p:tgtEl>
                                          <p:spTgt spid="143"/>
                                        </p:tgtEl>
                                        <p:attrNameLst>
                                          <p:attrName>style.visibility</p:attrName>
                                        </p:attrNameLst>
                                      </p:cBhvr>
                                      <p:to>
                                        <p:strVal val="visible"/>
                                      </p:to>
                                    </p:set>
                                    <p:animEffect transition="in" filter="fade">
                                      <p:cBhvr>
                                        <p:cTn id="28" dur="500"/>
                                        <p:tgtEl>
                                          <p:spTgt spid="1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4"/>
                                        </p:tgtEl>
                                        <p:attrNameLst>
                                          <p:attrName>style.visibility</p:attrName>
                                        </p:attrNameLst>
                                      </p:cBhvr>
                                      <p:to>
                                        <p:strVal val="visible"/>
                                      </p:to>
                                    </p:set>
                                    <p:animEffect transition="in" filter="fade">
                                      <p:cBhvr>
                                        <p:cTn id="33" dur="50"/>
                                        <p:tgtEl>
                                          <p:spTgt spid="144"/>
                                        </p:tgtEl>
                                      </p:cBhvr>
                                    </p:animEffect>
                                  </p:childTnLst>
                                </p:cTn>
                              </p:par>
                              <p:par>
                                <p:cTn id="34" presetID="10" presetClass="entr" presetSubtype="0" fill="hold" nodeType="withEffect">
                                  <p:stCondLst>
                                    <p:cond delay="0"/>
                                  </p:stCondLst>
                                  <p:childTnLst>
                                    <p:set>
                                      <p:cBhvr>
                                        <p:cTn id="35" dur="1" fill="hold">
                                          <p:stCondLst>
                                            <p:cond delay="0"/>
                                          </p:stCondLst>
                                        </p:cTn>
                                        <p:tgtEl>
                                          <p:spTgt spid="148"/>
                                        </p:tgtEl>
                                        <p:attrNameLst>
                                          <p:attrName>style.visibility</p:attrName>
                                        </p:attrNameLst>
                                      </p:cBhvr>
                                      <p:to>
                                        <p:strVal val="visible"/>
                                      </p:to>
                                    </p:set>
                                    <p:animEffect transition="in" filter="fade">
                                      <p:cBhvr>
                                        <p:cTn id="36" dur="50"/>
                                        <p:tgtEl>
                                          <p:spTgt spid="148"/>
                                        </p:tgtEl>
                                      </p:cBhvr>
                                    </p:animEffect>
                                  </p:childTnLst>
                                </p:cTn>
                              </p:par>
                              <p:par>
                                <p:cTn id="37" presetID="10" presetClass="entr" presetSubtype="0" fill="hold" nodeType="withEffect">
                                  <p:stCondLst>
                                    <p:cond delay="0"/>
                                  </p:stCondLst>
                                  <p:childTnLst>
                                    <p:set>
                                      <p:cBhvr>
                                        <p:cTn id="38" dur="1" fill="hold">
                                          <p:stCondLst>
                                            <p:cond delay="0"/>
                                          </p:stCondLst>
                                        </p:cTn>
                                        <p:tgtEl>
                                          <p:spTgt spid="155"/>
                                        </p:tgtEl>
                                        <p:attrNameLst>
                                          <p:attrName>style.visibility</p:attrName>
                                        </p:attrNameLst>
                                      </p:cBhvr>
                                      <p:to>
                                        <p:strVal val="visible"/>
                                      </p:to>
                                    </p:set>
                                    <p:animEffect transition="in" filter="fade">
                                      <p:cBhvr>
                                        <p:cTn id="39" dur="50"/>
                                        <p:tgtEl>
                                          <p:spTgt spid="155"/>
                                        </p:tgtEl>
                                      </p:cBhvr>
                                    </p:animEffect>
                                  </p:childTnLst>
                                </p:cTn>
                              </p:par>
                            </p:childTnLst>
                          </p:cTn>
                        </p:par>
                        <p:par>
                          <p:cTn id="40" fill="hold">
                            <p:stCondLst>
                              <p:cond delay="50"/>
                            </p:stCondLst>
                            <p:childTnLst>
                              <p:par>
                                <p:cTn id="41" presetID="0" presetClass="path" presetSubtype="0" accel="50000" decel="50000" fill="hold" nodeType="afterEffect">
                                  <p:stCondLst>
                                    <p:cond delay="0"/>
                                  </p:stCondLst>
                                  <p:childTnLst>
                                    <p:animMotion origin="layout" path="M -0.00607 0.0044 L 0.22795 -0.11968 " pathEditMode="relative" rAng="0" ptsTypes="AA">
                                      <p:cBhvr>
                                        <p:cTn id="42" dur="150" fill="hold"/>
                                        <p:tgtEl>
                                          <p:spTgt spid="144"/>
                                        </p:tgtEl>
                                        <p:attrNameLst>
                                          <p:attrName>ppt_x</p:attrName>
                                          <p:attrName>ppt_y</p:attrName>
                                        </p:attrNameLst>
                                      </p:cBhvr>
                                      <p:rCtr x="11701" y="-6204"/>
                                    </p:animMotion>
                                  </p:childTnLst>
                                </p:cTn>
                              </p:par>
                              <p:par>
                                <p:cTn id="43" presetID="0" presetClass="path" presetSubtype="0" accel="50000" decel="50000" fill="hold" nodeType="withEffect">
                                  <p:stCondLst>
                                    <p:cond delay="0"/>
                                  </p:stCondLst>
                                  <p:childTnLst>
                                    <p:animMotion origin="layout" path="M -0.00608 0.0044 L 0.14149 -0.15879 " pathEditMode="relative" rAng="0" ptsTypes="AA">
                                      <p:cBhvr>
                                        <p:cTn id="44" dur="150" fill="hold"/>
                                        <p:tgtEl>
                                          <p:spTgt spid="148"/>
                                        </p:tgtEl>
                                        <p:attrNameLst>
                                          <p:attrName>ppt_x</p:attrName>
                                          <p:attrName>ppt_y</p:attrName>
                                        </p:attrNameLst>
                                      </p:cBhvr>
                                      <p:rCtr x="7378" y="-8171"/>
                                    </p:animMotion>
                                  </p:childTnLst>
                                </p:cTn>
                              </p:par>
                              <p:par>
                                <p:cTn id="45" presetID="0" presetClass="path" presetSubtype="0" accel="50000" decel="50000" fill="hold" nodeType="withEffect">
                                  <p:stCondLst>
                                    <p:cond delay="0"/>
                                  </p:stCondLst>
                                  <p:childTnLst>
                                    <p:animMotion origin="layout" path="M -0.00607 0.00439 L 0.0882 0.15949 " pathEditMode="relative" rAng="0" ptsTypes="AA">
                                      <p:cBhvr>
                                        <p:cTn id="46" dur="150" fill="hold"/>
                                        <p:tgtEl>
                                          <p:spTgt spid="155"/>
                                        </p:tgtEl>
                                        <p:attrNameLst>
                                          <p:attrName>ppt_x</p:attrName>
                                          <p:attrName>ppt_y</p:attrName>
                                        </p:attrNameLst>
                                      </p:cBhvr>
                                      <p:rCtr x="4705" y="7755"/>
                                    </p:animMotion>
                                  </p:childTnLst>
                                </p:cTn>
                              </p:par>
                            </p:childTnLst>
                          </p:cTn>
                        </p:par>
                        <p:par>
                          <p:cTn id="47" fill="hold">
                            <p:stCondLst>
                              <p:cond delay="200"/>
                            </p:stCondLst>
                            <p:childTnLst>
                              <p:par>
                                <p:cTn id="48" presetID="10" presetClass="entr" presetSubtype="0" fill="hold" grpId="0" nodeType="afterEffect">
                                  <p:stCondLst>
                                    <p:cond delay="0"/>
                                  </p:stCondLst>
                                  <p:childTnLst>
                                    <p:set>
                                      <p:cBhvr>
                                        <p:cTn id="49" dur="1" fill="hold">
                                          <p:stCondLst>
                                            <p:cond delay="0"/>
                                          </p:stCondLst>
                                        </p:cTn>
                                        <p:tgtEl>
                                          <p:spTgt spid="156"/>
                                        </p:tgtEl>
                                        <p:attrNameLst>
                                          <p:attrName>style.visibility</p:attrName>
                                        </p:attrNameLst>
                                      </p:cBhvr>
                                      <p:to>
                                        <p:strVal val="visible"/>
                                      </p:to>
                                    </p:set>
                                    <p:animEffect transition="in" filter="fade">
                                      <p:cBhvr>
                                        <p:cTn id="50" dur="50"/>
                                        <p:tgtEl>
                                          <p:spTgt spid="15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50"/>
                                        <p:tgtEl>
                                          <p:spTgt spid="146"/>
                                        </p:tgtEl>
                                      </p:cBhvr>
                                    </p:animEffect>
                                  </p:childTnLst>
                                </p:cTn>
                              </p:par>
                            </p:childTnLst>
                          </p:cTn>
                        </p:par>
                        <p:par>
                          <p:cTn id="57" fill="hold">
                            <p:stCondLst>
                              <p:cond delay="250"/>
                            </p:stCondLst>
                            <p:childTnLst>
                              <p:par>
                                <p:cTn id="58" presetID="1" presetClass="entr" presetSubtype="0" fill="hold" nodeType="afterEffect">
                                  <p:stCondLst>
                                    <p:cond delay="0"/>
                                  </p:stCondLst>
                                  <p:childTnLst>
                                    <p:set>
                                      <p:cBhvr>
                                        <p:cTn id="59" dur="1" fill="hold">
                                          <p:stCondLst>
                                            <p:cond delay="0"/>
                                          </p:stCondLst>
                                        </p:cTn>
                                        <p:tgtEl>
                                          <p:spTgt spid="145"/>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nodeType="afterEffect">
                                  <p:stCondLst>
                                    <p:cond delay="0"/>
                                  </p:stCondLst>
                                  <p:childTnLst>
                                    <p:set>
                                      <p:cBhvr>
                                        <p:cTn id="62" dur="1" fill="hold">
                                          <p:stCondLst>
                                            <p:cond delay="0"/>
                                          </p:stCondLst>
                                        </p:cTn>
                                        <p:tgtEl>
                                          <p:spTgt spid="149"/>
                                        </p:tgtEl>
                                        <p:attrNameLst>
                                          <p:attrName>style.visibility</p:attrName>
                                        </p:attrNameLst>
                                      </p:cBhvr>
                                      <p:to>
                                        <p:strVal val="visible"/>
                                      </p:to>
                                    </p:set>
                                  </p:childTnLst>
                                </p:cTn>
                              </p:par>
                            </p:childTnLst>
                          </p:cTn>
                        </p:par>
                        <p:par>
                          <p:cTn id="63" fill="hold">
                            <p:stCondLst>
                              <p:cond delay="250"/>
                            </p:stCondLst>
                            <p:childTnLst>
                              <p:par>
                                <p:cTn id="64" presetID="1" presetClass="entr" presetSubtype="0" fill="hold" nodeType="afterEffect">
                                  <p:stCondLst>
                                    <p:cond delay="0"/>
                                  </p:stCondLst>
                                  <p:childTnLst>
                                    <p:set>
                                      <p:cBhvr>
                                        <p:cTn id="65" dur="1" fill="hold">
                                          <p:stCondLst>
                                            <p:cond delay="0"/>
                                          </p:stCondLst>
                                        </p:cTn>
                                        <p:tgtEl>
                                          <p:spTgt spid="158"/>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144"/>
                                        </p:tgtEl>
                                        <p:attrNameLst>
                                          <p:attrName>style.visibility</p:attrName>
                                        </p:attrNameLst>
                                      </p:cBhvr>
                                      <p:to>
                                        <p:strVal val="hidden"/>
                                      </p:to>
                                    </p:set>
                                  </p:childTnLst>
                                </p:cTn>
                              </p:par>
                            </p:childTnLst>
                          </p:cTn>
                        </p:par>
                        <p:par>
                          <p:cTn id="68" fill="hold">
                            <p:stCondLst>
                              <p:cond delay="250"/>
                            </p:stCondLst>
                            <p:childTnLst>
                              <p:par>
                                <p:cTn id="69" presetID="1" presetClass="exit" presetSubtype="0" fill="hold" grpId="1" nodeType="afterEffect">
                                  <p:stCondLst>
                                    <p:cond delay="0"/>
                                  </p:stCondLst>
                                  <p:childTnLst>
                                    <p:set>
                                      <p:cBhvr>
                                        <p:cTn id="70" dur="1" fill="hold">
                                          <p:stCondLst>
                                            <p:cond delay="0"/>
                                          </p:stCondLst>
                                        </p:cTn>
                                        <p:tgtEl>
                                          <p:spTgt spid="14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48"/>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55"/>
                                        </p:tgtEl>
                                        <p:attrNameLst>
                                          <p:attrName>style.visibility</p:attrName>
                                        </p:attrNameLst>
                                      </p:cBhvr>
                                      <p:to>
                                        <p:strVal val="hidden"/>
                                      </p:to>
                                    </p:set>
                                  </p:childTnLst>
                                </p:cTn>
                              </p:par>
                            </p:childTnLst>
                          </p:cTn>
                        </p:par>
                        <p:par>
                          <p:cTn id="75" fill="hold">
                            <p:stCondLst>
                              <p:cond delay="250"/>
                            </p:stCondLst>
                            <p:childTnLst>
                              <p:par>
                                <p:cTn id="76" presetID="1" presetClass="exit" presetSubtype="0" fill="hold" grpId="1" nodeType="afterEffect">
                                  <p:stCondLst>
                                    <p:cond delay="0"/>
                                  </p:stCondLst>
                                  <p:childTnLst>
                                    <p:set>
                                      <p:cBhvr>
                                        <p:cTn id="77" dur="1" fill="hold">
                                          <p:stCondLst>
                                            <p:cond delay="0"/>
                                          </p:stCondLst>
                                        </p:cTn>
                                        <p:tgtEl>
                                          <p:spTgt spid="156"/>
                                        </p:tgtEl>
                                        <p:attrNameLst>
                                          <p:attrName>style.visibility</p:attrName>
                                        </p:attrNameLst>
                                      </p:cBhvr>
                                      <p:to>
                                        <p:strVal val="hidden"/>
                                      </p:to>
                                    </p:set>
                                  </p:childTnLst>
                                </p:cTn>
                              </p:par>
                            </p:childTnLst>
                          </p:cTn>
                        </p:par>
                        <p:par>
                          <p:cTn id="78" fill="hold">
                            <p:stCondLst>
                              <p:cond delay="250"/>
                            </p:stCondLst>
                            <p:childTnLst>
                              <p:par>
                                <p:cTn id="79" presetID="1" presetClass="exit" presetSubtype="0" fill="hold" grpId="1" nodeType="afterEffect">
                                  <p:stCondLst>
                                    <p:cond delay="0"/>
                                  </p:stCondLst>
                                  <p:childTnLst>
                                    <p:set>
                                      <p:cBhvr>
                                        <p:cTn id="80" dur="1" fill="hold">
                                          <p:stCondLst>
                                            <p:cond delay="0"/>
                                          </p:stCondLst>
                                        </p:cTn>
                                        <p:tgtEl>
                                          <p:spTgt spid="157"/>
                                        </p:tgtEl>
                                        <p:attrNameLst>
                                          <p:attrName>style.visibility</p:attrName>
                                        </p:attrNameLst>
                                      </p:cBhvr>
                                      <p:to>
                                        <p:strVal val="hidden"/>
                                      </p:to>
                                    </p:set>
                                  </p:childTnLst>
                                </p:cTn>
                              </p:par>
                              <p:par>
                                <p:cTn id="81" presetID="0" presetClass="path" presetSubtype="0" accel="50000" decel="50000" fill="hold" nodeType="withEffect">
                                  <p:stCondLst>
                                    <p:cond delay="250"/>
                                  </p:stCondLst>
                                  <p:childTnLst>
                                    <p:animMotion origin="layout" path="M 0.00069 0.00023 L 0.19722 0.02639 " pathEditMode="relative" rAng="0" ptsTypes="AA">
                                      <p:cBhvr>
                                        <p:cTn id="82" dur="150" fill="hold"/>
                                        <p:tgtEl>
                                          <p:spTgt spid="145"/>
                                        </p:tgtEl>
                                        <p:attrNameLst>
                                          <p:attrName>ppt_x</p:attrName>
                                          <p:attrName>ppt_y</p:attrName>
                                        </p:attrNameLst>
                                      </p:cBhvr>
                                      <p:rCtr x="9826" y="1296"/>
                                    </p:animMotion>
                                  </p:childTnLst>
                                </p:cTn>
                              </p:par>
                              <p:par>
                                <p:cTn id="83" presetID="0" presetClass="path" presetSubtype="0" accel="50000" decel="50000" fill="hold" nodeType="withEffect">
                                  <p:stCondLst>
                                    <p:cond delay="250"/>
                                  </p:stCondLst>
                                  <p:childTnLst>
                                    <p:animMotion origin="layout" path="M 0.00069 0.00024 L -0.02639 -0.19027 " pathEditMode="relative" rAng="0" ptsTypes="AA">
                                      <p:cBhvr>
                                        <p:cTn id="84" dur="150" fill="hold"/>
                                        <p:tgtEl>
                                          <p:spTgt spid="149"/>
                                        </p:tgtEl>
                                        <p:attrNameLst>
                                          <p:attrName>ppt_x</p:attrName>
                                          <p:attrName>ppt_y</p:attrName>
                                        </p:attrNameLst>
                                      </p:cBhvr>
                                      <p:rCtr x="-1354" y="-9537"/>
                                    </p:animMotion>
                                  </p:childTnLst>
                                </p:cTn>
                              </p:par>
                              <p:par>
                                <p:cTn id="85" presetID="0" presetClass="path" presetSubtype="0" accel="50000" decel="50000" fill="hold" nodeType="withEffect">
                                  <p:stCondLst>
                                    <p:cond delay="250"/>
                                  </p:stCondLst>
                                  <p:childTnLst>
                                    <p:animMotion origin="layout" path="M 0.0007 0.00023 L -0.14565 0.16042 " pathEditMode="relative" rAng="0" ptsTypes="AA">
                                      <p:cBhvr>
                                        <p:cTn id="86" dur="150" fill="hold"/>
                                        <p:tgtEl>
                                          <p:spTgt spid="158"/>
                                        </p:tgtEl>
                                        <p:attrNameLst>
                                          <p:attrName>ppt_x</p:attrName>
                                          <p:attrName>ppt_y</p:attrName>
                                        </p:attrNameLst>
                                      </p:cBhvr>
                                      <p:rCtr x="-7326" y="8009"/>
                                    </p:animMotion>
                                  </p:childTnLst>
                                </p:cTn>
                              </p:par>
                            </p:childTnLst>
                          </p:cTn>
                        </p:par>
                        <p:par>
                          <p:cTn id="87" fill="hold">
                            <p:stCondLst>
                              <p:cond delay="650"/>
                            </p:stCondLst>
                            <p:childTnLst>
                              <p:par>
                                <p:cTn id="88" presetID="10" presetClass="entr" presetSubtype="0" fill="hold" grpId="0" nodeType="afterEffect">
                                  <p:stCondLst>
                                    <p:cond delay="250"/>
                                  </p:stCondLst>
                                  <p:childTnLst>
                                    <p:set>
                                      <p:cBhvr>
                                        <p:cTn id="89" dur="1" fill="hold">
                                          <p:stCondLst>
                                            <p:cond delay="0"/>
                                          </p:stCondLst>
                                        </p:cTn>
                                        <p:tgtEl>
                                          <p:spTgt spid="150"/>
                                        </p:tgtEl>
                                        <p:attrNameLst>
                                          <p:attrName>style.visibility</p:attrName>
                                        </p:attrNameLst>
                                      </p:cBhvr>
                                      <p:to>
                                        <p:strVal val="visible"/>
                                      </p:to>
                                    </p:set>
                                    <p:animEffect transition="in" filter="fade">
                                      <p:cBhvr>
                                        <p:cTn id="90" dur="50"/>
                                        <p:tgtEl>
                                          <p:spTgt spid="150"/>
                                        </p:tgtEl>
                                      </p:cBhvr>
                                    </p:animEffect>
                                  </p:childTnLst>
                                </p:cTn>
                              </p:par>
                              <p:par>
                                <p:cTn id="91" presetID="10" presetClass="entr" presetSubtype="0" fill="hold" grpId="0" nodeType="withEffect">
                                  <p:stCondLst>
                                    <p:cond delay="250"/>
                                  </p:stCondLst>
                                  <p:childTnLst>
                                    <p:set>
                                      <p:cBhvr>
                                        <p:cTn id="92" dur="1" fill="hold">
                                          <p:stCondLst>
                                            <p:cond delay="0"/>
                                          </p:stCondLst>
                                        </p:cTn>
                                        <p:tgtEl>
                                          <p:spTgt spid="159"/>
                                        </p:tgtEl>
                                        <p:attrNameLst>
                                          <p:attrName>style.visibility</p:attrName>
                                        </p:attrNameLst>
                                      </p:cBhvr>
                                      <p:to>
                                        <p:strVal val="visible"/>
                                      </p:to>
                                    </p:set>
                                    <p:animEffect transition="in" filter="fade">
                                      <p:cBhvr>
                                        <p:cTn id="93" dur="50"/>
                                        <p:tgtEl>
                                          <p:spTgt spid="159"/>
                                        </p:tgtEl>
                                      </p:cBhvr>
                                    </p:animEffect>
                                  </p:childTnLst>
                                </p:cTn>
                              </p:par>
                              <p:par>
                                <p:cTn id="94" presetID="10" presetClass="entr" presetSubtype="0" fill="hold" grpId="0" nodeType="withEffect">
                                  <p:stCondLst>
                                    <p:cond delay="250"/>
                                  </p:stCondLst>
                                  <p:childTnLst>
                                    <p:set>
                                      <p:cBhvr>
                                        <p:cTn id="95" dur="1" fill="hold">
                                          <p:stCondLst>
                                            <p:cond delay="0"/>
                                          </p:stCondLst>
                                        </p:cTn>
                                        <p:tgtEl>
                                          <p:spTgt spid="160"/>
                                        </p:tgtEl>
                                        <p:attrNameLst>
                                          <p:attrName>style.visibility</p:attrName>
                                        </p:attrNameLst>
                                      </p:cBhvr>
                                      <p:to>
                                        <p:strVal val="visible"/>
                                      </p:to>
                                    </p:set>
                                    <p:animEffect transition="in" filter="fade">
                                      <p:cBhvr>
                                        <p:cTn id="96" dur="50"/>
                                        <p:tgtEl>
                                          <p:spTgt spid="160"/>
                                        </p:tgtEl>
                                      </p:cBhvr>
                                    </p:animEffect>
                                  </p:childTnLst>
                                </p:cTn>
                              </p:par>
                            </p:childTnLst>
                          </p:cTn>
                        </p:par>
                        <p:par>
                          <p:cTn id="97" fill="hold">
                            <p:stCondLst>
                              <p:cond delay="950"/>
                            </p:stCondLst>
                            <p:childTnLst>
                              <p:par>
                                <p:cTn id="98" presetID="1" presetClass="exit" presetSubtype="0" fill="hold" nodeType="afterEffect">
                                  <p:stCondLst>
                                    <p:cond delay="0"/>
                                  </p:stCondLst>
                                  <p:childTnLst>
                                    <p:set>
                                      <p:cBhvr>
                                        <p:cTn id="99" dur="1" fill="hold">
                                          <p:stCondLst>
                                            <p:cond delay="0"/>
                                          </p:stCondLst>
                                        </p:cTn>
                                        <p:tgtEl>
                                          <p:spTgt spid="145"/>
                                        </p:tgtEl>
                                        <p:attrNameLst>
                                          <p:attrName>style.visibility</p:attrName>
                                        </p:attrNameLst>
                                      </p:cBhvr>
                                      <p:to>
                                        <p:strVal val="hidden"/>
                                      </p:to>
                                    </p:set>
                                  </p:childTnLst>
                                </p:cTn>
                              </p:par>
                            </p:childTnLst>
                          </p:cTn>
                        </p:par>
                        <p:par>
                          <p:cTn id="100" fill="hold">
                            <p:stCondLst>
                              <p:cond delay="950"/>
                            </p:stCondLst>
                            <p:childTnLst>
                              <p:par>
                                <p:cTn id="101" presetID="1" presetClass="exit" presetSubtype="0" fill="hold" nodeType="afterEffect">
                                  <p:stCondLst>
                                    <p:cond delay="0"/>
                                  </p:stCondLst>
                                  <p:childTnLst>
                                    <p:set>
                                      <p:cBhvr>
                                        <p:cTn id="102" dur="1" fill="hold">
                                          <p:stCondLst>
                                            <p:cond delay="0"/>
                                          </p:stCondLst>
                                        </p:cTn>
                                        <p:tgtEl>
                                          <p:spTgt spid="149"/>
                                        </p:tgtEl>
                                        <p:attrNameLst>
                                          <p:attrName>style.visibility</p:attrName>
                                        </p:attrNameLst>
                                      </p:cBhvr>
                                      <p:to>
                                        <p:strVal val="hidden"/>
                                      </p:to>
                                    </p:set>
                                  </p:childTnLst>
                                </p:cTn>
                              </p:par>
                            </p:childTnLst>
                          </p:cTn>
                        </p:par>
                        <p:par>
                          <p:cTn id="103" fill="hold">
                            <p:stCondLst>
                              <p:cond delay="950"/>
                            </p:stCondLst>
                            <p:childTnLst>
                              <p:par>
                                <p:cTn id="104" presetID="1" presetClass="exit" presetSubtype="0" fill="hold" nodeType="afterEffect">
                                  <p:stCondLst>
                                    <p:cond delay="0"/>
                                  </p:stCondLst>
                                  <p:childTnLst>
                                    <p:set>
                                      <p:cBhvr>
                                        <p:cTn id="105" dur="1" fill="hold">
                                          <p:stCondLst>
                                            <p:cond delay="0"/>
                                          </p:stCondLst>
                                        </p:cTn>
                                        <p:tgtEl>
                                          <p:spTgt spid="158"/>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50"/>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159"/>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160"/>
                                        </p:tgtEl>
                                        <p:attrNameLst>
                                          <p:attrName>style.visibility</p:attrName>
                                        </p:attrNameLst>
                                      </p:cBhvr>
                                      <p:to>
                                        <p:strVal val="hidden"/>
                                      </p:to>
                                    </p:set>
                                  </p:childTnLst>
                                </p:cTn>
                              </p:par>
                              <p:par>
                                <p:cTn id="112" presetID="1" presetClass="entr" presetSubtype="0" fill="hold" nodeType="withEffect">
                                  <p:stCondLst>
                                    <p:cond delay="0"/>
                                  </p:stCondLst>
                                  <p:childTnLst>
                                    <p:set>
                                      <p:cBhvr>
                                        <p:cTn id="113" dur="1" fill="hold">
                                          <p:stCondLst>
                                            <p:cond delay="0"/>
                                          </p:stCondLst>
                                        </p:cTn>
                                        <p:tgtEl>
                                          <p:spTgt spid="147"/>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151"/>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61"/>
                                        </p:tgtEl>
                                        <p:attrNameLst>
                                          <p:attrName>style.visibility</p:attrName>
                                        </p:attrNameLst>
                                      </p:cBhvr>
                                      <p:to>
                                        <p:strVal val="visible"/>
                                      </p:to>
                                    </p:set>
                                  </p:childTnLst>
                                </p:cTn>
                              </p:par>
                              <p:par>
                                <p:cTn id="118" presetID="0" presetClass="path" presetSubtype="0" accel="50000" decel="50000" fill="hold" nodeType="withEffect">
                                  <p:stCondLst>
                                    <p:cond delay="0"/>
                                  </p:stCondLst>
                                  <p:childTnLst>
                                    <p:animMotion origin="layout" path="M 0.00053 0.00116 L 0.19671 0.02825 " pathEditMode="relative" rAng="0" ptsTypes="AA">
                                      <p:cBhvr>
                                        <p:cTn id="119" dur="150" fill="hold"/>
                                        <p:tgtEl>
                                          <p:spTgt spid="151"/>
                                        </p:tgtEl>
                                        <p:attrNameLst>
                                          <p:attrName>ppt_x</p:attrName>
                                          <p:attrName>ppt_y</p:attrName>
                                        </p:attrNameLst>
                                      </p:cBhvr>
                                      <p:rCtr x="9809" y="1343"/>
                                    </p:animMotion>
                                  </p:childTnLst>
                                </p:cTn>
                              </p:par>
                              <p:par>
                                <p:cTn id="120" presetID="0" presetClass="path" presetSubtype="0" accel="50000" decel="50000" fill="hold" nodeType="withEffect">
                                  <p:stCondLst>
                                    <p:cond delay="0"/>
                                  </p:stCondLst>
                                  <p:childTnLst>
                                    <p:animMotion origin="layout" path="M 0.00052 0.00116 L -0.26545 0.00903 " pathEditMode="relative" rAng="0" ptsTypes="AA">
                                      <p:cBhvr>
                                        <p:cTn id="121" dur="150" fill="hold"/>
                                        <p:tgtEl>
                                          <p:spTgt spid="161"/>
                                        </p:tgtEl>
                                        <p:attrNameLst>
                                          <p:attrName>ppt_x</p:attrName>
                                          <p:attrName>ppt_y</p:attrName>
                                        </p:attrNameLst>
                                      </p:cBhvr>
                                      <p:rCtr x="-13299" y="394"/>
                                    </p:animMotion>
                                  </p:childTnLst>
                                </p:cTn>
                              </p:par>
                              <p:par>
                                <p:cTn id="122" presetID="0" presetClass="path" presetSubtype="0" accel="50000" decel="50000" fill="hold" nodeType="withEffect">
                                  <p:stCondLst>
                                    <p:cond delay="0"/>
                                  </p:stCondLst>
                                  <p:childTnLst>
                                    <p:animMotion origin="layout" path="M 0.00053 0.00116 L 0.08941 0.15995 " pathEditMode="relative" rAng="0" ptsTypes="AA">
                                      <p:cBhvr>
                                        <p:cTn id="123" dur="150" fill="hold"/>
                                        <p:tgtEl>
                                          <p:spTgt spid="147"/>
                                        </p:tgtEl>
                                        <p:attrNameLst>
                                          <p:attrName>ppt_x</p:attrName>
                                          <p:attrName>ppt_y</p:attrName>
                                        </p:attrNameLst>
                                      </p:cBhvr>
                                      <p:rCtr x="4444" y="7940"/>
                                    </p:animMotion>
                                  </p:childTnLst>
                                </p:cTn>
                              </p:par>
                            </p:childTnLst>
                          </p:cTn>
                        </p:par>
                        <p:par>
                          <p:cTn id="124" fill="hold">
                            <p:stCondLst>
                              <p:cond delay="1100"/>
                            </p:stCondLst>
                            <p:childTnLst>
                              <p:par>
                                <p:cTn id="125" presetID="10" presetClass="entr" presetSubtype="0" fill="hold" grpId="0" nodeType="afterEffect">
                                  <p:stCondLst>
                                    <p:cond delay="0"/>
                                  </p:stCondLst>
                                  <p:childTnLst>
                                    <p:set>
                                      <p:cBhvr>
                                        <p:cTn id="126" dur="1" fill="hold">
                                          <p:stCondLst>
                                            <p:cond delay="0"/>
                                          </p:stCondLst>
                                        </p:cTn>
                                        <p:tgtEl>
                                          <p:spTgt spid="152"/>
                                        </p:tgtEl>
                                        <p:attrNameLst>
                                          <p:attrName>style.visibility</p:attrName>
                                        </p:attrNameLst>
                                      </p:cBhvr>
                                      <p:to>
                                        <p:strVal val="visible"/>
                                      </p:to>
                                    </p:set>
                                    <p:animEffect transition="in" filter="fade">
                                      <p:cBhvr>
                                        <p:cTn id="127" dur="50"/>
                                        <p:tgtEl>
                                          <p:spTgt spid="15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62"/>
                                        </p:tgtEl>
                                        <p:attrNameLst>
                                          <p:attrName>style.visibility</p:attrName>
                                        </p:attrNameLst>
                                      </p:cBhvr>
                                      <p:to>
                                        <p:strVal val="visible"/>
                                      </p:to>
                                    </p:set>
                                    <p:animEffect transition="in" filter="fade">
                                      <p:cBhvr>
                                        <p:cTn id="130" dur="50"/>
                                        <p:tgtEl>
                                          <p:spTgt spid="16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63"/>
                                        </p:tgtEl>
                                        <p:attrNameLst>
                                          <p:attrName>style.visibility</p:attrName>
                                        </p:attrNameLst>
                                      </p:cBhvr>
                                      <p:to>
                                        <p:strVal val="visible"/>
                                      </p:to>
                                    </p:set>
                                    <p:animEffect transition="in" filter="fade">
                                      <p:cBhvr>
                                        <p:cTn id="133" dur="50"/>
                                        <p:tgtEl>
                                          <p:spTgt spid="163"/>
                                        </p:tgtEl>
                                      </p:cBhvr>
                                    </p:animEffect>
                                  </p:childTnLst>
                                </p:cTn>
                              </p:par>
                            </p:childTnLst>
                          </p:cTn>
                        </p:par>
                        <p:par>
                          <p:cTn id="134" fill="hold">
                            <p:stCondLst>
                              <p:cond delay="1150"/>
                            </p:stCondLst>
                            <p:childTnLst>
                              <p:par>
                                <p:cTn id="135" presetID="1" presetClass="exit" presetSubtype="0" fill="hold" nodeType="afterEffect">
                                  <p:stCondLst>
                                    <p:cond delay="0"/>
                                  </p:stCondLst>
                                  <p:childTnLst>
                                    <p:set>
                                      <p:cBhvr>
                                        <p:cTn id="136" dur="1" fill="hold">
                                          <p:stCondLst>
                                            <p:cond delay="0"/>
                                          </p:stCondLst>
                                        </p:cTn>
                                        <p:tgtEl>
                                          <p:spTgt spid="147"/>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51"/>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61"/>
                                        </p:tgtEl>
                                        <p:attrNameLst>
                                          <p:attrName>style.visibility</p:attrName>
                                        </p:attrNameLst>
                                      </p:cBhvr>
                                      <p:to>
                                        <p:strVal val="hidden"/>
                                      </p:to>
                                    </p:set>
                                  </p:childTnLst>
                                </p:cTn>
                              </p:par>
                            </p:childTnLst>
                          </p:cTn>
                        </p:par>
                        <p:par>
                          <p:cTn id="141" fill="hold">
                            <p:stCondLst>
                              <p:cond delay="1150"/>
                            </p:stCondLst>
                            <p:childTnLst>
                              <p:par>
                                <p:cTn id="142" presetID="1" presetClass="exit" presetSubtype="0" fill="hold" grpId="1" nodeType="afterEffect">
                                  <p:stCondLst>
                                    <p:cond delay="0"/>
                                  </p:stCondLst>
                                  <p:childTnLst>
                                    <p:set>
                                      <p:cBhvr>
                                        <p:cTn id="143" dur="1" fill="hold">
                                          <p:stCondLst>
                                            <p:cond delay="0"/>
                                          </p:stCondLst>
                                        </p:cTn>
                                        <p:tgtEl>
                                          <p:spTgt spid="152"/>
                                        </p:tgtEl>
                                        <p:attrNameLst>
                                          <p:attrName>style.visibility</p:attrName>
                                        </p:attrNameLst>
                                      </p:cBhvr>
                                      <p:to>
                                        <p:strVal val="hidden"/>
                                      </p:to>
                                    </p:set>
                                  </p:childTnLst>
                                </p:cTn>
                              </p:par>
                            </p:childTnLst>
                          </p:cTn>
                        </p:par>
                        <p:par>
                          <p:cTn id="144" fill="hold">
                            <p:stCondLst>
                              <p:cond delay="1150"/>
                            </p:stCondLst>
                            <p:childTnLst>
                              <p:par>
                                <p:cTn id="145" presetID="1" presetClass="exit" presetSubtype="0" fill="hold" grpId="1" nodeType="afterEffect">
                                  <p:stCondLst>
                                    <p:cond delay="0"/>
                                  </p:stCondLst>
                                  <p:childTnLst>
                                    <p:set>
                                      <p:cBhvr>
                                        <p:cTn id="146" dur="1" fill="hold">
                                          <p:stCondLst>
                                            <p:cond delay="0"/>
                                          </p:stCondLst>
                                        </p:cTn>
                                        <p:tgtEl>
                                          <p:spTgt spid="162"/>
                                        </p:tgtEl>
                                        <p:attrNameLst>
                                          <p:attrName>style.visibility</p:attrName>
                                        </p:attrNameLst>
                                      </p:cBhvr>
                                      <p:to>
                                        <p:strVal val="hidden"/>
                                      </p:to>
                                    </p:set>
                                  </p:childTnLst>
                                </p:cTn>
                              </p:par>
                            </p:childTnLst>
                          </p:cTn>
                        </p:par>
                        <p:par>
                          <p:cTn id="147" fill="hold">
                            <p:stCondLst>
                              <p:cond delay="1150"/>
                            </p:stCondLst>
                            <p:childTnLst>
                              <p:par>
                                <p:cTn id="148" presetID="1" presetClass="exit" presetSubtype="0" fill="hold" grpId="1" nodeType="afterEffect">
                                  <p:stCondLst>
                                    <p:cond delay="0"/>
                                  </p:stCondLst>
                                  <p:childTnLst>
                                    <p:set>
                                      <p:cBhvr>
                                        <p:cTn id="149" dur="1" fill="hold">
                                          <p:stCondLst>
                                            <p:cond delay="0"/>
                                          </p:stCondLst>
                                        </p:cTn>
                                        <p:tgtEl>
                                          <p:spTgt spid="163"/>
                                        </p:tgtEl>
                                        <p:attrNameLst>
                                          <p:attrName>style.visibility</p:attrName>
                                        </p:attrNameLst>
                                      </p:cBhvr>
                                      <p:to>
                                        <p:strVal val="hidden"/>
                                      </p:to>
                                    </p:set>
                                  </p:childTnLst>
                                </p:cTn>
                              </p:par>
                              <p:par>
                                <p:cTn id="150" presetID="1" presetClass="entr" presetSubtype="0" fill="hold" nodeType="withEffect">
                                  <p:stCondLst>
                                    <p:cond delay="0"/>
                                  </p:stCondLst>
                                  <p:childTnLst>
                                    <p:set>
                                      <p:cBhvr>
                                        <p:cTn id="151" dur="1" fill="hold">
                                          <p:stCondLst>
                                            <p:cond delay="0"/>
                                          </p:stCondLst>
                                        </p:cTn>
                                        <p:tgtEl>
                                          <p:spTgt spid="153"/>
                                        </p:tgtEl>
                                        <p:attrNameLst>
                                          <p:attrName>style.visibility</p:attrName>
                                        </p:attrNameLst>
                                      </p:cBhvr>
                                      <p:to>
                                        <p:strVal val="visible"/>
                                      </p:to>
                                    </p:set>
                                  </p:childTnLst>
                                </p:cTn>
                              </p:par>
                              <p:par>
                                <p:cTn id="152" presetID="1" presetClass="entr" presetSubtype="0" fill="hold" nodeType="withEffect">
                                  <p:stCondLst>
                                    <p:cond delay="0"/>
                                  </p:stCondLst>
                                  <p:childTnLst>
                                    <p:set>
                                      <p:cBhvr>
                                        <p:cTn id="153" dur="1" fill="hold">
                                          <p:stCondLst>
                                            <p:cond delay="0"/>
                                          </p:stCondLst>
                                        </p:cTn>
                                        <p:tgtEl>
                                          <p:spTgt spid="164"/>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154"/>
                                        </p:tgtEl>
                                        <p:attrNameLst>
                                          <p:attrName>style.visibility</p:attrName>
                                        </p:attrNameLst>
                                      </p:cBhvr>
                                      <p:to>
                                        <p:strVal val="visible"/>
                                      </p:to>
                                    </p:set>
                                  </p:childTnLst>
                                </p:cTn>
                              </p:par>
                            </p:childTnLst>
                          </p:cTn>
                        </p:par>
                        <p:par>
                          <p:cTn id="156" fill="hold">
                            <p:stCondLst>
                              <p:cond delay="1150"/>
                            </p:stCondLst>
                            <p:childTnLst>
                              <p:par>
                                <p:cTn id="157" presetID="0" presetClass="path" presetSubtype="0" accel="50000" decel="50000" fill="hold" nodeType="afterEffect">
                                  <p:stCondLst>
                                    <p:cond delay="500"/>
                                  </p:stCondLst>
                                  <p:childTnLst>
                                    <p:animMotion origin="layout" path="M -0.00052 0.00162 L 0.17066 0.20625 " pathEditMode="relative" rAng="0" ptsTypes="AA">
                                      <p:cBhvr>
                                        <p:cTn id="158" dur="1000" fill="hold"/>
                                        <p:tgtEl>
                                          <p:spTgt spid="153"/>
                                        </p:tgtEl>
                                        <p:attrNameLst>
                                          <p:attrName>ppt_x</p:attrName>
                                          <p:attrName>ppt_y</p:attrName>
                                        </p:attrNameLst>
                                      </p:cBhvr>
                                      <p:rCtr x="8559" y="10231"/>
                                    </p:animMotion>
                                  </p:childTnLst>
                                </p:cTn>
                              </p:par>
                              <p:par>
                                <p:cTn id="159" presetID="0" presetClass="path" presetSubtype="0" accel="50000" decel="50000" fill="hold" nodeType="withEffect">
                                  <p:stCondLst>
                                    <p:cond delay="500"/>
                                  </p:stCondLst>
                                  <p:childTnLst>
                                    <p:animMotion origin="layout" path="M -0.00052 0.00162 L 0.26059 0.3655 " pathEditMode="relative" rAng="0" ptsTypes="AA">
                                      <p:cBhvr>
                                        <p:cTn id="160" dur="1000" fill="hold"/>
                                        <p:tgtEl>
                                          <p:spTgt spid="154"/>
                                        </p:tgtEl>
                                        <p:attrNameLst>
                                          <p:attrName>ppt_x</p:attrName>
                                          <p:attrName>ppt_y</p:attrName>
                                        </p:attrNameLst>
                                      </p:cBhvr>
                                      <p:rCtr x="13056" y="18194"/>
                                    </p:animMotion>
                                  </p:childTnLst>
                                </p:cTn>
                              </p:par>
                              <p:par>
                                <p:cTn id="161" presetID="0" presetClass="path" presetSubtype="0" accel="50000" decel="50000" fill="hold" nodeType="withEffect">
                                  <p:stCondLst>
                                    <p:cond delay="500"/>
                                  </p:stCondLst>
                                  <p:childTnLst>
                                    <p:animMotion origin="layout" path="M -0.00052 0.00162 L 0.56962 0.04236 " pathEditMode="relative" rAng="0" ptsTypes="AA">
                                      <p:cBhvr>
                                        <p:cTn id="162" dur="1000" fill="hold"/>
                                        <p:tgtEl>
                                          <p:spTgt spid="164"/>
                                        </p:tgtEl>
                                        <p:attrNameLst>
                                          <p:attrName>ppt_x</p:attrName>
                                          <p:attrName>ppt_y</p:attrName>
                                        </p:attrNameLst>
                                      </p:cBhvr>
                                      <p:rCtr x="28507" y="2037"/>
                                    </p:animMotion>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nodeType="clickEffect">
                                  <p:stCondLst>
                                    <p:cond delay="0"/>
                                  </p:stCondLst>
                                  <p:childTnLst>
                                    <p:animEffect transition="out" filter="fade">
                                      <p:cBhvr>
                                        <p:cTn id="166" dur="500"/>
                                        <p:tgtEl>
                                          <p:spTgt spid="122"/>
                                        </p:tgtEl>
                                      </p:cBhvr>
                                    </p:animEffect>
                                    <p:set>
                                      <p:cBhvr>
                                        <p:cTn id="167" dur="1" fill="hold">
                                          <p:stCondLst>
                                            <p:cond delay="499"/>
                                          </p:stCondLst>
                                        </p:cTn>
                                        <p:tgtEl>
                                          <p:spTgt spid="122"/>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42"/>
                                        </p:tgtEl>
                                      </p:cBhvr>
                                    </p:animEffect>
                                    <p:set>
                                      <p:cBhvr>
                                        <p:cTn id="170" dur="1" fill="hold">
                                          <p:stCondLst>
                                            <p:cond delay="499"/>
                                          </p:stCondLst>
                                        </p:cTn>
                                        <p:tgtEl>
                                          <p:spTgt spid="142"/>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143"/>
                                        </p:tgtEl>
                                      </p:cBhvr>
                                    </p:animEffect>
                                    <p:set>
                                      <p:cBhvr>
                                        <p:cTn id="173" dur="1" fill="hold">
                                          <p:stCondLst>
                                            <p:cond delay="499"/>
                                          </p:stCondLst>
                                        </p:cTn>
                                        <p:tgtEl>
                                          <p:spTgt spid="143"/>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44"/>
                                        </p:tgtEl>
                                      </p:cBhvr>
                                    </p:animEffect>
                                    <p:set>
                                      <p:cBhvr>
                                        <p:cTn id="176" dur="1" fill="hold">
                                          <p:stCondLst>
                                            <p:cond delay="499"/>
                                          </p:stCondLst>
                                        </p:cTn>
                                        <p:tgtEl>
                                          <p:spTgt spid="144"/>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148"/>
                                        </p:tgtEl>
                                      </p:cBhvr>
                                    </p:animEffect>
                                    <p:set>
                                      <p:cBhvr>
                                        <p:cTn id="179" dur="1" fill="hold">
                                          <p:stCondLst>
                                            <p:cond delay="499"/>
                                          </p:stCondLst>
                                        </p:cTn>
                                        <p:tgtEl>
                                          <p:spTgt spid="148"/>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55"/>
                                        </p:tgtEl>
                                      </p:cBhvr>
                                    </p:animEffect>
                                    <p:set>
                                      <p:cBhvr>
                                        <p:cTn id="182" dur="1" fill="hold">
                                          <p:stCondLst>
                                            <p:cond delay="499"/>
                                          </p:stCondLst>
                                        </p:cTn>
                                        <p:tgtEl>
                                          <p:spTgt spid="155"/>
                                        </p:tgtEl>
                                        <p:attrNameLst>
                                          <p:attrName>style.visibility</p:attrName>
                                        </p:attrNameLst>
                                      </p:cBhvr>
                                      <p:to>
                                        <p:strVal val="hidden"/>
                                      </p:to>
                                    </p:set>
                                  </p:childTnLst>
                                </p:cTn>
                              </p:par>
                              <p:par>
                                <p:cTn id="183" presetID="10" presetClass="exit" presetSubtype="0" fill="hold" grpId="2" nodeType="withEffect">
                                  <p:stCondLst>
                                    <p:cond delay="0"/>
                                  </p:stCondLst>
                                  <p:childTnLst>
                                    <p:animEffect transition="out" filter="fade">
                                      <p:cBhvr>
                                        <p:cTn id="184" dur="500"/>
                                        <p:tgtEl>
                                          <p:spTgt spid="156"/>
                                        </p:tgtEl>
                                      </p:cBhvr>
                                    </p:animEffect>
                                    <p:set>
                                      <p:cBhvr>
                                        <p:cTn id="185" dur="1" fill="hold">
                                          <p:stCondLst>
                                            <p:cond delay="499"/>
                                          </p:stCondLst>
                                        </p:cTn>
                                        <p:tgtEl>
                                          <p:spTgt spid="156"/>
                                        </p:tgtEl>
                                        <p:attrNameLst>
                                          <p:attrName>style.visibility</p:attrName>
                                        </p:attrNameLst>
                                      </p:cBhvr>
                                      <p:to>
                                        <p:strVal val="hidden"/>
                                      </p:to>
                                    </p:set>
                                  </p:childTnLst>
                                </p:cTn>
                              </p:par>
                              <p:par>
                                <p:cTn id="186" presetID="10" presetClass="exit" presetSubtype="0" fill="hold" grpId="2" nodeType="withEffect">
                                  <p:stCondLst>
                                    <p:cond delay="0"/>
                                  </p:stCondLst>
                                  <p:childTnLst>
                                    <p:animEffect transition="out" filter="fade">
                                      <p:cBhvr>
                                        <p:cTn id="187" dur="500"/>
                                        <p:tgtEl>
                                          <p:spTgt spid="157"/>
                                        </p:tgtEl>
                                      </p:cBhvr>
                                    </p:animEffect>
                                    <p:set>
                                      <p:cBhvr>
                                        <p:cTn id="188" dur="1" fill="hold">
                                          <p:stCondLst>
                                            <p:cond delay="499"/>
                                          </p:stCondLst>
                                        </p:cTn>
                                        <p:tgtEl>
                                          <p:spTgt spid="157"/>
                                        </p:tgtEl>
                                        <p:attrNameLst>
                                          <p:attrName>style.visibility</p:attrName>
                                        </p:attrNameLst>
                                      </p:cBhvr>
                                      <p:to>
                                        <p:strVal val="hidden"/>
                                      </p:to>
                                    </p:set>
                                  </p:childTnLst>
                                </p:cTn>
                              </p:par>
                              <p:par>
                                <p:cTn id="189" presetID="10" presetClass="exit" presetSubtype="0" fill="hold" grpId="2" nodeType="withEffect">
                                  <p:stCondLst>
                                    <p:cond delay="0"/>
                                  </p:stCondLst>
                                  <p:childTnLst>
                                    <p:animEffect transition="out" filter="fade">
                                      <p:cBhvr>
                                        <p:cTn id="190" dur="500"/>
                                        <p:tgtEl>
                                          <p:spTgt spid="146"/>
                                        </p:tgtEl>
                                      </p:cBhvr>
                                    </p:animEffect>
                                    <p:set>
                                      <p:cBhvr>
                                        <p:cTn id="191" dur="1" fill="hold">
                                          <p:stCondLst>
                                            <p:cond delay="499"/>
                                          </p:stCondLst>
                                        </p:cTn>
                                        <p:tgtEl>
                                          <p:spTgt spid="146"/>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145"/>
                                        </p:tgtEl>
                                      </p:cBhvr>
                                    </p:animEffect>
                                    <p:set>
                                      <p:cBhvr>
                                        <p:cTn id="194" dur="1" fill="hold">
                                          <p:stCondLst>
                                            <p:cond delay="499"/>
                                          </p:stCondLst>
                                        </p:cTn>
                                        <p:tgtEl>
                                          <p:spTgt spid="145"/>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500"/>
                                        <p:tgtEl>
                                          <p:spTgt spid="149"/>
                                        </p:tgtEl>
                                      </p:cBhvr>
                                    </p:animEffect>
                                    <p:set>
                                      <p:cBhvr>
                                        <p:cTn id="197" dur="1" fill="hold">
                                          <p:stCondLst>
                                            <p:cond delay="499"/>
                                          </p:stCondLst>
                                        </p:cTn>
                                        <p:tgtEl>
                                          <p:spTgt spid="149"/>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158"/>
                                        </p:tgtEl>
                                      </p:cBhvr>
                                    </p:animEffect>
                                    <p:set>
                                      <p:cBhvr>
                                        <p:cTn id="200" dur="1" fill="hold">
                                          <p:stCondLst>
                                            <p:cond delay="499"/>
                                          </p:stCondLst>
                                        </p:cTn>
                                        <p:tgtEl>
                                          <p:spTgt spid="158"/>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500"/>
                                        <p:tgtEl>
                                          <p:spTgt spid="150"/>
                                        </p:tgtEl>
                                      </p:cBhvr>
                                    </p:animEffect>
                                    <p:set>
                                      <p:cBhvr>
                                        <p:cTn id="203" dur="1" fill="hold">
                                          <p:stCondLst>
                                            <p:cond delay="499"/>
                                          </p:stCondLst>
                                        </p:cTn>
                                        <p:tgtEl>
                                          <p:spTgt spid="150"/>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500"/>
                                        <p:tgtEl>
                                          <p:spTgt spid="159"/>
                                        </p:tgtEl>
                                      </p:cBhvr>
                                    </p:animEffect>
                                    <p:set>
                                      <p:cBhvr>
                                        <p:cTn id="206" dur="1" fill="hold">
                                          <p:stCondLst>
                                            <p:cond delay="499"/>
                                          </p:stCondLst>
                                        </p:cTn>
                                        <p:tgtEl>
                                          <p:spTgt spid="159"/>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500"/>
                                        <p:tgtEl>
                                          <p:spTgt spid="160"/>
                                        </p:tgtEl>
                                      </p:cBhvr>
                                    </p:animEffect>
                                    <p:set>
                                      <p:cBhvr>
                                        <p:cTn id="209" dur="1" fill="hold">
                                          <p:stCondLst>
                                            <p:cond delay="499"/>
                                          </p:stCondLst>
                                        </p:cTn>
                                        <p:tgtEl>
                                          <p:spTgt spid="160"/>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147"/>
                                        </p:tgtEl>
                                      </p:cBhvr>
                                    </p:animEffect>
                                    <p:set>
                                      <p:cBhvr>
                                        <p:cTn id="212" dur="1" fill="hold">
                                          <p:stCondLst>
                                            <p:cond delay="499"/>
                                          </p:stCondLst>
                                        </p:cTn>
                                        <p:tgtEl>
                                          <p:spTgt spid="147"/>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151"/>
                                        </p:tgtEl>
                                      </p:cBhvr>
                                    </p:animEffect>
                                    <p:set>
                                      <p:cBhvr>
                                        <p:cTn id="215" dur="1" fill="hold">
                                          <p:stCondLst>
                                            <p:cond delay="499"/>
                                          </p:stCondLst>
                                        </p:cTn>
                                        <p:tgtEl>
                                          <p:spTgt spid="151"/>
                                        </p:tgtEl>
                                        <p:attrNameLst>
                                          <p:attrName>style.visibility</p:attrName>
                                        </p:attrNameLst>
                                      </p:cBhvr>
                                      <p:to>
                                        <p:strVal val="hidden"/>
                                      </p:to>
                                    </p:set>
                                  </p:childTnLst>
                                </p:cTn>
                              </p:par>
                              <p:par>
                                <p:cTn id="216" presetID="10" presetClass="exit" presetSubtype="0" fill="hold" nodeType="withEffect">
                                  <p:stCondLst>
                                    <p:cond delay="0"/>
                                  </p:stCondLst>
                                  <p:childTnLst>
                                    <p:animEffect transition="out" filter="fade">
                                      <p:cBhvr>
                                        <p:cTn id="217" dur="500"/>
                                        <p:tgtEl>
                                          <p:spTgt spid="161"/>
                                        </p:tgtEl>
                                      </p:cBhvr>
                                    </p:animEffect>
                                    <p:set>
                                      <p:cBhvr>
                                        <p:cTn id="218" dur="1" fill="hold">
                                          <p:stCondLst>
                                            <p:cond delay="499"/>
                                          </p:stCondLst>
                                        </p:cTn>
                                        <p:tgtEl>
                                          <p:spTgt spid="161"/>
                                        </p:tgtEl>
                                        <p:attrNameLst>
                                          <p:attrName>style.visibility</p:attrName>
                                        </p:attrNameLst>
                                      </p:cBhvr>
                                      <p:to>
                                        <p:strVal val="hidden"/>
                                      </p:to>
                                    </p:set>
                                  </p:childTnLst>
                                </p:cTn>
                              </p:par>
                              <p:par>
                                <p:cTn id="219" presetID="10" presetClass="exit" presetSubtype="0" fill="hold" grpId="2" nodeType="withEffect">
                                  <p:stCondLst>
                                    <p:cond delay="0"/>
                                  </p:stCondLst>
                                  <p:childTnLst>
                                    <p:animEffect transition="out" filter="fade">
                                      <p:cBhvr>
                                        <p:cTn id="220" dur="500"/>
                                        <p:tgtEl>
                                          <p:spTgt spid="152"/>
                                        </p:tgtEl>
                                      </p:cBhvr>
                                    </p:animEffect>
                                    <p:set>
                                      <p:cBhvr>
                                        <p:cTn id="221" dur="1" fill="hold">
                                          <p:stCondLst>
                                            <p:cond delay="499"/>
                                          </p:stCondLst>
                                        </p:cTn>
                                        <p:tgtEl>
                                          <p:spTgt spid="152"/>
                                        </p:tgtEl>
                                        <p:attrNameLst>
                                          <p:attrName>style.visibility</p:attrName>
                                        </p:attrNameLst>
                                      </p:cBhvr>
                                      <p:to>
                                        <p:strVal val="hidden"/>
                                      </p:to>
                                    </p:set>
                                  </p:childTnLst>
                                </p:cTn>
                              </p:par>
                              <p:par>
                                <p:cTn id="222" presetID="10" presetClass="exit" presetSubtype="0" fill="hold" grpId="2" nodeType="withEffect">
                                  <p:stCondLst>
                                    <p:cond delay="0"/>
                                  </p:stCondLst>
                                  <p:childTnLst>
                                    <p:animEffect transition="out" filter="fade">
                                      <p:cBhvr>
                                        <p:cTn id="223" dur="500"/>
                                        <p:tgtEl>
                                          <p:spTgt spid="162"/>
                                        </p:tgtEl>
                                      </p:cBhvr>
                                    </p:animEffect>
                                    <p:set>
                                      <p:cBhvr>
                                        <p:cTn id="224" dur="1" fill="hold">
                                          <p:stCondLst>
                                            <p:cond delay="499"/>
                                          </p:stCondLst>
                                        </p:cTn>
                                        <p:tgtEl>
                                          <p:spTgt spid="162"/>
                                        </p:tgtEl>
                                        <p:attrNameLst>
                                          <p:attrName>style.visibility</p:attrName>
                                        </p:attrNameLst>
                                      </p:cBhvr>
                                      <p:to>
                                        <p:strVal val="hidden"/>
                                      </p:to>
                                    </p:set>
                                  </p:childTnLst>
                                </p:cTn>
                              </p:par>
                              <p:par>
                                <p:cTn id="225" presetID="10" presetClass="exit" presetSubtype="0" fill="hold" grpId="2" nodeType="withEffect">
                                  <p:stCondLst>
                                    <p:cond delay="0"/>
                                  </p:stCondLst>
                                  <p:childTnLst>
                                    <p:animEffect transition="out" filter="fade">
                                      <p:cBhvr>
                                        <p:cTn id="226" dur="500"/>
                                        <p:tgtEl>
                                          <p:spTgt spid="163"/>
                                        </p:tgtEl>
                                      </p:cBhvr>
                                    </p:animEffect>
                                    <p:set>
                                      <p:cBhvr>
                                        <p:cTn id="227" dur="1" fill="hold">
                                          <p:stCondLst>
                                            <p:cond delay="499"/>
                                          </p:stCondLst>
                                        </p:cTn>
                                        <p:tgtEl>
                                          <p:spTgt spid="163"/>
                                        </p:tgtEl>
                                        <p:attrNameLst>
                                          <p:attrName>style.visibility</p:attrName>
                                        </p:attrNameLst>
                                      </p:cBhvr>
                                      <p:to>
                                        <p:strVal val="hidden"/>
                                      </p:to>
                                    </p:set>
                                  </p:childTnLst>
                                </p:cTn>
                              </p:par>
                              <p:par>
                                <p:cTn id="228" presetID="10" presetClass="exit" presetSubtype="0" fill="hold" nodeType="withEffect">
                                  <p:stCondLst>
                                    <p:cond delay="0"/>
                                  </p:stCondLst>
                                  <p:childTnLst>
                                    <p:animEffect transition="out" filter="fade">
                                      <p:cBhvr>
                                        <p:cTn id="229" dur="500"/>
                                        <p:tgtEl>
                                          <p:spTgt spid="153"/>
                                        </p:tgtEl>
                                      </p:cBhvr>
                                    </p:animEffect>
                                    <p:set>
                                      <p:cBhvr>
                                        <p:cTn id="230" dur="1" fill="hold">
                                          <p:stCondLst>
                                            <p:cond delay="499"/>
                                          </p:stCondLst>
                                        </p:cTn>
                                        <p:tgtEl>
                                          <p:spTgt spid="153"/>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164"/>
                                        </p:tgtEl>
                                      </p:cBhvr>
                                    </p:animEffect>
                                    <p:set>
                                      <p:cBhvr>
                                        <p:cTn id="233" dur="1" fill="hold">
                                          <p:stCondLst>
                                            <p:cond delay="499"/>
                                          </p:stCondLst>
                                        </p:cTn>
                                        <p:tgtEl>
                                          <p:spTgt spid="164"/>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500"/>
                                        <p:tgtEl>
                                          <p:spTgt spid="154"/>
                                        </p:tgtEl>
                                      </p:cBhvr>
                                    </p:animEffect>
                                    <p:set>
                                      <p:cBhvr>
                                        <p:cTn id="236" dur="1" fill="hold">
                                          <p:stCondLst>
                                            <p:cond delay="499"/>
                                          </p:stCondLst>
                                        </p:cTn>
                                        <p:tgtEl>
                                          <p:spTgt spid="154"/>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5">
                                            <p:txEl>
                                              <p:pRg st="2" end="2"/>
                                            </p:txEl>
                                          </p:spTgt>
                                        </p:tgtEl>
                                        <p:attrNameLst>
                                          <p:attrName>style.visibility</p:attrName>
                                        </p:attrNameLst>
                                      </p:cBhvr>
                                      <p:to>
                                        <p:strVal val="visible"/>
                                      </p:to>
                                    </p:set>
                                    <p:animEffect transition="in" filter="fade">
                                      <p:cBhvr>
                                        <p:cTn id="241" dur="500"/>
                                        <p:tgtEl>
                                          <p:spTgt spid="15">
                                            <p:txEl>
                                              <p:pRg st="2" end="2"/>
                                            </p:txEl>
                                          </p:spTgt>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ntr" presetSubtype="0" fill="hold" nodeType="clickEffect">
                                  <p:stCondLst>
                                    <p:cond delay="0"/>
                                  </p:stCondLst>
                                  <p:childTnLst>
                                    <p:set>
                                      <p:cBhvr>
                                        <p:cTn id="245" dur="1" fill="hold">
                                          <p:stCondLst>
                                            <p:cond delay="0"/>
                                          </p:stCondLst>
                                        </p:cTn>
                                        <p:tgtEl>
                                          <p:spTgt spid="15">
                                            <p:txEl>
                                              <p:pRg st="3" end="3"/>
                                            </p:txEl>
                                          </p:spTgt>
                                        </p:tgtEl>
                                        <p:attrNameLst>
                                          <p:attrName>style.visibility</p:attrName>
                                        </p:attrNameLst>
                                      </p:cBhvr>
                                      <p:to>
                                        <p:strVal val="visible"/>
                                      </p:to>
                                    </p:set>
                                    <p:animEffect transition="in" filter="fade">
                                      <p:cBhvr>
                                        <p:cTn id="246" dur="500"/>
                                        <p:tgtEl>
                                          <p:spTgt spid="15">
                                            <p:txEl>
                                              <p:pRg st="3" end="3"/>
                                            </p:txEl>
                                          </p:spTgt>
                                        </p:tgtEl>
                                      </p:cBhvr>
                                    </p:animEffect>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nodeType="clickEffect">
                                  <p:stCondLst>
                                    <p:cond delay="0"/>
                                  </p:stCondLst>
                                  <p:childTnLst>
                                    <p:set>
                                      <p:cBhvr>
                                        <p:cTn id="250" dur="1" fill="hold">
                                          <p:stCondLst>
                                            <p:cond delay="0"/>
                                          </p:stCondLst>
                                        </p:cTn>
                                        <p:tgtEl>
                                          <p:spTgt spid="15">
                                            <p:txEl>
                                              <p:pRg st="4" end="4"/>
                                            </p:txEl>
                                          </p:spTgt>
                                        </p:tgtEl>
                                        <p:attrNameLst>
                                          <p:attrName>style.visibility</p:attrName>
                                        </p:attrNameLst>
                                      </p:cBhvr>
                                      <p:to>
                                        <p:strVal val="visible"/>
                                      </p:to>
                                    </p:set>
                                    <p:animEffect transition="in" filter="fade">
                                      <p:cBhvr>
                                        <p:cTn id="251"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4" grpId="0"/>
      <p:bldP spid="146" grpId="0" animBg="1"/>
      <p:bldP spid="146" grpId="1" animBg="1"/>
      <p:bldP spid="146" grpId="2" animBg="1"/>
      <p:bldP spid="150" grpId="0" animBg="1"/>
      <p:bldP spid="150" grpId="1" animBg="1"/>
      <p:bldP spid="150" grpId="2" animBg="1"/>
      <p:bldP spid="152" grpId="0" animBg="1"/>
      <p:bldP spid="152" grpId="1" animBg="1"/>
      <p:bldP spid="152" grpId="2" animBg="1"/>
      <p:bldP spid="156" grpId="0" animBg="1"/>
      <p:bldP spid="156" grpId="1" animBg="1"/>
      <p:bldP spid="156" grpId="2" animBg="1"/>
      <p:bldP spid="157" grpId="0" animBg="1"/>
      <p:bldP spid="157" grpId="1" animBg="1"/>
      <p:bldP spid="157" grpId="2" animBg="1"/>
      <p:bldP spid="159" grpId="0" animBg="1"/>
      <p:bldP spid="159" grpId="1" animBg="1"/>
      <p:bldP spid="159" grpId="2" animBg="1"/>
      <p:bldP spid="160" grpId="0" animBg="1"/>
      <p:bldP spid="160" grpId="1" animBg="1"/>
      <p:bldP spid="160" grpId="2" animBg="1"/>
      <p:bldP spid="162" grpId="0" animBg="1"/>
      <p:bldP spid="162" grpId="1" animBg="1"/>
      <p:bldP spid="162" grpId="2" animBg="1"/>
      <p:bldP spid="163" grpId="0" animBg="1"/>
      <p:bldP spid="163" grpId="1" animBg="1"/>
      <p:bldP spid="163"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96920" y="-105349"/>
            <a:ext cx="9325005" cy="1325563"/>
          </a:xfrm>
        </p:spPr>
        <p:txBody>
          <a:bodyPr/>
          <a:lstStyle/>
          <a:p>
            <a:r>
              <a:rPr lang="en-US" sz="2700" dirty="0"/>
              <a:t>PINT: Probabilistic In-band Network Telemetry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8F1D98-8BA5-49AA-9079-BDF936718911}"/>
                  </a:ext>
                </a:extLst>
              </p:cNvPr>
              <p:cNvSpPr>
                <a:spLocks noGrp="1"/>
              </p:cNvSpPr>
              <p:nvPr>
                <p:ph idx="1"/>
              </p:nvPr>
            </p:nvSpPr>
            <p:spPr>
              <a:xfrm>
                <a:off x="-90154" y="1298098"/>
                <a:ext cx="9144001" cy="4984608"/>
              </a:xfrm>
            </p:spPr>
            <p:txBody>
              <a:bodyPr/>
              <a:lstStyle/>
              <a:p>
                <a:pPr>
                  <a:lnSpc>
                    <a:spcPct val="150000"/>
                  </a:lnSpc>
                </a:pPr>
                <a:r>
                  <a:rPr lang="en-US" b="1" dirty="0"/>
                  <a:t>Goal</a:t>
                </a:r>
                <a:r>
                  <a:rPr lang="en-US" dirty="0"/>
                  <a:t>: encode telemetry information on packets while minimizing the bit-overhead.  </a:t>
                </a:r>
              </a:p>
              <a:p>
                <a:pPr>
                  <a:lnSpc>
                    <a:spcPct val="150000"/>
                  </a:lnSpc>
                </a:pPr>
                <a:r>
                  <a:rPr lang="en-US" b="1" dirty="0"/>
                  <a:t>Values</a:t>
                </a:r>
                <a:r>
                  <a:rPr lang="en-US" dirty="0"/>
                  <a:t>: when a packet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oMath>
                </a14:m>
                <a:r>
                  <a:rPr lang="en-US" dirty="0"/>
                  <a:t> reaches switch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the switch observes a </a:t>
                </a:r>
                <a:r>
                  <a:rPr lang="en-US" i="1" dirty="0"/>
                  <a:t>value</a:t>
                </a:r>
                <a:r>
                  <a:rPr lang="en-US" dirty="0"/>
                  <a:t>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a:t>.</a:t>
                </a:r>
              </a:p>
              <a:p>
                <a:pPr>
                  <a:lnSpc>
                    <a:spcPct val="150000"/>
                  </a:lnSpc>
                </a:pPr>
                <a:r>
                  <a:rPr lang="en-US" b="1" dirty="0"/>
                  <a:t>Insight: </a:t>
                </a:r>
                <a:r>
                  <a:rPr lang="en-US" dirty="0"/>
                  <a:t>most applications do not need all per-packet per-switch values, but aggregated data.</a:t>
                </a:r>
              </a:p>
              <a:p>
                <a:pPr>
                  <a:lnSpc>
                    <a:spcPct val="150000"/>
                  </a:lnSpc>
                </a:pPr>
                <a:r>
                  <a:rPr lang="en-US" b="1" dirty="0"/>
                  <a:t>Implementation: </a:t>
                </a:r>
                <a:r>
                  <a:rPr lang="en-US" dirty="0"/>
                  <a:t>P4 code.</a:t>
                </a:r>
                <a:endParaRPr lang="en-US" b="1" dirty="0"/>
              </a:p>
            </p:txBody>
          </p:sp>
        </mc:Choice>
        <mc:Fallback xmlns="">
          <p:sp>
            <p:nvSpPr>
              <p:cNvPr id="3" name="Content Placeholder 2">
                <a:extLst>
                  <a:ext uri="{FF2B5EF4-FFF2-40B4-BE49-F238E27FC236}">
                    <a16:creationId xmlns:a16="http://schemas.microsoft.com/office/drawing/2014/main" id="{928F1D98-8BA5-49AA-9079-BDF936718911}"/>
                  </a:ext>
                </a:extLst>
              </p:cNvPr>
              <p:cNvSpPr>
                <a:spLocks noGrp="1" noRot="1" noChangeAspect="1" noMove="1" noResize="1" noEditPoints="1" noAdjustHandles="1" noChangeArrowheads="1" noChangeShapeType="1" noTextEdit="1"/>
              </p:cNvSpPr>
              <p:nvPr>
                <p:ph idx="1"/>
              </p:nvPr>
            </p:nvSpPr>
            <p:spPr>
              <a:xfrm>
                <a:off x="-90154" y="1298098"/>
                <a:ext cx="9144001" cy="4984608"/>
              </a:xfrm>
              <a:blipFill>
                <a:blip r:embed="rId3"/>
                <a:stretch>
                  <a:fillRect r="-1000"/>
                </a:stretch>
              </a:blipFill>
            </p:spPr>
            <p:txBody>
              <a:bodyPr/>
              <a:lstStyle/>
              <a:p>
                <a:r>
                  <a:rPr lang="en-US">
                    <a:noFill/>
                  </a:rPr>
                  <a:t> </a:t>
                </a:r>
              </a:p>
            </p:txBody>
          </p:sp>
        </mc:Fallback>
      </mc:AlternateContent>
      <p:sp>
        <p:nvSpPr>
          <p:cNvPr id="5" name="Slide Number Placeholder 2">
            <a:extLst>
              <a:ext uri="{FF2B5EF4-FFF2-40B4-BE49-F238E27FC236}">
                <a16:creationId xmlns:a16="http://schemas.microsoft.com/office/drawing/2014/main" id="{9686996E-3CB6-48DE-8809-6AA027D86BB7}"/>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16</a:t>
            </a:fld>
            <a:endParaRPr lang="en-US" sz="1200" dirty="0">
              <a:solidFill>
                <a:schemeClr val="tx1">
                  <a:tint val="75000"/>
                </a:schemeClr>
              </a:solidFill>
            </a:endParaRPr>
          </a:p>
        </p:txBody>
      </p:sp>
      <p:grpSp>
        <p:nvGrpSpPr>
          <p:cNvPr id="9" name="Group 8">
            <a:extLst>
              <a:ext uri="{FF2B5EF4-FFF2-40B4-BE49-F238E27FC236}">
                <a16:creationId xmlns:a16="http://schemas.microsoft.com/office/drawing/2014/main" id="{4F34D3C0-8CB5-4B69-A386-4F735B6A0561}"/>
              </a:ext>
            </a:extLst>
          </p:cNvPr>
          <p:cNvGrpSpPr/>
          <p:nvPr/>
        </p:nvGrpSpPr>
        <p:grpSpPr>
          <a:xfrm>
            <a:off x="7559529" y="5255067"/>
            <a:ext cx="1584471" cy="1466763"/>
            <a:chOff x="7084179" y="4734965"/>
            <a:chExt cx="1201140" cy="1681595"/>
          </a:xfrm>
        </p:grpSpPr>
        <p:pic>
          <p:nvPicPr>
            <p:cNvPr id="11" name="Picture 4" descr="Image result for pint guinness">
              <a:extLst>
                <a:ext uri="{FF2B5EF4-FFF2-40B4-BE49-F238E27FC236}">
                  <a16:creationId xmlns:a16="http://schemas.microsoft.com/office/drawing/2014/main" id="{EB8F39A0-B10B-4A93-96D2-D4D95F890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179" y="4734965"/>
              <a:ext cx="1201140" cy="1681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74F436-D227-4F0A-884E-7D4BF2DF2EE1}"/>
                </a:ext>
              </a:extLst>
            </p:cNvPr>
            <p:cNvPicPr>
              <a:picLocks noChangeAspect="1"/>
            </p:cNvPicPr>
            <p:nvPr/>
          </p:nvPicPr>
          <p:blipFill>
            <a:blip r:embed="rId5"/>
            <a:stretch>
              <a:fillRect/>
            </a:stretch>
          </p:blipFill>
          <p:spPr>
            <a:xfrm>
              <a:off x="7352209" y="5176839"/>
              <a:ext cx="641091" cy="214313"/>
            </a:xfrm>
            <a:prstGeom prst="rect">
              <a:avLst/>
            </a:prstGeom>
          </p:spPr>
        </p:pic>
      </p:grpSp>
    </p:spTree>
    <p:extLst>
      <p:ext uri="{BB962C8B-B14F-4D97-AF65-F5344CB8AC3E}">
        <p14:creationId xmlns:p14="http://schemas.microsoft.com/office/powerpoint/2010/main" val="116027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259309" y="0"/>
            <a:ext cx="8707272" cy="1325563"/>
          </a:xfrm>
        </p:spPr>
        <p:txBody>
          <a:bodyPr/>
          <a:lstStyle/>
          <a:p>
            <a:r>
              <a:rPr lang="en-US" dirty="0"/>
              <a:t>PINT: Probabilistic In-band Network Telemetry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8F1D98-8BA5-49AA-9079-BDF936718911}"/>
                  </a:ext>
                </a:extLst>
              </p:cNvPr>
              <p:cNvSpPr>
                <a:spLocks noGrp="1"/>
              </p:cNvSpPr>
              <p:nvPr>
                <p:ph idx="1"/>
              </p:nvPr>
            </p:nvSpPr>
            <p:spPr>
              <a:xfrm>
                <a:off x="-90154" y="1298098"/>
                <a:ext cx="9144001" cy="2792402"/>
              </a:xfrm>
            </p:spPr>
            <p:txBody>
              <a:bodyPr/>
              <a:lstStyle/>
              <a:p>
                <a:r>
                  <a:rPr lang="en-US" b="1" dirty="0"/>
                  <a:t>Per-packet aggregation</a:t>
                </a:r>
                <a:r>
                  <a:rPr lang="en-US" dirty="0"/>
                  <a:t>:</a:t>
                </a:r>
              </a:p>
              <a:p>
                <a:pPr lvl="1"/>
                <a:r>
                  <a:rPr lang="en-US" sz="1800" dirty="0"/>
                  <a:t>For each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𝑗</m:t>
                        </m:r>
                      </m:sub>
                    </m:sSub>
                  </m:oMath>
                </a14:m>
                <a:r>
                  <a:rPr lang="en-US" sz="1800" dirty="0"/>
                  <a:t>, aggregate (e.g., max/min/sum/product) the values along its path.</a:t>
                </a:r>
              </a:p>
              <a:p>
                <a:r>
                  <a:rPr lang="en-US" sz="2200" b="1" dirty="0"/>
                  <a:t>Per-flow aggregation</a:t>
                </a:r>
                <a:r>
                  <a:rPr lang="en-US" sz="2200" dirty="0"/>
                  <a:t>: </a:t>
                </a:r>
                <a:r>
                  <a:rPr lang="en-US" sz="2250" dirty="0"/>
                  <a:t>For a flow with packets </a:t>
                </a:r>
                <a14:m>
                  <m:oMath xmlns:m="http://schemas.openxmlformats.org/officeDocument/2006/math">
                    <m:sSub>
                      <m:sSubPr>
                        <m:ctrlPr>
                          <a:rPr lang="en-US" sz="2250" i="1">
                            <a:latin typeface="Cambria Math" panose="02040503050406030204" pitchFamily="18" charset="0"/>
                          </a:rPr>
                        </m:ctrlPr>
                      </m:sSubPr>
                      <m:e>
                        <m:r>
                          <a:rPr lang="en-US" sz="2250">
                            <a:latin typeface="Cambria Math" panose="02040503050406030204" pitchFamily="18" charset="0"/>
                          </a:rPr>
                          <m:t>𝑝</m:t>
                        </m:r>
                      </m:e>
                      <m:sub>
                        <m:r>
                          <a:rPr lang="en-US" sz="2250">
                            <a:latin typeface="Cambria Math" panose="02040503050406030204" pitchFamily="18" charset="0"/>
                          </a:rPr>
                          <m:t>1</m:t>
                        </m:r>
                      </m:sub>
                    </m:sSub>
                    <m:r>
                      <a:rPr lang="en-US" sz="2250">
                        <a:latin typeface="Cambria Math" panose="02040503050406030204" pitchFamily="18" charset="0"/>
                      </a:rPr>
                      <m:t>,</m:t>
                    </m:r>
                    <m:sSub>
                      <m:sSubPr>
                        <m:ctrlPr>
                          <a:rPr lang="en-US" sz="2250" i="1">
                            <a:latin typeface="Cambria Math" panose="02040503050406030204" pitchFamily="18" charset="0"/>
                          </a:rPr>
                        </m:ctrlPr>
                      </m:sSubPr>
                      <m:e>
                        <m:r>
                          <a:rPr lang="en-US" sz="2250">
                            <a:latin typeface="Cambria Math" panose="02040503050406030204" pitchFamily="18" charset="0"/>
                          </a:rPr>
                          <m:t>𝑝</m:t>
                        </m:r>
                      </m:e>
                      <m:sub>
                        <m:r>
                          <a:rPr lang="en-US" sz="2250">
                            <a:latin typeface="Cambria Math" panose="02040503050406030204" pitchFamily="18" charset="0"/>
                          </a:rPr>
                          <m:t>2</m:t>
                        </m:r>
                      </m:sub>
                    </m:sSub>
                    <m:r>
                      <a:rPr lang="en-US" sz="2250">
                        <a:latin typeface="Cambria Math" panose="02040503050406030204" pitchFamily="18" charset="0"/>
                      </a:rPr>
                      <m:t>,…</m:t>
                    </m:r>
                  </m:oMath>
                </a14:m>
                <a:endParaRPr lang="en-US" sz="2250" dirty="0"/>
              </a:p>
              <a:p>
                <a:pPr lvl="1"/>
                <a:r>
                  <a:rPr lang="en-US" sz="1800" b="1" dirty="0"/>
                  <a:t>Static Case</a:t>
                </a:r>
              </a:p>
              <a:p>
                <a:pPr lvl="1"/>
                <a:r>
                  <a:rPr lang="en-US" sz="1800" b="1" dirty="0"/>
                  <a:t>Dynamic Case: </a:t>
                </a:r>
                <a:r>
                  <a:rPr lang="en-US" sz="1800" dirty="0"/>
                  <a:t>for each switch on the path, aggregate (e.g., estimate the median) over </a:t>
                </a:r>
                <a14:m>
                  <m:oMath xmlns:m="http://schemas.openxmlformats.org/officeDocument/2006/math">
                    <m:r>
                      <a:rPr lang="en-US" sz="1800" i="1">
                        <a:latin typeface="Cambria Math" panose="02040503050406030204" pitchFamily="18" charset="0"/>
                      </a:rPr>
                      <m:t>𝑣</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1</m:t>
                            </m:r>
                          </m:sub>
                        </m:sSub>
                        <m:r>
                          <a:rPr lang="en-US" sz="1800" i="1">
                            <a:latin typeface="Cambria Math" panose="02040503050406030204" pitchFamily="18" charset="0"/>
                          </a:rPr>
                          <m:t>,</m:t>
                        </m:r>
                        <m:r>
                          <a:rPr lang="en-US" sz="1800" i="1">
                            <a:latin typeface="Cambria Math" panose="02040503050406030204" pitchFamily="18" charset="0"/>
                          </a:rPr>
                          <m:t>𝑠</m:t>
                        </m:r>
                      </m:e>
                    </m:d>
                    <m:r>
                      <a:rPr lang="en-US" sz="1800" b="0" i="1" smtClean="0">
                        <a:latin typeface="Cambria Math" panose="02040503050406030204" pitchFamily="18" charset="0"/>
                      </a:rPr>
                      <m:t>,</m:t>
                    </m:r>
                    <m:r>
                      <a:rPr lang="en-US" sz="1800" i="1">
                        <a:latin typeface="Cambria Math" panose="02040503050406030204" pitchFamily="18" charset="0"/>
                      </a:rPr>
                      <m:t>𝑣</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2</m:t>
                            </m:r>
                          </m:sub>
                        </m:sSub>
                        <m:r>
                          <a:rPr lang="en-US" sz="1800" i="1">
                            <a:latin typeface="Cambria Math" panose="02040503050406030204" pitchFamily="18" charset="0"/>
                          </a:rPr>
                          <m:t>,</m:t>
                        </m:r>
                        <m:r>
                          <a:rPr lang="en-US" sz="1800" i="1">
                            <a:latin typeface="Cambria Math" panose="02040503050406030204" pitchFamily="18" charset="0"/>
                          </a:rPr>
                          <m:t>𝑠</m:t>
                        </m:r>
                      </m:e>
                    </m:d>
                    <m:r>
                      <a:rPr lang="en-US" sz="1800" b="0" i="1" smtClean="0">
                        <a:latin typeface="Cambria Math" panose="02040503050406030204" pitchFamily="18" charset="0"/>
                      </a:rPr>
                      <m:t>,….</m:t>
                    </m:r>
                  </m:oMath>
                </a14:m>
                <a:endParaRPr lang="en-US" sz="1800" b="1" dirty="0"/>
              </a:p>
            </p:txBody>
          </p:sp>
        </mc:Choice>
        <mc:Fallback xmlns="">
          <p:sp>
            <p:nvSpPr>
              <p:cNvPr id="3" name="Content Placeholder 2">
                <a:extLst>
                  <a:ext uri="{FF2B5EF4-FFF2-40B4-BE49-F238E27FC236}">
                    <a16:creationId xmlns:a16="http://schemas.microsoft.com/office/drawing/2014/main" id="{928F1D98-8BA5-49AA-9079-BDF936718911}"/>
                  </a:ext>
                </a:extLst>
              </p:cNvPr>
              <p:cNvSpPr>
                <a:spLocks noGrp="1" noRot="1" noChangeAspect="1" noMove="1" noResize="1" noEditPoints="1" noAdjustHandles="1" noChangeArrowheads="1" noChangeShapeType="1" noTextEdit="1"/>
              </p:cNvSpPr>
              <p:nvPr>
                <p:ph idx="1"/>
              </p:nvPr>
            </p:nvSpPr>
            <p:spPr>
              <a:xfrm>
                <a:off x="-90154" y="1298098"/>
                <a:ext cx="9144001" cy="2792402"/>
              </a:xfrm>
              <a:blipFill>
                <a:blip r:embed="rId3"/>
                <a:stretch>
                  <a:fillRect t="-1747" b="-1092"/>
                </a:stretch>
              </a:blipFill>
            </p:spPr>
            <p:txBody>
              <a:bodyPr/>
              <a:lstStyle/>
              <a:p>
                <a:r>
                  <a:rPr lang="en-US">
                    <a:noFill/>
                  </a:rPr>
                  <a:t> </a:t>
                </a:r>
              </a:p>
            </p:txBody>
          </p:sp>
        </mc:Fallback>
      </mc:AlternateContent>
      <p:sp>
        <p:nvSpPr>
          <p:cNvPr id="5" name="Slide Number Placeholder 2">
            <a:extLst>
              <a:ext uri="{FF2B5EF4-FFF2-40B4-BE49-F238E27FC236}">
                <a16:creationId xmlns:a16="http://schemas.microsoft.com/office/drawing/2014/main" id="{9686996E-3CB6-48DE-8809-6AA027D86BB7}"/>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17</a:t>
            </a:fld>
            <a:endParaRPr lang="en-US" sz="1200" dirty="0">
              <a:solidFill>
                <a:schemeClr val="tx1">
                  <a:tint val="75000"/>
                </a:schemeClr>
              </a:solidFill>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86DCFA-8673-40EA-94D3-2E029126232A}"/>
                  </a:ext>
                </a:extLst>
              </p:cNvPr>
              <p:cNvSpPr/>
              <p:nvPr/>
            </p:nvSpPr>
            <p:spPr>
              <a:xfrm>
                <a:off x="390102" y="2975280"/>
                <a:ext cx="8464735" cy="400110"/>
              </a:xfrm>
              <a:prstGeom prst="rect">
                <a:avLst/>
              </a:prstGeom>
            </p:spPr>
            <p:txBody>
              <a:bodyPr wrap="square">
                <a:spAutoFit/>
              </a:bodyPr>
              <a:lstStyle/>
              <a:p>
                <a:r>
                  <a:rPr lang="en-US" sz="2000" dirty="0">
                    <a:latin typeface="+mn-lt"/>
                    <a:cs typeface="+mn-cs"/>
                  </a:rPr>
                  <a:t>			  </a:t>
                </a:r>
                <a:r>
                  <a:rPr lang="en-US" b="1" dirty="0">
                    <a:latin typeface="+mn-lt"/>
                    <a:cs typeface="+mn-cs"/>
                  </a:rPr>
                  <a:t>:</a:t>
                </a:r>
                <a:r>
                  <a:rPr lang="en-US" dirty="0">
                    <a:latin typeface="+mn-lt"/>
                    <a:cs typeface="+mn-cs"/>
                  </a:rPr>
                  <a:t> compute </a:t>
                </a:r>
                <a14:m>
                  <m:oMath xmlns:m="http://schemas.openxmlformats.org/officeDocument/2006/math">
                    <m:r>
                      <a:rPr lang="en-US">
                        <a:latin typeface="Cambria Math" panose="02040503050406030204" pitchFamily="18" charset="0"/>
                        <a:cs typeface="+mn-cs"/>
                      </a:rPr>
                      <m:t>𝑣</m:t>
                    </m:r>
                    <m:r>
                      <a:rPr lang="en-US">
                        <a:latin typeface="Cambria Math" panose="02040503050406030204" pitchFamily="18" charset="0"/>
                        <a:cs typeface="+mn-cs"/>
                      </a:rPr>
                      <m:t>(</m:t>
                    </m:r>
                    <m:sSub>
                      <m:sSubPr>
                        <m:ctrlPr>
                          <a:rPr lang="en-US" i="1">
                            <a:latin typeface="Cambria Math" panose="02040503050406030204" pitchFamily="18" charset="0"/>
                            <a:cs typeface="+mn-cs"/>
                          </a:rPr>
                        </m:ctrlPr>
                      </m:sSubPr>
                      <m:e>
                        <m:r>
                          <a:rPr lang="en-US">
                            <a:latin typeface="Cambria Math" panose="02040503050406030204" pitchFamily="18" charset="0"/>
                            <a:cs typeface="+mn-cs"/>
                          </a:rPr>
                          <m:t>𝑝</m:t>
                        </m:r>
                      </m:e>
                      <m:sub>
                        <m:r>
                          <a:rPr lang="en-US">
                            <a:latin typeface="Cambria Math" panose="02040503050406030204" pitchFamily="18" charset="0"/>
                            <a:cs typeface="+mn-cs"/>
                          </a:rPr>
                          <m:t>1</m:t>
                        </m:r>
                      </m:sub>
                    </m:sSub>
                    <m:r>
                      <a:rPr lang="en-US">
                        <a:latin typeface="Cambria Math" panose="02040503050406030204" pitchFamily="18" charset="0"/>
                        <a:cs typeface="+mn-cs"/>
                      </a:rPr>
                      <m:t>,</m:t>
                    </m:r>
                    <m:r>
                      <a:rPr lang="en-US">
                        <a:latin typeface="Cambria Math" panose="02040503050406030204" pitchFamily="18" charset="0"/>
                        <a:cs typeface="+mn-cs"/>
                      </a:rPr>
                      <m:t>𝑠</m:t>
                    </m:r>
                    <m:r>
                      <a:rPr lang="en-US">
                        <a:latin typeface="Cambria Math" panose="02040503050406030204" pitchFamily="18" charset="0"/>
                        <a:cs typeface="+mn-cs"/>
                      </a:rPr>
                      <m:t>)</m:t>
                    </m:r>
                  </m:oMath>
                </a14:m>
                <a:r>
                  <a:rPr lang="en-US" dirty="0">
                    <a:latin typeface="+mn-lt"/>
                    <a:cs typeface="+mn-cs"/>
                  </a:rPr>
                  <a:t> for each switch on the path.</a:t>
                </a:r>
              </a:p>
            </p:txBody>
          </p:sp>
        </mc:Choice>
        <mc:Fallback xmlns="">
          <p:sp>
            <p:nvSpPr>
              <p:cNvPr id="4" name="Rectangle 3">
                <a:extLst>
                  <a:ext uri="{FF2B5EF4-FFF2-40B4-BE49-F238E27FC236}">
                    <a16:creationId xmlns:a16="http://schemas.microsoft.com/office/drawing/2014/main" id="{B686DCFA-8673-40EA-94D3-2E029126232A}"/>
                  </a:ext>
                </a:extLst>
              </p:cNvPr>
              <p:cNvSpPr>
                <a:spLocks noRot="1" noChangeAspect="1" noMove="1" noResize="1" noEditPoints="1" noAdjustHandles="1" noChangeArrowheads="1" noChangeShapeType="1" noTextEdit="1"/>
              </p:cNvSpPr>
              <p:nvPr/>
            </p:nvSpPr>
            <p:spPr>
              <a:xfrm>
                <a:off x="390102" y="2975280"/>
                <a:ext cx="8464735" cy="400110"/>
              </a:xfrm>
              <a:prstGeom prst="rect">
                <a:avLst/>
              </a:prstGeom>
              <a:blipFill>
                <a:blip r:embed="rId4"/>
                <a:stretch>
                  <a:fillRect t="-1515" b="-21212"/>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D0481AAC-0795-4793-B481-51903860575C}"/>
              </a:ext>
            </a:extLst>
          </p:cNvPr>
          <p:cNvGrpSpPr/>
          <p:nvPr/>
        </p:nvGrpSpPr>
        <p:grpSpPr>
          <a:xfrm>
            <a:off x="1828800" y="4187430"/>
            <a:ext cx="4937760" cy="549343"/>
            <a:chOff x="1828800" y="4187430"/>
            <a:chExt cx="4937760" cy="549343"/>
          </a:xfrm>
        </p:grpSpPr>
        <p:sp>
          <p:nvSpPr>
            <p:cNvPr id="6" name="Oval 5">
              <a:extLst>
                <a:ext uri="{FF2B5EF4-FFF2-40B4-BE49-F238E27FC236}">
                  <a16:creationId xmlns:a16="http://schemas.microsoft.com/office/drawing/2014/main" id="{E32C08EC-6514-4B25-9C23-B3CDBB562881}"/>
                </a:ext>
              </a:extLst>
            </p:cNvPr>
            <p:cNvSpPr>
              <a:spLocks noChangeAspect="1"/>
            </p:cNvSpPr>
            <p:nvPr/>
          </p:nvSpPr>
          <p:spPr>
            <a:xfrm>
              <a:off x="1828800" y="4187430"/>
              <a:ext cx="548640" cy="548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B2BF77D-9685-41F3-822C-647C570E0CC8}"/>
                </a:ext>
              </a:extLst>
            </p:cNvPr>
            <p:cNvSpPr>
              <a:spLocks noChangeAspect="1"/>
            </p:cNvSpPr>
            <p:nvPr/>
          </p:nvSpPr>
          <p:spPr>
            <a:xfrm>
              <a:off x="3291840" y="4187430"/>
              <a:ext cx="548640" cy="548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E38F6F8-9B6E-42CC-993E-CFF8B7377B85}"/>
                </a:ext>
              </a:extLst>
            </p:cNvPr>
            <p:cNvSpPr>
              <a:spLocks noChangeAspect="1"/>
            </p:cNvSpPr>
            <p:nvPr/>
          </p:nvSpPr>
          <p:spPr>
            <a:xfrm>
              <a:off x="4754880" y="4187430"/>
              <a:ext cx="548640" cy="548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339A8C3-3647-4E88-90A5-2E84620DE4C1}"/>
                </a:ext>
              </a:extLst>
            </p:cNvPr>
            <p:cNvSpPr>
              <a:spLocks noChangeAspect="1"/>
            </p:cNvSpPr>
            <p:nvPr/>
          </p:nvSpPr>
          <p:spPr>
            <a:xfrm>
              <a:off x="6217920" y="4188133"/>
              <a:ext cx="548640" cy="548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8144C5C5-A861-46E0-A7C9-3C84C098BFBB}"/>
                </a:ext>
              </a:extLst>
            </p:cNvPr>
            <p:cNvCxnSpPr>
              <a:cxnSpLocks/>
              <a:stCxn id="6" idx="6"/>
              <a:endCxn id="7" idx="2"/>
            </p:cNvCxnSpPr>
            <p:nvPr/>
          </p:nvCxnSpPr>
          <p:spPr>
            <a:xfrm>
              <a:off x="2377440" y="4461750"/>
              <a:ext cx="91440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9AC9656-FBA2-4FCA-9968-DB7F06B1EBAC}"/>
                </a:ext>
              </a:extLst>
            </p:cNvPr>
            <p:cNvCxnSpPr>
              <a:cxnSpLocks/>
              <a:stCxn id="7" idx="6"/>
              <a:endCxn id="8" idx="2"/>
            </p:cNvCxnSpPr>
            <p:nvPr/>
          </p:nvCxnSpPr>
          <p:spPr>
            <a:xfrm>
              <a:off x="3840480" y="4461750"/>
              <a:ext cx="91440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33FDD81-6C4B-45A5-86BC-B0E3865C85A6}"/>
                </a:ext>
              </a:extLst>
            </p:cNvPr>
            <p:cNvCxnSpPr>
              <a:cxnSpLocks/>
              <a:stCxn id="8" idx="6"/>
              <a:endCxn id="9" idx="2"/>
            </p:cNvCxnSpPr>
            <p:nvPr/>
          </p:nvCxnSpPr>
          <p:spPr>
            <a:xfrm>
              <a:off x="5303520" y="4461750"/>
              <a:ext cx="91440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35" name="TextBox 34">
            <a:extLst>
              <a:ext uri="{FF2B5EF4-FFF2-40B4-BE49-F238E27FC236}">
                <a16:creationId xmlns:a16="http://schemas.microsoft.com/office/drawing/2014/main" id="{9DE63172-BD6C-4CA9-99F6-366890C95A38}"/>
              </a:ext>
            </a:extLst>
          </p:cNvPr>
          <p:cNvSpPr txBox="1"/>
          <p:nvPr/>
        </p:nvSpPr>
        <p:spPr>
          <a:xfrm>
            <a:off x="90153" y="4452196"/>
            <a:ext cx="1227786" cy="369332"/>
          </a:xfrm>
          <a:prstGeom prst="rect">
            <a:avLst/>
          </a:prstGeom>
          <a:ln>
            <a:noFill/>
          </a:ln>
        </p:spPr>
        <p:txBody>
          <a:bodyPr wrap="square" rtlCol="0">
            <a:spAutoFit/>
          </a:bodyPr>
          <a:lstStyle/>
          <a:p>
            <a:r>
              <a:rPr lang="en-US" dirty="0"/>
              <a:t>Packets</a:t>
            </a:r>
          </a:p>
        </p:txBody>
      </p:sp>
      <p:sp>
        <p:nvSpPr>
          <p:cNvPr id="36" name="TextBox 35">
            <a:extLst>
              <a:ext uri="{FF2B5EF4-FFF2-40B4-BE49-F238E27FC236}">
                <a16:creationId xmlns:a16="http://schemas.microsoft.com/office/drawing/2014/main" id="{1793BB1C-DAF9-41E8-B3EF-58E37B331EF2}"/>
              </a:ext>
            </a:extLst>
          </p:cNvPr>
          <p:cNvSpPr txBox="1"/>
          <p:nvPr/>
        </p:nvSpPr>
        <p:spPr>
          <a:xfrm>
            <a:off x="666267" y="4099898"/>
            <a:ext cx="1227786" cy="369332"/>
          </a:xfrm>
          <a:prstGeom prst="rect">
            <a:avLst/>
          </a:prstGeom>
          <a:ln>
            <a:noFill/>
          </a:ln>
        </p:spPr>
        <p:txBody>
          <a:bodyPr wrap="square" rtlCol="0">
            <a:spAutoFit/>
          </a:bodyPr>
          <a:lstStyle/>
          <a:p>
            <a:r>
              <a:rPr lang="en-US" dirty="0"/>
              <a:t>Switches</a:t>
            </a:r>
          </a:p>
        </p:txBody>
      </p:sp>
      <p:grpSp>
        <p:nvGrpSpPr>
          <p:cNvPr id="45" name="Group 44">
            <a:extLst>
              <a:ext uri="{FF2B5EF4-FFF2-40B4-BE49-F238E27FC236}">
                <a16:creationId xmlns:a16="http://schemas.microsoft.com/office/drawing/2014/main" id="{AAF2520D-2010-4683-9835-969027D7DFB5}"/>
              </a:ext>
            </a:extLst>
          </p:cNvPr>
          <p:cNvGrpSpPr/>
          <p:nvPr/>
        </p:nvGrpSpPr>
        <p:grpSpPr>
          <a:xfrm>
            <a:off x="2743200" y="4224313"/>
            <a:ext cx="2926080" cy="1921207"/>
            <a:chOff x="2743200" y="4224313"/>
            <a:chExt cx="2926080" cy="1921207"/>
          </a:xfrm>
        </p:grpSpPr>
        <p:cxnSp>
          <p:nvCxnSpPr>
            <p:cNvPr id="16" name="Straight Connector 15">
              <a:extLst>
                <a:ext uri="{FF2B5EF4-FFF2-40B4-BE49-F238E27FC236}">
                  <a16:creationId xmlns:a16="http://schemas.microsoft.com/office/drawing/2014/main" id="{AB4DF9F3-FFB7-458C-9C00-AED7AEA5AF47}"/>
                </a:ext>
              </a:extLst>
            </p:cNvPr>
            <p:cNvCxnSpPr/>
            <p:nvPr/>
          </p:nvCxnSpPr>
          <p:spPr>
            <a:xfrm>
              <a:off x="2743200" y="4229100"/>
              <a:ext cx="0" cy="19164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EC501F9-24A4-42FB-8006-0AB715EB4079}"/>
                </a:ext>
              </a:extLst>
            </p:cNvPr>
            <p:cNvCxnSpPr/>
            <p:nvPr/>
          </p:nvCxnSpPr>
          <p:spPr>
            <a:xfrm>
              <a:off x="4297680" y="4224313"/>
              <a:ext cx="0" cy="19164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BAAADBB-5973-44A2-8C2B-D1EE75240AE4}"/>
                </a:ext>
              </a:extLst>
            </p:cNvPr>
            <p:cNvCxnSpPr/>
            <p:nvPr/>
          </p:nvCxnSpPr>
          <p:spPr>
            <a:xfrm>
              <a:off x="5669280" y="4229100"/>
              <a:ext cx="0" cy="191642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D6FDE28E-9103-404E-B6FC-1EE7AB7705EA}"/>
              </a:ext>
            </a:extLst>
          </p:cNvPr>
          <p:cNvGrpSpPr/>
          <p:nvPr/>
        </p:nvGrpSpPr>
        <p:grpSpPr>
          <a:xfrm>
            <a:off x="1698150" y="4785360"/>
            <a:ext cx="5230329" cy="1144109"/>
            <a:chOff x="1698150" y="4785360"/>
            <a:chExt cx="5230329" cy="1144109"/>
          </a:xfrm>
        </p:grpSpPr>
        <p:sp>
          <p:nvSpPr>
            <p:cNvPr id="17" name="Rectangle 16">
              <a:extLst>
                <a:ext uri="{FF2B5EF4-FFF2-40B4-BE49-F238E27FC236}">
                  <a16:creationId xmlns:a16="http://schemas.microsoft.com/office/drawing/2014/main" id="{337FEA95-C2FD-4F61-AEDC-2FCA0524F09D}"/>
                </a:ext>
              </a:extLst>
            </p:cNvPr>
            <p:cNvSpPr/>
            <p:nvPr/>
          </p:nvSpPr>
          <p:spPr>
            <a:xfrm>
              <a:off x="1698150" y="4785360"/>
              <a:ext cx="847719" cy="3211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E4858AF-A9D2-4C5F-B94F-393F8CF9354E}"/>
                </a:ext>
              </a:extLst>
            </p:cNvPr>
            <p:cNvSpPr/>
            <p:nvPr/>
          </p:nvSpPr>
          <p:spPr>
            <a:xfrm>
              <a:off x="3154680" y="4785360"/>
              <a:ext cx="847719" cy="321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9C8115B-7568-4651-9FC4-1FC3D13A3054}"/>
                </a:ext>
              </a:extLst>
            </p:cNvPr>
            <p:cNvSpPr/>
            <p:nvPr/>
          </p:nvSpPr>
          <p:spPr>
            <a:xfrm>
              <a:off x="4617720" y="4785360"/>
              <a:ext cx="847719" cy="3211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424C610-5D45-4624-AC6C-479E361A1B74}"/>
                </a:ext>
              </a:extLst>
            </p:cNvPr>
            <p:cNvSpPr/>
            <p:nvPr/>
          </p:nvSpPr>
          <p:spPr>
            <a:xfrm>
              <a:off x="6080760" y="4785360"/>
              <a:ext cx="847719" cy="3211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DED97B1-0CCF-49CE-8B86-DC792CEC0384}"/>
                </a:ext>
              </a:extLst>
            </p:cNvPr>
            <p:cNvSpPr/>
            <p:nvPr/>
          </p:nvSpPr>
          <p:spPr>
            <a:xfrm>
              <a:off x="1698150" y="5196840"/>
              <a:ext cx="847719" cy="3211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F5797FD-89AB-4379-B3B6-7CDB62E61E3D}"/>
                </a:ext>
              </a:extLst>
            </p:cNvPr>
            <p:cNvSpPr/>
            <p:nvPr/>
          </p:nvSpPr>
          <p:spPr>
            <a:xfrm>
              <a:off x="3154680" y="5196840"/>
              <a:ext cx="847719" cy="321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0A8A7AB-E600-4517-B533-EA5B22C928B3}"/>
                </a:ext>
              </a:extLst>
            </p:cNvPr>
            <p:cNvSpPr/>
            <p:nvPr/>
          </p:nvSpPr>
          <p:spPr>
            <a:xfrm>
              <a:off x="4617720" y="5196840"/>
              <a:ext cx="847719" cy="3211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DDC2CB7-7050-4719-BE49-C435614E75F2}"/>
                </a:ext>
              </a:extLst>
            </p:cNvPr>
            <p:cNvSpPr/>
            <p:nvPr/>
          </p:nvSpPr>
          <p:spPr>
            <a:xfrm>
              <a:off x="6080760" y="5196840"/>
              <a:ext cx="847719" cy="3211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D507F0D-7CFD-47A3-8D4E-D32D8E8BD008}"/>
                </a:ext>
              </a:extLst>
            </p:cNvPr>
            <p:cNvSpPr/>
            <p:nvPr/>
          </p:nvSpPr>
          <p:spPr>
            <a:xfrm>
              <a:off x="1698150" y="5608320"/>
              <a:ext cx="847719" cy="3211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BECB784-2082-443B-9202-2CF6850EAC10}"/>
                </a:ext>
              </a:extLst>
            </p:cNvPr>
            <p:cNvSpPr/>
            <p:nvPr/>
          </p:nvSpPr>
          <p:spPr>
            <a:xfrm>
              <a:off x="3154680" y="5608320"/>
              <a:ext cx="847719" cy="321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CD0E023-7D90-4AD7-8B62-BC91FC2990D6}"/>
                </a:ext>
              </a:extLst>
            </p:cNvPr>
            <p:cNvSpPr/>
            <p:nvPr/>
          </p:nvSpPr>
          <p:spPr>
            <a:xfrm>
              <a:off x="4617720" y="5608320"/>
              <a:ext cx="847719" cy="3211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959178E-A048-4BA0-82D8-D978D1CCF3AE}"/>
                </a:ext>
              </a:extLst>
            </p:cNvPr>
            <p:cNvSpPr/>
            <p:nvPr/>
          </p:nvSpPr>
          <p:spPr>
            <a:xfrm>
              <a:off x="6080760" y="5608320"/>
              <a:ext cx="847719" cy="3211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841D7BEB-1091-4EC6-A6E5-71B2B07275D0}"/>
              </a:ext>
            </a:extLst>
          </p:cNvPr>
          <p:cNvGrpSpPr/>
          <p:nvPr/>
        </p:nvGrpSpPr>
        <p:grpSpPr>
          <a:xfrm>
            <a:off x="1697448" y="4782112"/>
            <a:ext cx="5230329" cy="321149"/>
            <a:chOff x="1555282" y="6305755"/>
            <a:chExt cx="5230329" cy="321149"/>
          </a:xfrm>
        </p:grpSpPr>
        <p:sp>
          <p:nvSpPr>
            <p:cNvPr id="40" name="Rectangle 39">
              <a:extLst>
                <a:ext uri="{FF2B5EF4-FFF2-40B4-BE49-F238E27FC236}">
                  <a16:creationId xmlns:a16="http://schemas.microsoft.com/office/drawing/2014/main" id="{A0C5BF91-784D-4E3F-ADBE-8F0D520C985C}"/>
                </a:ext>
              </a:extLst>
            </p:cNvPr>
            <p:cNvSpPr/>
            <p:nvPr/>
          </p:nvSpPr>
          <p:spPr>
            <a:xfrm>
              <a:off x="1555282" y="6305755"/>
              <a:ext cx="847719" cy="321149"/>
            </a:xfrm>
            <a:prstGeom prst="rect">
              <a:avLst/>
            </a:prstGeom>
            <a:pattFill prst="pct75">
              <a:fgClr>
                <a:srgbClr val="00B0F0"/>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2859E49-4522-465D-B953-96B2E1149257}"/>
                </a:ext>
              </a:extLst>
            </p:cNvPr>
            <p:cNvSpPr/>
            <p:nvPr/>
          </p:nvSpPr>
          <p:spPr>
            <a:xfrm>
              <a:off x="3011812" y="6305755"/>
              <a:ext cx="847719" cy="321149"/>
            </a:xfrm>
            <a:prstGeom prst="rect">
              <a:avLst/>
            </a:prstGeom>
            <a:pattFill prst="pct75">
              <a:fgClr>
                <a:schemeClr val="accent3"/>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ectangle 41">
              <a:extLst>
                <a:ext uri="{FF2B5EF4-FFF2-40B4-BE49-F238E27FC236}">
                  <a16:creationId xmlns:a16="http://schemas.microsoft.com/office/drawing/2014/main" id="{39314789-53CE-43B6-BCE0-FD2F9BFF7CE8}"/>
                </a:ext>
              </a:extLst>
            </p:cNvPr>
            <p:cNvSpPr/>
            <p:nvPr/>
          </p:nvSpPr>
          <p:spPr>
            <a:xfrm>
              <a:off x="4474852" y="6305755"/>
              <a:ext cx="847719" cy="321149"/>
            </a:xfrm>
            <a:prstGeom prst="rect">
              <a:avLst/>
            </a:prstGeom>
            <a:pattFill prst="pct75">
              <a:fgClr>
                <a:schemeClr val="bg2">
                  <a:lumMod val="2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Rectangle 42">
              <a:extLst>
                <a:ext uri="{FF2B5EF4-FFF2-40B4-BE49-F238E27FC236}">
                  <a16:creationId xmlns:a16="http://schemas.microsoft.com/office/drawing/2014/main" id="{BFDFF1FF-8057-47E6-B5CA-035E40D5D7CD}"/>
                </a:ext>
              </a:extLst>
            </p:cNvPr>
            <p:cNvSpPr/>
            <p:nvPr/>
          </p:nvSpPr>
          <p:spPr>
            <a:xfrm>
              <a:off x="5937892" y="6305755"/>
              <a:ext cx="847719" cy="321149"/>
            </a:xfrm>
            <a:prstGeom prst="rect">
              <a:avLst/>
            </a:prstGeom>
            <a:pattFill prst="pct75">
              <a:fgClr>
                <a:schemeClr val="accent4">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61" name="Group 60">
            <a:extLst>
              <a:ext uri="{FF2B5EF4-FFF2-40B4-BE49-F238E27FC236}">
                <a16:creationId xmlns:a16="http://schemas.microsoft.com/office/drawing/2014/main" id="{6F618504-BA21-46A1-A3AD-EB4D43470E9D}"/>
              </a:ext>
            </a:extLst>
          </p:cNvPr>
          <p:cNvGrpSpPr/>
          <p:nvPr/>
        </p:nvGrpSpPr>
        <p:grpSpPr>
          <a:xfrm>
            <a:off x="825695" y="4782312"/>
            <a:ext cx="494687" cy="1192292"/>
            <a:chOff x="825695" y="4782312"/>
            <a:chExt cx="494687" cy="1192292"/>
          </a:xfrm>
        </p:grpSpPr>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7C9006DC-3A0C-4E2D-8808-C56737F990D4}"/>
                    </a:ext>
                  </a:extLst>
                </p:cNvPr>
                <p:cNvSpPr/>
                <p:nvPr/>
              </p:nvSpPr>
              <p:spPr>
                <a:xfrm>
                  <a:off x="825695" y="5193792"/>
                  <a:ext cx="4946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2</m:t>
                            </m:r>
                          </m:sub>
                        </m:sSub>
                      </m:oMath>
                    </m:oMathPara>
                  </a14:m>
                  <a:endParaRPr lang="en-US" dirty="0"/>
                </a:p>
              </p:txBody>
            </p:sp>
          </mc:Choice>
          <mc:Fallback xmlns="">
            <p:sp>
              <p:nvSpPr>
                <p:cNvPr id="46" name="Rectangle 45">
                  <a:extLst>
                    <a:ext uri="{FF2B5EF4-FFF2-40B4-BE49-F238E27FC236}">
                      <a16:creationId xmlns:a16="http://schemas.microsoft.com/office/drawing/2014/main" id="{7C9006DC-3A0C-4E2D-8808-C56737F990D4}"/>
                    </a:ext>
                  </a:extLst>
                </p:cNvPr>
                <p:cNvSpPr>
                  <a:spLocks noRot="1" noChangeAspect="1" noMove="1" noResize="1" noEditPoints="1" noAdjustHandles="1" noChangeArrowheads="1" noChangeShapeType="1" noTextEdit="1"/>
                </p:cNvSpPr>
                <p:nvPr/>
              </p:nvSpPr>
              <p:spPr>
                <a:xfrm>
                  <a:off x="825695" y="5193792"/>
                  <a:ext cx="494687" cy="369332"/>
                </a:xfrm>
                <a:prstGeom prst="rect">
                  <a:avLst/>
                </a:prstGeom>
                <a:blipFill>
                  <a:blip r:embed="rId5"/>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71F56453-5DA3-4041-B6DA-0428E930D35E}"/>
                    </a:ext>
                  </a:extLst>
                </p:cNvPr>
                <p:cNvSpPr/>
                <p:nvPr/>
              </p:nvSpPr>
              <p:spPr>
                <a:xfrm>
                  <a:off x="825695" y="4782312"/>
                  <a:ext cx="4946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1</m:t>
                            </m:r>
                          </m:sub>
                        </m:sSub>
                      </m:oMath>
                    </m:oMathPara>
                  </a14:m>
                  <a:endParaRPr lang="en-US" dirty="0"/>
                </a:p>
              </p:txBody>
            </p:sp>
          </mc:Choice>
          <mc:Fallback xmlns="">
            <p:sp>
              <p:nvSpPr>
                <p:cNvPr id="47" name="Rectangle 46">
                  <a:extLst>
                    <a:ext uri="{FF2B5EF4-FFF2-40B4-BE49-F238E27FC236}">
                      <a16:creationId xmlns:a16="http://schemas.microsoft.com/office/drawing/2014/main" id="{71F56453-5DA3-4041-B6DA-0428E930D35E}"/>
                    </a:ext>
                  </a:extLst>
                </p:cNvPr>
                <p:cNvSpPr>
                  <a:spLocks noRot="1" noChangeAspect="1" noMove="1" noResize="1" noEditPoints="1" noAdjustHandles="1" noChangeArrowheads="1" noChangeShapeType="1" noTextEdit="1"/>
                </p:cNvSpPr>
                <p:nvPr/>
              </p:nvSpPr>
              <p:spPr>
                <a:xfrm>
                  <a:off x="825695" y="4782312"/>
                  <a:ext cx="494687" cy="369332"/>
                </a:xfrm>
                <a:prstGeom prst="rect">
                  <a:avLst/>
                </a:prstGeom>
                <a:blipFill>
                  <a:blip r:embed="rId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D8C0EE2F-3B27-45F7-A421-9226DD1B4603}"/>
                    </a:ext>
                  </a:extLst>
                </p:cNvPr>
                <p:cNvSpPr/>
                <p:nvPr/>
              </p:nvSpPr>
              <p:spPr>
                <a:xfrm>
                  <a:off x="825695" y="5605272"/>
                  <a:ext cx="4395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p:txBody>
            </p:sp>
          </mc:Choice>
          <mc:Fallback xmlns="">
            <p:sp>
              <p:nvSpPr>
                <p:cNvPr id="48" name="Rectangle 47">
                  <a:extLst>
                    <a:ext uri="{FF2B5EF4-FFF2-40B4-BE49-F238E27FC236}">
                      <a16:creationId xmlns:a16="http://schemas.microsoft.com/office/drawing/2014/main" id="{D8C0EE2F-3B27-45F7-A421-9226DD1B4603}"/>
                    </a:ext>
                  </a:extLst>
                </p:cNvPr>
                <p:cNvSpPr>
                  <a:spLocks noRot="1" noChangeAspect="1" noMove="1" noResize="1" noEditPoints="1" noAdjustHandles="1" noChangeArrowheads="1" noChangeShapeType="1" noTextEdit="1"/>
                </p:cNvSpPr>
                <p:nvPr/>
              </p:nvSpPr>
              <p:spPr>
                <a:xfrm>
                  <a:off x="825695" y="5605272"/>
                  <a:ext cx="439544" cy="369332"/>
                </a:xfrm>
                <a:prstGeom prst="rect">
                  <a:avLst/>
                </a:prstGeom>
                <a:blipFill>
                  <a:blip r:embed="rId7"/>
                  <a:stretch>
                    <a:fillRect/>
                  </a:stretch>
                </a:blipFill>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58D13DA9-B78C-47BC-990A-C0BE0C2A09C8}"/>
              </a:ext>
            </a:extLst>
          </p:cNvPr>
          <p:cNvGrpSpPr/>
          <p:nvPr/>
        </p:nvGrpSpPr>
        <p:grpSpPr>
          <a:xfrm>
            <a:off x="7137890" y="4366738"/>
            <a:ext cx="1830087" cy="739771"/>
            <a:chOff x="7223760" y="4366738"/>
            <a:chExt cx="1830087" cy="739771"/>
          </a:xfrm>
        </p:grpSpPr>
        <p:grpSp>
          <p:nvGrpSpPr>
            <p:cNvPr id="33" name="Group 32">
              <a:extLst>
                <a:ext uri="{FF2B5EF4-FFF2-40B4-BE49-F238E27FC236}">
                  <a16:creationId xmlns:a16="http://schemas.microsoft.com/office/drawing/2014/main" id="{9F921E6B-8495-4CC6-842F-D99B40445AF5}"/>
                </a:ext>
              </a:extLst>
            </p:cNvPr>
            <p:cNvGrpSpPr/>
            <p:nvPr/>
          </p:nvGrpSpPr>
          <p:grpSpPr>
            <a:xfrm>
              <a:off x="7223760" y="4736070"/>
              <a:ext cx="1830087" cy="370439"/>
              <a:chOff x="7223760" y="4736070"/>
              <a:chExt cx="1830087" cy="370439"/>
            </a:xfrm>
          </p:grpSpPr>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E5F8C475-7A04-4435-8FE9-2422A5D3B685}"/>
                      </a:ext>
                    </a:extLst>
                  </p:cNvPr>
                  <p:cNvSpPr/>
                  <p:nvPr/>
                </p:nvSpPr>
                <p:spPr>
                  <a:xfrm>
                    <a:off x="7223760" y="4736070"/>
                    <a:ext cx="1830087" cy="370439"/>
                  </a:xfrm>
                  <a:prstGeom prst="roundRect">
                    <a:avLst/>
                  </a:prstGeom>
                  <a:gradFill>
                    <a:gsLst>
                      <a:gs pos="0">
                        <a:schemeClr val="bg1">
                          <a:lumMod val="85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solidFill>
                          <a:schemeClr val="tx1"/>
                        </a:solidFill>
                      </a:rPr>
                      <a:t>Output </a:t>
                    </a:r>
                    <a14:m>
                      <m:oMath xmlns:m="http://schemas.openxmlformats.org/officeDocument/2006/math">
                        <m:r>
                          <a:rPr lang="en-US" sz="1600" b="0" i="1" smtClean="0">
                            <a:solidFill>
                              <a:schemeClr val="tx1"/>
                            </a:solidFill>
                            <a:latin typeface="Cambria Math" panose="02040503050406030204" pitchFamily="18" charset="0"/>
                          </a:rPr>
                          <m:t>𝑓</m:t>
                        </m:r>
                        <m:r>
                          <a:rPr lang="en-US" sz="1600" b="0" i="1" smtClean="0">
                            <a:solidFill>
                              <a:schemeClr val="tx1"/>
                            </a:solidFill>
                            <a:latin typeface="Cambria Math" panose="02040503050406030204" pitchFamily="18" charset="0"/>
                          </a:rPr>
                          <m:t>(                )</m:t>
                        </m:r>
                      </m:oMath>
                    </a14:m>
                    <a:endParaRPr lang="en-US" sz="1600" dirty="0">
                      <a:solidFill>
                        <a:schemeClr val="tx1"/>
                      </a:solidFill>
                    </a:endParaRPr>
                  </a:p>
                </p:txBody>
              </p:sp>
            </mc:Choice>
            <mc:Fallback xmlns="">
              <p:sp>
                <p:nvSpPr>
                  <p:cNvPr id="18" name="Rectangle: Rounded Corners 17">
                    <a:extLst>
                      <a:ext uri="{FF2B5EF4-FFF2-40B4-BE49-F238E27FC236}">
                        <a16:creationId xmlns:a16="http://schemas.microsoft.com/office/drawing/2014/main" id="{E5F8C475-7A04-4435-8FE9-2422A5D3B685}"/>
                      </a:ext>
                    </a:extLst>
                  </p:cNvPr>
                  <p:cNvSpPr>
                    <a:spLocks noRot="1" noChangeAspect="1" noMove="1" noResize="1" noEditPoints="1" noAdjustHandles="1" noChangeArrowheads="1" noChangeShapeType="1" noTextEdit="1"/>
                  </p:cNvSpPr>
                  <p:nvPr/>
                </p:nvSpPr>
                <p:spPr>
                  <a:xfrm>
                    <a:off x="7223760" y="4736070"/>
                    <a:ext cx="1830087" cy="370439"/>
                  </a:xfrm>
                  <a:prstGeom prst="roundRect">
                    <a:avLst/>
                  </a:prstGeom>
                  <a:blipFill>
                    <a:blip r:embed="rId8"/>
                    <a:stretch>
                      <a:fillRect/>
                    </a:stretch>
                  </a:blipFill>
                </p:spPr>
                <p:txBody>
                  <a:bodyPr/>
                  <a:lstStyle/>
                  <a:p>
                    <a:r>
                      <a:rPr lang="en-US">
                        <a:noFill/>
                      </a:rPr>
                      <a:t> </a:t>
                    </a:r>
                  </a:p>
                </p:txBody>
              </p:sp>
            </mc:Fallback>
          </mc:AlternateContent>
          <p:sp>
            <p:nvSpPr>
              <p:cNvPr id="34" name="Rectangle 33">
                <a:extLst>
                  <a:ext uri="{FF2B5EF4-FFF2-40B4-BE49-F238E27FC236}">
                    <a16:creationId xmlns:a16="http://schemas.microsoft.com/office/drawing/2014/main" id="{3B7632D0-5928-4F66-8452-7FD599357AFA}"/>
                  </a:ext>
                </a:extLst>
              </p:cNvPr>
              <p:cNvSpPr/>
              <p:nvPr/>
            </p:nvSpPr>
            <p:spPr>
              <a:xfrm>
                <a:off x="8224673" y="4854494"/>
                <a:ext cx="137160" cy="182880"/>
              </a:xfrm>
              <a:prstGeom prst="rect">
                <a:avLst/>
              </a:prstGeom>
              <a:pattFill prst="pct75">
                <a:fgClr>
                  <a:srgbClr val="00B0F0"/>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1DF71C89-7C91-458E-9642-D08EC6788D1C}"/>
                  </a:ext>
                </a:extLst>
              </p:cNvPr>
              <p:cNvSpPr/>
              <p:nvPr/>
            </p:nvSpPr>
            <p:spPr>
              <a:xfrm>
                <a:off x="8416283" y="4854494"/>
                <a:ext cx="137160" cy="182880"/>
              </a:xfrm>
              <a:prstGeom prst="rect">
                <a:avLst/>
              </a:prstGeom>
              <a:pattFill prst="pct75">
                <a:fgClr>
                  <a:schemeClr val="accent3"/>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Rectangle 37">
                <a:extLst>
                  <a:ext uri="{FF2B5EF4-FFF2-40B4-BE49-F238E27FC236}">
                    <a16:creationId xmlns:a16="http://schemas.microsoft.com/office/drawing/2014/main" id="{BDA2BA61-DE38-4F8B-98AD-E6B214B3F1EC}"/>
                  </a:ext>
                </a:extLst>
              </p:cNvPr>
              <p:cNvSpPr/>
              <p:nvPr/>
            </p:nvSpPr>
            <p:spPr>
              <a:xfrm>
                <a:off x="8607893" y="4854494"/>
                <a:ext cx="137160" cy="182880"/>
              </a:xfrm>
              <a:prstGeom prst="rect">
                <a:avLst/>
              </a:prstGeom>
              <a:pattFill prst="pct75">
                <a:fgClr>
                  <a:schemeClr val="bg2">
                    <a:lumMod val="2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Rectangle 38">
                <a:extLst>
                  <a:ext uri="{FF2B5EF4-FFF2-40B4-BE49-F238E27FC236}">
                    <a16:creationId xmlns:a16="http://schemas.microsoft.com/office/drawing/2014/main" id="{A4D7284A-B7C3-4C45-86B4-471568A7E610}"/>
                  </a:ext>
                </a:extLst>
              </p:cNvPr>
              <p:cNvSpPr/>
              <p:nvPr/>
            </p:nvSpPr>
            <p:spPr>
              <a:xfrm>
                <a:off x="8796173" y="4854494"/>
                <a:ext cx="137160" cy="182880"/>
              </a:xfrm>
              <a:prstGeom prst="rect">
                <a:avLst/>
              </a:prstGeom>
              <a:pattFill prst="pct75">
                <a:fgClr>
                  <a:schemeClr val="accent4">
                    <a:lumMod val="75000"/>
                  </a:schemeClr>
                </a:fgClr>
                <a:bgClr>
                  <a:schemeClr val="bg1"/>
                </a:bgClr>
              </a:patt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0" name="Rectangle 49">
              <a:extLst>
                <a:ext uri="{FF2B5EF4-FFF2-40B4-BE49-F238E27FC236}">
                  <a16:creationId xmlns:a16="http://schemas.microsoft.com/office/drawing/2014/main" id="{7CA3B604-9FC2-4F24-8E1F-B1FBE2310C99}"/>
                </a:ext>
              </a:extLst>
            </p:cNvPr>
            <p:cNvSpPr/>
            <p:nvPr/>
          </p:nvSpPr>
          <p:spPr>
            <a:xfrm>
              <a:off x="7306021" y="4366738"/>
              <a:ext cx="1601721" cy="369332"/>
            </a:xfrm>
            <a:prstGeom prst="rect">
              <a:avLst/>
            </a:prstGeom>
          </p:spPr>
          <p:txBody>
            <a:bodyPr wrap="none">
              <a:spAutoFit/>
            </a:bodyPr>
            <a:lstStyle/>
            <a:p>
              <a:r>
                <a:rPr lang="en-US" b="1" dirty="0"/>
                <a:t>Per-packet</a:t>
              </a:r>
              <a:endParaRPr lang="en-US" dirty="0"/>
            </a:p>
          </p:txBody>
        </p:sp>
      </p:grpSp>
      <p:grpSp>
        <p:nvGrpSpPr>
          <p:cNvPr id="53" name="Group 52">
            <a:extLst>
              <a:ext uri="{FF2B5EF4-FFF2-40B4-BE49-F238E27FC236}">
                <a16:creationId xmlns:a16="http://schemas.microsoft.com/office/drawing/2014/main" id="{E51641FE-5103-4AE7-8E7B-AE05000F4FCF}"/>
              </a:ext>
            </a:extLst>
          </p:cNvPr>
          <p:cNvGrpSpPr/>
          <p:nvPr/>
        </p:nvGrpSpPr>
        <p:grpSpPr>
          <a:xfrm>
            <a:off x="7079859" y="4810930"/>
            <a:ext cx="2117887" cy="739771"/>
            <a:chOff x="7165729" y="4366738"/>
            <a:chExt cx="2117887" cy="739771"/>
          </a:xfrm>
        </p:grpSpPr>
        <p:grpSp>
          <p:nvGrpSpPr>
            <p:cNvPr id="54" name="Group 53">
              <a:extLst>
                <a:ext uri="{FF2B5EF4-FFF2-40B4-BE49-F238E27FC236}">
                  <a16:creationId xmlns:a16="http://schemas.microsoft.com/office/drawing/2014/main" id="{5AA9EB54-0586-43B6-85BE-9661B53FC5CA}"/>
                </a:ext>
              </a:extLst>
            </p:cNvPr>
            <p:cNvGrpSpPr/>
            <p:nvPr/>
          </p:nvGrpSpPr>
          <p:grpSpPr>
            <a:xfrm>
              <a:off x="7223760" y="4736070"/>
              <a:ext cx="1830087" cy="370439"/>
              <a:chOff x="7223760" y="4736070"/>
              <a:chExt cx="1830087" cy="370439"/>
            </a:xfrm>
          </p:grpSpPr>
          <p:sp>
            <p:nvSpPr>
              <p:cNvPr id="56" name="Rectangle: Rounded Corners 55">
                <a:extLst>
                  <a:ext uri="{FF2B5EF4-FFF2-40B4-BE49-F238E27FC236}">
                    <a16:creationId xmlns:a16="http://schemas.microsoft.com/office/drawing/2014/main" id="{3406FCC0-A8C8-41AF-9799-1A57293C9222}"/>
                  </a:ext>
                </a:extLst>
              </p:cNvPr>
              <p:cNvSpPr/>
              <p:nvPr/>
            </p:nvSpPr>
            <p:spPr>
              <a:xfrm>
                <a:off x="7223760" y="4736070"/>
                <a:ext cx="1830087" cy="370439"/>
              </a:xfrm>
              <a:prstGeom prst="roundRect">
                <a:avLst/>
              </a:prstGeom>
              <a:gradFill>
                <a:gsLst>
                  <a:gs pos="0">
                    <a:schemeClr val="bg1">
                      <a:lumMod val="85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r>
                  <a:rPr lang="en-US" sz="1600" dirty="0">
                    <a:solidFill>
                      <a:schemeClr val="tx1"/>
                    </a:solidFill>
                  </a:rPr>
                  <a:t>Output</a:t>
                </a:r>
              </a:p>
            </p:txBody>
          </p:sp>
          <p:sp>
            <p:nvSpPr>
              <p:cNvPr id="57" name="Rectangle 56">
                <a:extLst>
                  <a:ext uri="{FF2B5EF4-FFF2-40B4-BE49-F238E27FC236}">
                    <a16:creationId xmlns:a16="http://schemas.microsoft.com/office/drawing/2014/main" id="{BB1DECB2-1867-4D79-9E9F-C77D9B36F6E1}"/>
                  </a:ext>
                </a:extLst>
              </p:cNvPr>
              <p:cNvSpPr/>
              <p:nvPr/>
            </p:nvSpPr>
            <p:spPr>
              <a:xfrm>
                <a:off x="8224673" y="4854494"/>
                <a:ext cx="137160" cy="18288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ectangle 57">
                <a:extLst>
                  <a:ext uri="{FF2B5EF4-FFF2-40B4-BE49-F238E27FC236}">
                    <a16:creationId xmlns:a16="http://schemas.microsoft.com/office/drawing/2014/main" id="{D3AAF04A-6B4E-4C8B-9EA5-DCB156A8CE1E}"/>
                  </a:ext>
                </a:extLst>
              </p:cNvPr>
              <p:cNvSpPr/>
              <p:nvPr/>
            </p:nvSpPr>
            <p:spPr>
              <a:xfrm>
                <a:off x="8416283" y="4854494"/>
                <a:ext cx="13716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88FF095A-8C37-451E-8895-035AFDB35E13}"/>
                  </a:ext>
                </a:extLst>
              </p:cNvPr>
              <p:cNvSpPr/>
              <p:nvPr/>
            </p:nvSpPr>
            <p:spPr>
              <a:xfrm>
                <a:off x="8607893" y="4854494"/>
                <a:ext cx="137160" cy="1828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ectangle 59">
                <a:extLst>
                  <a:ext uri="{FF2B5EF4-FFF2-40B4-BE49-F238E27FC236}">
                    <a16:creationId xmlns:a16="http://schemas.microsoft.com/office/drawing/2014/main" id="{C1C8C01B-8D4D-4A16-8163-A9E4426FFDF0}"/>
                  </a:ext>
                </a:extLst>
              </p:cNvPr>
              <p:cNvSpPr/>
              <p:nvPr/>
            </p:nvSpPr>
            <p:spPr>
              <a:xfrm>
                <a:off x="8796173" y="4854494"/>
                <a:ext cx="137160" cy="18288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5" name="Rectangle 54">
              <a:extLst>
                <a:ext uri="{FF2B5EF4-FFF2-40B4-BE49-F238E27FC236}">
                  <a16:creationId xmlns:a16="http://schemas.microsoft.com/office/drawing/2014/main" id="{ED9D1E89-02D5-4DF0-B835-6DF7D006ED1C}"/>
                </a:ext>
              </a:extLst>
            </p:cNvPr>
            <p:cNvSpPr/>
            <p:nvPr/>
          </p:nvSpPr>
          <p:spPr>
            <a:xfrm>
              <a:off x="7165729" y="4366738"/>
              <a:ext cx="2117887" cy="369332"/>
            </a:xfrm>
            <a:prstGeom prst="rect">
              <a:avLst/>
            </a:prstGeom>
          </p:spPr>
          <p:txBody>
            <a:bodyPr wrap="none">
              <a:spAutoFit/>
            </a:bodyPr>
            <a:lstStyle/>
            <a:p>
              <a:r>
                <a:rPr lang="en-US" b="1" dirty="0"/>
                <a:t>Static Per-flow</a:t>
              </a:r>
              <a:endParaRPr lang="en-US" dirty="0"/>
            </a:p>
          </p:txBody>
        </p:sp>
      </p:grpSp>
      <p:grpSp>
        <p:nvGrpSpPr>
          <p:cNvPr id="62" name="Group 61">
            <a:extLst>
              <a:ext uri="{FF2B5EF4-FFF2-40B4-BE49-F238E27FC236}">
                <a16:creationId xmlns:a16="http://schemas.microsoft.com/office/drawing/2014/main" id="{1375D281-D296-452A-B94A-9D419A11ED8A}"/>
              </a:ext>
            </a:extLst>
          </p:cNvPr>
          <p:cNvGrpSpPr/>
          <p:nvPr/>
        </p:nvGrpSpPr>
        <p:grpSpPr>
          <a:xfrm>
            <a:off x="1701826" y="4787945"/>
            <a:ext cx="5230329" cy="1144109"/>
            <a:chOff x="1698150" y="4785360"/>
            <a:chExt cx="5230329" cy="1144109"/>
          </a:xfrm>
        </p:grpSpPr>
        <p:sp>
          <p:nvSpPr>
            <p:cNvPr id="63" name="Rectangle 62">
              <a:extLst>
                <a:ext uri="{FF2B5EF4-FFF2-40B4-BE49-F238E27FC236}">
                  <a16:creationId xmlns:a16="http://schemas.microsoft.com/office/drawing/2014/main" id="{296FB4E1-ECC7-466C-9FD5-547A16B18219}"/>
                </a:ext>
              </a:extLst>
            </p:cNvPr>
            <p:cNvSpPr/>
            <p:nvPr/>
          </p:nvSpPr>
          <p:spPr>
            <a:xfrm>
              <a:off x="1698150" y="4785360"/>
              <a:ext cx="847719" cy="321149"/>
            </a:xfrm>
            <a:prstGeom prst="rect">
              <a:avLst/>
            </a:prstGeom>
            <a:solidFill>
              <a:srgbClr val="3366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7D5006D-4F02-4EBC-951D-397339F9BD5D}"/>
                </a:ext>
              </a:extLst>
            </p:cNvPr>
            <p:cNvSpPr/>
            <p:nvPr/>
          </p:nvSpPr>
          <p:spPr>
            <a:xfrm>
              <a:off x="3154680" y="4785360"/>
              <a:ext cx="847719" cy="321149"/>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BF1DFF1-53C2-404E-A8F6-BD65251C636A}"/>
                </a:ext>
              </a:extLst>
            </p:cNvPr>
            <p:cNvSpPr/>
            <p:nvPr/>
          </p:nvSpPr>
          <p:spPr>
            <a:xfrm>
              <a:off x="4617720" y="4785360"/>
              <a:ext cx="847719" cy="321149"/>
            </a:xfrm>
            <a:prstGeom prst="rect">
              <a:avLst/>
            </a:prstGeom>
            <a:solidFill>
              <a:srgbClr val="6600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F0951F97-7D99-4EDB-B7B4-C2519DF7C695}"/>
                </a:ext>
              </a:extLst>
            </p:cNvPr>
            <p:cNvSpPr/>
            <p:nvPr/>
          </p:nvSpPr>
          <p:spPr>
            <a:xfrm>
              <a:off x="6080760" y="4785360"/>
              <a:ext cx="847719" cy="321149"/>
            </a:xfrm>
            <a:prstGeom prst="rect">
              <a:avLst/>
            </a:prstGeom>
            <a:solidFill>
              <a:srgbClr val="3399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9856EF16-E2F5-439B-94D6-B74A0ACC72FB}"/>
                </a:ext>
              </a:extLst>
            </p:cNvPr>
            <p:cNvSpPr/>
            <p:nvPr/>
          </p:nvSpPr>
          <p:spPr>
            <a:xfrm>
              <a:off x="1698150" y="5196840"/>
              <a:ext cx="847719" cy="321149"/>
            </a:xfrm>
            <a:prstGeom prst="rect">
              <a:avLst/>
            </a:prstGeom>
            <a:solidFill>
              <a:srgbClr val="FF5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B93147D-94B2-4C7D-A2C6-7861D31C6349}"/>
                </a:ext>
              </a:extLst>
            </p:cNvPr>
            <p:cNvSpPr/>
            <p:nvPr/>
          </p:nvSpPr>
          <p:spPr>
            <a:xfrm>
              <a:off x="3154680" y="5196840"/>
              <a:ext cx="847719" cy="32114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347FD50D-10CD-4F3B-873B-D94C0F73EDF8}"/>
                </a:ext>
              </a:extLst>
            </p:cNvPr>
            <p:cNvSpPr/>
            <p:nvPr/>
          </p:nvSpPr>
          <p:spPr>
            <a:xfrm>
              <a:off x="4617720" y="5196840"/>
              <a:ext cx="847719" cy="321149"/>
            </a:xfrm>
            <a:prstGeom prst="rect">
              <a:avLst/>
            </a:prstGeom>
            <a:solidFill>
              <a:srgbClr val="66669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5F7384CA-F16C-44F6-B62A-BA82E80E4B45}"/>
                </a:ext>
              </a:extLst>
            </p:cNvPr>
            <p:cNvSpPr/>
            <p:nvPr/>
          </p:nvSpPr>
          <p:spPr>
            <a:xfrm>
              <a:off x="6080760" y="5196840"/>
              <a:ext cx="847719" cy="321149"/>
            </a:xfrm>
            <a:prstGeom prst="rect">
              <a:avLst/>
            </a:prstGeom>
            <a:solidFill>
              <a:srgbClr val="FF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F379CB1-0B66-4713-BE71-9CF31A20C2C7}"/>
                </a:ext>
              </a:extLst>
            </p:cNvPr>
            <p:cNvSpPr/>
            <p:nvPr/>
          </p:nvSpPr>
          <p:spPr>
            <a:xfrm>
              <a:off x="1698150" y="5608320"/>
              <a:ext cx="847719" cy="321149"/>
            </a:xfrm>
            <a:prstGeom prst="rect">
              <a:avLst/>
            </a:prstGeom>
            <a:solidFill>
              <a:srgbClr val="A5002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E0074361-4E59-4F0D-8628-D22377043D5F}"/>
                </a:ext>
              </a:extLst>
            </p:cNvPr>
            <p:cNvSpPr/>
            <p:nvPr/>
          </p:nvSpPr>
          <p:spPr>
            <a:xfrm>
              <a:off x="3154680" y="5608320"/>
              <a:ext cx="847719" cy="321149"/>
            </a:xfrm>
            <a:prstGeom prst="rect">
              <a:avLst/>
            </a:prstGeom>
            <a:solidFill>
              <a:srgbClr val="006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AF7933C-90EF-43BA-AEEB-27C4FDBE4201}"/>
                </a:ext>
              </a:extLst>
            </p:cNvPr>
            <p:cNvSpPr/>
            <p:nvPr/>
          </p:nvSpPr>
          <p:spPr>
            <a:xfrm>
              <a:off x="4617720" y="5608320"/>
              <a:ext cx="847719" cy="321149"/>
            </a:xfrm>
            <a:prstGeom prst="rect">
              <a:avLst/>
            </a:prstGeom>
            <a:solidFill>
              <a:srgbClr val="0033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96CD85CF-E147-4656-929C-923BC537121B}"/>
                </a:ext>
              </a:extLst>
            </p:cNvPr>
            <p:cNvSpPr/>
            <p:nvPr/>
          </p:nvSpPr>
          <p:spPr>
            <a:xfrm>
              <a:off x="6080760" y="5608320"/>
              <a:ext cx="847719" cy="321149"/>
            </a:xfrm>
            <a:prstGeom prst="rect">
              <a:avLst/>
            </a:prstGeom>
            <a:solidFill>
              <a:srgbClr val="66003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952F3FE6-E16D-4488-9DF4-1B7E85DE1DC2}"/>
              </a:ext>
            </a:extLst>
          </p:cNvPr>
          <p:cNvGrpSpPr/>
          <p:nvPr/>
        </p:nvGrpSpPr>
        <p:grpSpPr>
          <a:xfrm>
            <a:off x="49070" y="5905862"/>
            <a:ext cx="6960152" cy="646331"/>
            <a:chOff x="49070" y="5905862"/>
            <a:chExt cx="6960152" cy="646331"/>
          </a:xfrm>
        </p:grpSpPr>
        <p:sp>
          <p:nvSpPr>
            <p:cNvPr id="77" name="Rectangle 76">
              <a:extLst>
                <a:ext uri="{FF2B5EF4-FFF2-40B4-BE49-F238E27FC236}">
                  <a16:creationId xmlns:a16="http://schemas.microsoft.com/office/drawing/2014/main" id="{FF168E7C-4B8E-41E7-8136-BB57A76669E1}"/>
                </a:ext>
              </a:extLst>
            </p:cNvPr>
            <p:cNvSpPr/>
            <p:nvPr/>
          </p:nvSpPr>
          <p:spPr>
            <a:xfrm>
              <a:off x="49070" y="5905862"/>
              <a:ext cx="1338887" cy="646331"/>
            </a:xfrm>
            <a:prstGeom prst="rect">
              <a:avLst/>
            </a:prstGeom>
          </p:spPr>
          <p:txBody>
            <a:bodyPr wrap="square">
              <a:spAutoFit/>
            </a:bodyPr>
            <a:lstStyle/>
            <a:p>
              <a:r>
                <a:rPr lang="en-US" b="1" dirty="0"/>
                <a:t>Dynamic Per-flow</a:t>
              </a:r>
              <a:endParaRPr lang="en-US" dirty="0"/>
            </a:p>
          </p:txBody>
        </p:sp>
        <mc:AlternateContent xmlns:mc="http://schemas.openxmlformats.org/markup-compatibility/2006" xmlns:a14="http://schemas.microsoft.com/office/drawing/2010/main">
          <mc:Choice Requires="a14">
            <p:sp>
              <p:nvSpPr>
                <p:cNvPr id="83" name="Rectangle: Rounded Corners 82">
                  <a:extLst>
                    <a:ext uri="{FF2B5EF4-FFF2-40B4-BE49-F238E27FC236}">
                      <a16:creationId xmlns:a16="http://schemas.microsoft.com/office/drawing/2014/main" id="{35D5095E-FE47-4FC2-BD6F-1FD1E16F2A51}"/>
                    </a:ext>
                  </a:extLst>
                </p:cNvPr>
                <p:cNvSpPr/>
                <p:nvPr/>
              </p:nvSpPr>
              <p:spPr>
                <a:xfrm>
                  <a:off x="1591709" y="6090668"/>
                  <a:ext cx="1053282" cy="370439"/>
                </a:xfrm>
                <a:prstGeom prst="roundRect">
                  <a:avLst/>
                </a:prstGeom>
                <a:gradFill>
                  <a:gsLst>
                    <a:gs pos="0">
                      <a:schemeClr val="bg1">
                        <a:lumMod val="85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𝑔</m:t>
                        </m:r>
                        <m:r>
                          <a:rPr lang="en-US" sz="1600" b="0" i="1" smtClean="0">
                            <a:solidFill>
                              <a:schemeClr val="tx1"/>
                            </a:solidFill>
                            <a:latin typeface="Cambria Math" panose="02040503050406030204" pitchFamily="18" charset="0"/>
                          </a:rPr>
                          <m:t>(                )</m:t>
                        </m:r>
                      </m:oMath>
                    </m:oMathPara>
                  </a14:m>
                  <a:endParaRPr lang="en-US" sz="1600" dirty="0">
                    <a:solidFill>
                      <a:schemeClr val="tx1"/>
                    </a:solidFill>
                  </a:endParaRPr>
                </a:p>
              </p:txBody>
            </p:sp>
          </mc:Choice>
          <mc:Fallback xmlns="">
            <p:sp>
              <p:nvSpPr>
                <p:cNvPr id="83" name="Rectangle: Rounded Corners 82">
                  <a:extLst>
                    <a:ext uri="{FF2B5EF4-FFF2-40B4-BE49-F238E27FC236}">
                      <a16:creationId xmlns:a16="http://schemas.microsoft.com/office/drawing/2014/main" id="{35D5095E-FE47-4FC2-BD6F-1FD1E16F2A51}"/>
                    </a:ext>
                  </a:extLst>
                </p:cNvPr>
                <p:cNvSpPr>
                  <a:spLocks noRot="1" noChangeAspect="1" noMove="1" noResize="1" noEditPoints="1" noAdjustHandles="1" noChangeArrowheads="1" noChangeShapeType="1" noTextEdit="1"/>
                </p:cNvSpPr>
                <p:nvPr/>
              </p:nvSpPr>
              <p:spPr>
                <a:xfrm>
                  <a:off x="1591709" y="6090668"/>
                  <a:ext cx="1053282" cy="370439"/>
                </a:xfrm>
                <a:prstGeom prst="roundRect">
                  <a:avLst/>
                </a:prstGeom>
                <a:blipFill>
                  <a:blip r:embed="rId9"/>
                  <a:stretch>
                    <a:fillRect/>
                  </a:stretch>
                </a:blipFill>
              </p:spPr>
              <p:txBody>
                <a:bodyPr/>
                <a:lstStyle/>
                <a:p>
                  <a:r>
                    <a:rPr lang="en-US">
                      <a:noFill/>
                    </a:rPr>
                    <a:t> </a:t>
                  </a:r>
                </a:p>
              </p:txBody>
            </p:sp>
          </mc:Fallback>
        </mc:AlternateContent>
        <p:sp>
          <p:nvSpPr>
            <p:cNvPr id="84" name="Rectangle 83">
              <a:extLst>
                <a:ext uri="{FF2B5EF4-FFF2-40B4-BE49-F238E27FC236}">
                  <a16:creationId xmlns:a16="http://schemas.microsoft.com/office/drawing/2014/main" id="{A5003DBC-872E-45F3-90BA-7A7BAFEFEE21}"/>
                </a:ext>
              </a:extLst>
            </p:cNvPr>
            <p:cNvSpPr/>
            <p:nvPr/>
          </p:nvSpPr>
          <p:spPr>
            <a:xfrm>
              <a:off x="1853186" y="6224340"/>
              <a:ext cx="137160" cy="182880"/>
            </a:xfrm>
            <a:prstGeom prst="rect">
              <a:avLst/>
            </a:prstGeom>
            <a:solidFill>
              <a:srgbClr val="3366FF"/>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Rectangle 84">
              <a:extLst>
                <a:ext uri="{FF2B5EF4-FFF2-40B4-BE49-F238E27FC236}">
                  <a16:creationId xmlns:a16="http://schemas.microsoft.com/office/drawing/2014/main" id="{9CFC4F43-E395-4F9F-AB21-AA26428160DA}"/>
                </a:ext>
              </a:extLst>
            </p:cNvPr>
            <p:cNvSpPr/>
            <p:nvPr/>
          </p:nvSpPr>
          <p:spPr>
            <a:xfrm>
              <a:off x="2044796" y="6224340"/>
              <a:ext cx="137160" cy="182880"/>
            </a:xfrm>
            <a:prstGeom prst="rect">
              <a:avLst/>
            </a:prstGeom>
            <a:solidFill>
              <a:srgbClr val="FF505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Rectangle 85">
              <a:extLst>
                <a:ext uri="{FF2B5EF4-FFF2-40B4-BE49-F238E27FC236}">
                  <a16:creationId xmlns:a16="http://schemas.microsoft.com/office/drawing/2014/main" id="{8CB01D22-1A44-423B-9E5E-415F9E375365}"/>
                </a:ext>
              </a:extLst>
            </p:cNvPr>
            <p:cNvSpPr/>
            <p:nvPr/>
          </p:nvSpPr>
          <p:spPr>
            <a:xfrm>
              <a:off x="2236406" y="6224340"/>
              <a:ext cx="137160" cy="182880"/>
            </a:xfrm>
            <a:prstGeom prst="rect">
              <a:avLst/>
            </a:prstGeom>
            <a:solidFill>
              <a:srgbClr val="A50021"/>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mc:AlternateContent xmlns:mc="http://schemas.openxmlformats.org/markup-compatibility/2006" xmlns:a14="http://schemas.microsoft.com/office/drawing/2010/main">
          <mc:Choice Requires="a14">
            <p:sp>
              <p:nvSpPr>
                <p:cNvPr id="101" name="Rectangle: Rounded Corners 100">
                  <a:extLst>
                    <a:ext uri="{FF2B5EF4-FFF2-40B4-BE49-F238E27FC236}">
                      <a16:creationId xmlns:a16="http://schemas.microsoft.com/office/drawing/2014/main" id="{18BEBAFA-6BAA-40A3-8514-4DCEEB69927C}"/>
                    </a:ext>
                  </a:extLst>
                </p:cNvPr>
                <p:cNvSpPr/>
                <p:nvPr/>
              </p:nvSpPr>
              <p:spPr>
                <a:xfrm>
                  <a:off x="3054748" y="6114335"/>
                  <a:ext cx="1053282" cy="370439"/>
                </a:xfrm>
                <a:prstGeom prst="roundRect">
                  <a:avLst/>
                </a:prstGeom>
                <a:gradFill>
                  <a:gsLst>
                    <a:gs pos="0">
                      <a:schemeClr val="bg1">
                        <a:lumMod val="85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𝑔</m:t>
                        </m:r>
                        <m:r>
                          <a:rPr lang="en-US" sz="1600" b="0" i="1" smtClean="0">
                            <a:solidFill>
                              <a:schemeClr val="tx1"/>
                            </a:solidFill>
                            <a:latin typeface="Cambria Math" panose="02040503050406030204" pitchFamily="18" charset="0"/>
                          </a:rPr>
                          <m:t>(                )</m:t>
                        </m:r>
                      </m:oMath>
                    </m:oMathPara>
                  </a14:m>
                  <a:endParaRPr lang="en-US" sz="1600" dirty="0">
                    <a:solidFill>
                      <a:schemeClr val="tx1"/>
                    </a:solidFill>
                  </a:endParaRPr>
                </a:p>
              </p:txBody>
            </p:sp>
          </mc:Choice>
          <mc:Fallback xmlns="">
            <p:sp>
              <p:nvSpPr>
                <p:cNvPr id="101" name="Rectangle: Rounded Corners 100">
                  <a:extLst>
                    <a:ext uri="{FF2B5EF4-FFF2-40B4-BE49-F238E27FC236}">
                      <a16:creationId xmlns:a16="http://schemas.microsoft.com/office/drawing/2014/main" id="{18BEBAFA-6BAA-40A3-8514-4DCEEB69927C}"/>
                    </a:ext>
                  </a:extLst>
                </p:cNvPr>
                <p:cNvSpPr>
                  <a:spLocks noRot="1" noChangeAspect="1" noMove="1" noResize="1" noEditPoints="1" noAdjustHandles="1" noChangeArrowheads="1" noChangeShapeType="1" noTextEdit="1"/>
                </p:cNvSpPr>
                <p:nvPr/>
              </p:nvSpPr>
              <p:spPr>
                <a:xfrm>
                  <a:off x="3054748" y="6114335"/>
                  <a:ext cx="1053282" cy="370439"/>
                </a:xfrm>
                <a:prstGeom prst="roundRect">
                  <a:avLst/>
                </a:prstGeom>
                <a:blipFill>
                  <a:blip r:embed="rId10"/>
                  <a:stretch>
                    <a:fillRect/>
                  </a:stretch>
                </a:blipFill>
              </p:spPr>
              <p:txBody>
                <a:bodyPr/>
                <a:lstStyle/>
                <a:p>
                  <a:r>
                    <a:rPr lang="en-US">
                      <a:noFill/>
                    </a:rPr>
                    <a:t> </a:t>
                  </a:r>
                </a:p>
              </p:txBody>
            </p:sp>
          </mc:Fallback>
        </mc:AlternateContent>
        <p:sp>
          <p:nvSpPr>
            <p:cNvPr id="102" name="Rectangle 101">
              <a:extLst>
                <a:ext uri="{FF2B5EF4-FFF2-40B4-BE49-F238E27FC236}">
                  <a16:creationId xmlns:a16="http://schemas.microsoft.com/office/drawing/2014/main" id="{F8B446A3-A508-4E8D-8B5B-D0B5FDEEEA73}"/>
                </a:ext>
              </a:extLst>
            </p:cNvPr>
            <p:cNvSpPr/>
            <p:nvPr/>
          </p:nvSpPr>
          <p:spPr>
            <a:xfrm>
              <a:off x="3316225" y="6248007"/>
              <a:ext cx="137160" cy="182880"/>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Rectangle 102">
              <a:extLst>
                <a:ext uri="{FF2B5EF4-FFF2-40B4-BE49-F238E27FC236}">
                  <a16:creationId xmlns:a16="http://schemas.microsoft.com/office/drawing/2014/main" id="{11E64B29-3A27-4EFF-8723-58E5D2D3120C}"/>
                </a:ext>
              </a:extLst>
            </p:cNvPr>
            <p:cNvSpPr/>
            <p:nvPr/>
          </p:nvSpPr>
          <p:spPr>
            <a:xfrm>
              <a:off x="3507835" y="6248007"/>
              <a:ext cx="137160" cy="18288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Rectangle 103">
              <a:extLst>
                <a:ext uri="{FF2B5EF4-FFF2-40B4-BE49-F238E27FC236}">
                  <a16:creationId xmlns:a16="http://schemas.microsoft.com/office/drawing/2014/main" id="{7913267D-E265-4E17-8212-4A0ABF69F65A}"/>
                </a:ext>
              </a:extLst>
            </p:cNvPr>
            <p:cNvSpPr/>
            <p:nvPr/>
          </p:nvSpPr>
          <p:spPr>
            <a:xfrm>
              <a:off x="3699445" y="6248007"/>
              <a:ext cx="137160" cy="182880"/>
            </a:xfrm>
            <a:prstGeom prst="rect">
              <a:avLst/>
            </a:prstGeom>
            <a:solidFill>
              <a:srgbClr val="0066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mc:AlternateContent xmlns:mc="http://schemas.openxmlformats.org/markup-compatibility/2006" xmlns:a14="http://schemas.microsoft.com/office/drawing/2010/main">
          <mc:Choice Requires="a14">
            <p:sp>
              <p:nvSpPr>
                <p:cNvPr id="105" name="Rectangle: Rounded Corners 104">
                  <a:extLst>
                    <a:ext uri="{FF2B5EF4-FFF2-40B4-BE49-F238E27FC236}">
                      <a16:creationId xmlns:a16="http://schemas.microsoft.com/office/drawing/2014/main" id="{C0A30748-4493-4C3A-888C-0AB6CE55CC72}"/>
                    </a:ext>
                  </a:extLst>
                </p:cNvPr>
                <p:cNvSpPr/>
                <p:nvPr/>
              </p:nvSpPr>
              <p:spPr>
                <a:xfrm>
                  <a:off x="4505344" y="6114335"/>
                  <a:ext cx="1053282" cy="370439"/>
                </a:xfrm>
                <a:prstGeom prst="roundRect">
                  <a:avLst/>
                </a:prstGeom>
                <a:gradFill>
                  <a:gsLst>
                    <a:gs pos="0">
                      <a:schemeClr val="bg1">
                        <a:lumMod val="85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𝑔</m:t>
                        </m:r>
                        <m:r>
                          <a:rPr lang="en-US" sz="1600" b="0" i="1" smtClean="0">
                            <a:solidFill>
                              <a:schemeClr val="tx1"/>
                            </a:solidFill>
                            <a:latin typeface="Cambria Math" panose="02040503050406030204" pitchFamily="18" charset="0"/>
                          </a:rPr>
                          <m:t>(                )</m:t>
                        </m:r>
                      </m:oMath>
                    </m:oMathPara>
                  </a14:m>
                  <a:endParaRPr lang="en-US" sz="1600" dirty="0">
                    <a:solidFill>
                      <a:schemeClr val="tx1"/>
                    </a:solidFill>
                  </a:endParaRPr>
                </a:p>
              </p:txBody>
            </p:sp>
          </mc:Choice>
          <mc:Fallback xmlns="">
            <p:sp>
              <p:nvSpPr>
                <p:cNvPr id="105" name="Rectangle: Rounded Corners 104">
                  <a:extLst>
                    <a:ext uri="{FF2B5EF4-FFF2-40B4-BE49-F238E27FC236}">
                      <a16:creationId xmlns:a16="http://schemas.microsoft.com/office/drawing/2014/main" id="{C0A30748-4493-4C3A-888C-0AB6CE55CC72}"/>
                    </a:ext>
                  </a:extLst>
                </p:cNvPr>
                <p:cNvSpPr>
                  <a:spLocks noRot="1" noChangeAspect="1" noMove="1" noResize="1" noEditPoints="1" noAdjustHandles="1" noChangeArrowheads="1" noChangeShapeType="1" noTextEdit="1"/>
                </p:cNvSpPr>
                <p:nvPr/>
              </p:nvSpPr>
              <p:spPr>
                <a:xfrm>
                  <a:off x="4505344" y="6114335"/>
                  <a:ext cx="1053282" cy="370439"/>
                </a:xfrm>
                <a:prstGeom prst="roundRect">
                  <a:avLst/>
                </a:prstGeom>
                <a:blipFill>
                  <a:blip r:embed="rId11"/>
                  <a:stretch>
                    <a:fillRect/>
                  </a:stretch>
                </a:blipFill>
              </p:spPr>
              <p:txBody>
                <a:bodyPr/>
                <a:lstStyle/>
                <a:p>
                  <a:r>
                    <a:rPr lang="en-US">
                      <a:noFill/>
                    </a:rPr>
                    <a:t> </a:t>
                  </a:r>
                </a:p>
              </p:txBody>
            </p:sp>
          </mc:Fallback>
        </mc:AlternateContent>
        <p:sp>
          <p:nvSpPr>
            <p:cNvPr id="106" name="Rectangle 105">
              <a:extLst>
                <a:ext uri="{FF2B5EF4-FFF2-40B4-BE49-F238E27FC236}">
                  <a16:creationId xmlns:a16="http://schemas.microsoft.com/office/drawing/2014/main" id="{709A9D5C-AD2A-4058-BFDA-897A403B6EF2}"/>
                </a:ext>
              </a:extLst>
            </p:cNvPr>
            <p:cNvSpPr/>
            <p:nvPr/>
          </p:nvSpPr>
          <p:spPr>
            <a:xfrm>
              <a:off x="4766821" y="6248007"/>
              <a:ext cx="137160" cy="182880"/>
            </a:xfrm>
            <a:prstGeom prst="rect">
              <a:avLst/>
            </a:prstGeom>
            <a:solidFill>
              <a:srgbClr val="660066"/>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7" name="Rectangle 106">
              <a:extLst>
                <a:ext uri="{FF2B5EF4-FFF2-40B4-BE49-F238E27FC236}">
                  <a16:creationId xmlns:a16="http://schemas.microsoft.com/office/drawing/2014/main" id="{4D53D47E-52C1-4662-A1C0-200ADC54B06A}"/>
                </a:ext>
              </a:extLst>
            </p:cNvPr>
            <p:cNvSpPr/>
            <p:nvPr/>
          </p:nvSpPr>
          <p:spPr>
            <a:xfrm>
              <a:off x="4958431" y="6248007"/>
              <a:ext cx="137160" cy="182880"/>
            </a:xfrm>
            <a:prstGeom prst="rect">
              <a:avLst/>
            </a:prstGeom>
            <a:solidFill>
              <a:srgbClr val="666699"/>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Rectangle 107">
              <a:extLst>
                <a:ext uri="{FF2B5EF4-FFF2-40B4-BE49-F238E27FC236}">
                  <a16:creationId xmlns:a16="http://schemas.microsoft.com/office/drawing/2014/main" id="{9F13F5B4-3A86-4E65-92DB-75A7AAE627E7}"/>
                </a:ext>
              </a:extLst>
            </p:cNvPr>
            <p:cNvSpPr/>
            <p:nvPr/>
          </p:nvSpPr>
          <p:spPr>
            <a:xfrm>
              <a:off x="5150041" y="6248007"/>
              <a:ext cx="137160" cy="182880"/>
            </a:xfrm>
            <a:prstGeom prst="rect">
              <a:avLst/>
            </a:prstGeom>
            <a:solidFill>
              <a:srgbClr val="003366"/>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mc:AlternateContent xmlns:mc="http://schemas.openxmlformats.org/markup-compatibility/2006" xmlns:a14="http://schemas.microsoft.com/office/drawing/2010/main">
          <mc:Choice Requires="a14">
            <p:sp>
              <p:nvSpPr>
                <p:cNvPr id="109" name="Rectangle: Rounded Corners 108">
                  <a:extLst>
                    <a:ext uri="{FF2B5EF4-FFF2-40B4-BE49-F238E27FC236}">
                      <a16:creationId xmlns:a16="http://schemas.microsoft.com/office/drawing/2014/main" id="{5F81CE43-F29B-473D-91CF-86DDFBE72ABC}"/>
                    </a:ext>
                  </a:extLst>
                </p:cNvPr>
                <p:cNvSpPr/>
                <p:nvPr/>
              </p:nvSpPr>
              <p:spPr>
                <a:xfrm>
                  <a:off x="5955940" y="6114335"/>
                  <a:ext cx="1053282" cy="370439"/>
                </a:xfrm>
                <a:prstGeom prst="roundRect">
                  <a:avLst/>
                </a:prstGeom>
                <a:gradFill>
                  <a:gsLst>
                    <a:gs pos="0">
                      <a:schemeClr val="bg1">
                        <a:lumMod val="85000"/>
                      </a:schemeClr>
                    </a:gs>
                    <a:gs pos="100000">
                      <a:schemeClr val="bg1">
                        <a:lumMod val="85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𝑔</m:t>
                        </m:r>
                        <m:r>
                          <a:rPr lang="en-US" sz="1600" b="0" i="1" smtClean="0">
                            <a:solidFill>
                              <a:schemeClr val="tx1"/>
                            </a:solidFill>
                            <a:latin typeface="Cambria Math" panose="02040503050406030204" pitchFamily="18" charset="0"/>
                          </a:rPr>
                          <m:t>(                )</m:t>
                        </m:r>
                      </m:oMath>
                    </m:oMathPara>
                  </a14:m>
                  <a:endParaRPr lang="en-US" sz="1600" dirty="0">
                    <a:solidFill>
                      <a:schemeClr val="tx1"/>
                    </a:solidFill>
                  </a:endParaRPr>
                </a:p>
              </p:txBody>
            </p:sp>
          </mc:Choice>
          <mc:Fallback xmlns="">
            <p:sp>
              <p:nvSpPr>
                <p:cNvPr id="109" name="Rectangle: Rounded Corners 108">
                  <a:extLst>
                    <a:ext uri="{FF2B5EF4-FFF2-40B4-BE49-F238E27FC236}">
                      <a16:creationId xmlns:a16="http://schemas.microsoft.com/office/drawing/2014/main" id="{5F81CE43-F29B-473D-91CF-86DDFBE72ABC}"/>
                    </a:ext>
                  </a:extLst>
                </p:cNvPr>
                <p:cNvSpPr>
                  <a:spLocks noRot="1" noChangeAspect="1" noMove="1" noResize="1" noEditPoints="1" noAdjustHandles="1" noChangeArrowheads="1" noChangeShapeType="1" noTextEdit="1"/>
                </p:cNvSpPr>
                <p:nvPr/>
              </p:nvSpPr>
              <p:spPr>
                <a:xfrm>
                  <a:off x="5955940" y="6114335"/>
                  <a:ext cx="1053282" cy="370439"/>
                </a:xfrm>
                <a:prstGeom prst="roundRect">
                  <a:avLst/>
                </a:prstGeom>
                <a:blipFill>
                  <a:blip r:embed="rId12"/>
                  <a:stretch>
                    <a:fillRect/>
                  </a:stretch>
                </a:blipFill>
              </p:spPr>
              <p:txBody>
                <a:bodyPr/>
                <a:lstStyle/>
                <a:p>
                  <a:r>
                    <a:rPr lang="en-US">
                      <a:noFill/>
                    </a:rPr>
                    <a:t> </a:t>
                  </a:r>
                </a:p>
              </p:txBody>
            </p:sp>
          </mc:Fallback>
        </mc:AlternateContent>
        <p:sp>
          <p:nvSpPr>
            <p:cNvPr id="110" name="Rectangle 109">
              <a:extLst>
                <a:ext uri="{FF2B5EF4-FFF2-40B4-BE49-F238E27FC236}">
                  <a16:creationId xmlns:a16="http://schemas.microsoft.com/office/drawing/2014/main" id="{1ADD4A3F-03B2-4A3C-A24E-6192949D5DAE}"/>
                </a:ext>
              </a:extLst>
            </p:cNvPr>
            <p:cNvSpPr/>
            <p:nvPr/>
          </p:nvSpPr>
          <p:spPr>
            <a:xfrm>
              <a:off x="6217417" y="6248007"/>
              <a:ext cx="137160" cy="182880"/>
            </a:xfrm>
            <a:prstGeom prst="rect">
              <a:avLst/>
            </a:prstGeom>
            <a:solidFill>
              <a:srgbClr val="3399FF"/>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Rectangle 110">
              <a:extLst>
                <a:ext uri="{FF2B5EF4-FFF2-40B4-BE49-F238E27FC236}">
                  <a16:creationId xmlns:a16="http://schemas.microsoft.com/office/drawing/2014/main" id="{EEE6A760-5FBE-483C-B101-E00B1A6D7763}"/>
                </a:ext>
              </a:extLst>
            </p:cNvPr>
            <p:cNvSpPr/>
            <p:nvPr/>
          </p:nvSpPr>
          <p:spPr>
            <a:xfrm>
              <a:off x="6409027" y="6248007"/>
              <a:ext cx="137160" cy="182880"/>
            </a:xfrm>
            <a:prstGeom prst="rect">
              <a:avLst/>
            </a:prstGeom>
            <a:solidFill>
              <a:srgbClr val="FF0000"/>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Rectangle 111">
              <a:extLst>
                <a:ext uri="{FF2B5EF4-FFF2-40B4-BE49-F238E27FC236}">
                  <a16:creationId xmlns:a16="http://schemas.microsoft.com/office/drawing/2014/main" id="{82722C73-A1ED-4856-A5C5-79C542F15DE0}"/>
                </a:ext>
              </a:extLst>
            </p:cNvPr>
            <p:cNvSpPr/>
            <p:nvPr/>
          </p:nvSpPr>
          <p:spPr>
            <a:xfrm>
              <a:off x="6600637" y="6248007"/>
              <a:ext cx="137160" cy="182880"/>
            </a:xfrm>
            <a:prstGeom prst="rect">
              <a:avLst/>
            </a:prstGeom>
            <a:solidFill>
              <a:srgbClr val="660033"/>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3" name="Oval 12">
            <a:extLst>
              <a:ext uri="{FF2B5EF4-FFF2-40B4-BE49-F238E27FC236}">
                <a16:creationId xmlns:a16="http://schemas.microsoft.com/office/drawing/2014/main" id="{4624DF00-981E-48F7-BAF4-3F061AEA6F93}"/>
              </a:ext>
            </a:extLst>
          </p:cNvPr>
          <p:cNvSpPr/>
          <p:nvPr/>
        </p:nvSpPr>
        <p:spPr>
          <a:xfrm>
            <a:off x="2894581" y="4551682"/>
            <a:ext cx="1386452" cy="1593838"/>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84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10"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fade">
                                      <p:cBhvr>
                                        <p:cTn id="56" dur="500"/>
                                        <p:tgtEl>
                                          <p:spTgt spid="3">
                                            <p:txEl>
                                              <p:pRg st="3" end="3"/>
                                            </p:txEl>
                                          </p:spTgt>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
                                            <p:txEl>
                                              <p:pRg st="4" end="4"/>
                                            </p:txEl>
                                          </p:spTgt>
                                        </p:tgtEl>
                                        <p:attrNameLst>
                                          <p:attrName>style.visibility</p:attrName>
                                        </p:attrNameLst>
                                      </p:cBhvr>
                                      <p:to>
                                        <p:strVal val="visible"/>
                                      </p:to>
                                    </p:set>
                                    <p:animEffect transition="in" filter="fade">
                                      <p:cBhvr>
                                        <p:cTn id="80" dur="500"/>
                                        <p:tgtEl>
                                          <p:spTgt spid="3">
                                            <p:txEl>
                                              <p:pRg st="4" end="4"/>
                                            </p:txEl>
                                          </p:spTgt>
                                        </p:tgtEl>
                                      </p:cBhvr>
                                    </p:animEffect>
                                  </p:childTnLst>
                                </p:cTn>
                              </p:par>
                              <p:par>
                                <p:cTn id="81" presetID="1" presetClass="exit" presetSubtype="0" fill="hold"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4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13"/>
                                        </p:tgtEl>
                                        <p:attrNameLst>
                                          <p:attrName>style.visibility</p:attrName>
                                        </p:attrNameLst>
                                      </p:cBhvr>
                                      <p:to>
                                        <p:strVal val="visible"/>
                                      </p:to>
                                    </p:set>
                                    <p:animEffect transition="in" filter="fade">
                                      <p:cBhvr>
                                        <p:cTn id="98"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6" grpId="0"/>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7870-488C-4D17-A886-736D33A6C706}"/>
              </a:ext>
            </a:extLst>
          </p:cNvPr>
          <p:cNvSpPr>
            <a:spLocks noGrp="1"/>
          </p:cNvSpPr>
          <p:nvPr>
            <p:ph type="title"/>
          </p:nvPr>
        </p:nvSpPr>
        <p:spPr>
          <a:xfrm>
            <a:off x="628650" y="136524"/>
            <a:ext cx="7886700" cy="1325563"/>
          </a:xfrm>
        </p:spPr>
        <p:txBody>
          <a:bodyPr/>
          <a:lstStyle/>
          <a:p>
            <a:r>
              <a:rPr lang="en-US" dirty="0"/>
              <a:t>Techniques</a:t>
            </a:r>
          </a:p>
        </p:txBody>
      </p:sp>
      <p:sp>
        <p:nvSpPr>
          <p:cNvPr id="3" name="Content Placeholder 2">
            <a:extLst>
              <a:ext uri="{FF2B5EF4-FFF2-40B4-BE49-F238E27FC236}">
                <a16:creationId xmlns:a16="http://schemas.microsoft.com/office/drawing/2014/main" id="{B90648C5-7360-456E-B6E0-22E7F3F74B5F}"/>
              </a:ext>
            </a:extLst>
          </p:cNvPr>
          <p:cNvSpPr>
            <a:spLocks noGrp="1"/>
          </p:cNvSpPr>
          <p:nvPr>
            <p:ph idx="1"/>
          </p:nvPr>
        </p:nvSpPr>
        <p:spPr>
          <a:xfrm>
            <a:off x="628650" y="1462087"/>
            <a:ext cx="7886700" cy="4351338"/>
          </a:xfrm>
        </p:spPr>
        <p:txBody>
          <a:bodyPr/>
          <a:lstStyle/>
          <a:p>
            <a:r>
              <a:rPr lang="en-US" dirty="0"/>
              <a:t>Global hash functions allow implicit switch agreement, e.g., on the query type.</a:t>
            </a:r>
          </a:p>
          <a:p>
            <a:r>
              <a:rPr lang="en-US" dirty="0"/>
              <a:t>Approximations can reduce bit-overhead for numerical values.</a:t>
            </a:r>
          </a:p>
          <a:p>
            <a:r>
              <a:rPr lang="en-US" dirty="0"/>
              <a:t>Coding helps reduce spreading out static information on multiple packets.  </a:t>
            </a:r>
          </a:p>
        </p:txBody>
      </p:sp>
      <p:pic>
        <p:nvPicPr>
          <p:cNvPr id="6" name="Picture 5">
            <a:extLst>
              <a:ext uri="{FF2B5EF4-FFF2-40B4-BE49-F238E27FC236}">
                <a16:creationId xmlns:a16="http://schemas.microsoft.com/office/drawing/2014/main" id="{4B632235-254F-4A2C-AE14-B823BC2227A7}"/>
              </a:ext>
            </a:extLst>
          </p:cNvPr>
          <p:cNvPicPr>
            <a:picLocks noChangeAspect="1"/>
          </p:cNvPicPr>
          <p:nvPr/>
        </p:nvPicPr>
        <p:blipFill rotWithShape="1">
          <a:blip r:embed="rId2"/>
          <a:srcRect b="19010"/>
          <a:stretch/>
        </p:blipFill>
        <p:spPr>
          <a:xfrm>
            <a:off x="401860" y="4629945"/>
            <a:ext cx="8113490" cy="1325564"/>
          </a:xfrm>
          <a:prstGeom prst="rect">
            <a:avLst/>
          </a:prstGeom>
        </p:spPr>
      </p:pic>
      <p:sp>
        <p:nvSpPr>
          <p:cNvPr id="7" name="Slide Number Placeholder 2">
            <a:extLst>
              <a:ext uri="{FF2B5EF4-FFF2-40B4-BE49-F238E27FC236}">
                <a16:creationId xmlns:a16="http://schemas.microsoft.com/office/drawing/2014/main" id="{99AD8E61-1416-4A6D-9926-B7625DEEFDA9}"/>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18</a:t>
            </a:fld>
            <a:endParaRPr lang="en-US" sz="1200" dirty="0">
              <a:solidFill>
                <a:schemeClr val="tx1">
                  <a:tint val="75000"/>
                </a:schemeClr>
              </a:solidFill>
            </a:endParaRPr>
          </a:p>
        </p:txBody>
      </p:sp>
    </p:spTree>
    <p:extLst>
      <p:ext uri="{BB962C8B-B14F-4D97-AF65-F5344CB8AC3E}">
        <p14:creationId xmlns:p14="http://schemas.microsoft.com/office/powerpoint/2010/main" val="36664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14367" cy="1325563"/>
          </a:xfrm>
        </p:spPr>
        <p:txBody>
          <a:bodyPr/>
          <a:lstStyle/>
          <a:p>
            <a:r>
              <a:rPr lang="en-US" sz="3500" dirty="0"/>
              <a:t>PINT solves the overhead issues</a:t>
            </a:r>
          </a:p>
        </p:txBody>
      </p:sp>
      <p:sp>
        <p:nvSpPr>
          <p:cNvPr id="90" name="Content Placeholder 2">
            <a:extLst>
              <a:ext uri="{FF2B5EF4-FFF2-40B4-BE49-F238E27FC236}">
                <a16:creationId xmlns:a16="http://schemas.microsoft.com/office/drawing/2014/main" id="{1DA95D70-0544-4400-B117-D6E1FAEABAB6}"/>
              </a:ext>
            </a:extLst>
          </p:cNvPr>
          <p:cNvSpPr txBox="1">
            <a:spLocks/>
          </p:cNvSpPr>
          <p:nvPr/>
        </p:nvSpPr>
        <p:spPr bwMode="auto">
          <a:xfrm>
            <a:off x="-88900" y="1403809"/>
            <a:ext cx="9420135" cy="5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spcAft>
                <a:spcPts val="600"/>
              </a:spcAft>
            </a:pPr>
            <a:r>
              <a:rPr lang="en-US" dirty="0"/>
              <a:t>The lower overhead reduces the goodput degradation significantly.</a:t>
            </a:r>
          </a:p>
          <a:p>
            <a:pPr>
              <a:lnSpc>
                <a:spcPct val="150000"/>
              </a:lnSpc>
              <a:spcAft>
                <a:spcPts val="600"/>
              </a:spcAft>
            </a:pPr>
            <a:r>
              <a:rPr lang="en-US" dirty="0"/>
              <a:t>By lowering the packet overhead, PINT reduces the switch processing time.</a:t>
            </a:r>
          </a:p>
          <a:p>
            <a:pPr>
              <a:lnSpc>
                <a:spcPct val="150000"/>
              </a:lnSpc>
              <a:spcAft>
                <a:spcPts val="600"/>
              </a:spcAft>
            </a:pPr>
            <a:r>
              <a:rPr lang="en-US" dirty="0"/>
              <a:t>PINT produces less information with fixed-size packet digests and reduces the collection overheads.</a:t>
            </a:r>
          </a:p>
          <a:p>
            <a:pPr>
              <a:lnSpc>
                <a:spcPct val="150000"/>
              </a:lnSpc>
              <a:spcAft>
                <a:spcPts val="600"/>
              </a:spcAft>
            </a:pPr>
            <a:endParaRPr lang="en-US" dirty="0"/>
          </a:p>
          <a:p>
            <a:pPr>
              <a:lnSpc>
                <a:spcPct val="150000"/>
              </a:lnSpc>
              <a:spcAft>
                <a:spcPts val="600"/>
              </a:spcAft>
            </a:pPr>
            <a:endParaRPr lang="en-US" dirty="0"/>
          </a:p>
        </p:txBody>
      </p:sp>
      <p:sp>
        <p:nvSpPr>
          <p:cNvPr id="91" name="Slide Number Placeholder 2">
            <a:extLst>
              <a:ext uri="{FF2B5EF4-FFF2-40B4-BE49-F238E27FC236}">
                <a16:creationId xmlns:a16="http://schemas.microsoft.com/office/drawing/2014/main" id="{40684CEF-5E3B-4C56-A3EF-6E1D8EDE4165}"/>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19</a:t>
            </a:fld>
            <a:endParaRPr lang="en-US" sz="1200" dirty="0">
              <a:solidFill>
                <a:schemeClr val="tx1">
                  <a:tint val="75000"/>
                </a:schemeClr>
              </a:solidFill>
            </a:endParaRPr>
          </a:p>
        </p:txBody>
      </p:sp>
    </p:spTree>
    <p:extLst>
      <p:ext uri="{BB962C8B-B14F-4D97-AF65-F5344CB8AC3E}">
        <p14:creationId xmlns:p14="http://schemas.microsoft.com/office/powerpoint/2010/main" val="63387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fade">
                                      <p:cBhvr>
                                        <p:cTn id="7" dur="5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xEl>
                                              <p:pRg st="1" end="1"/>
                                            </p:txEl>
                                          </p:spTgt>
                                        </p:tgtEl>
                                        <p:attrNameLst>
                                          <p:attrName>style.visibility</p:attrName>
                                        </p:attrNameLst>
                                      </p:cBhvr>
                                      <p:to>
                                        <p:strVal val="visible"/>
                                      </p:to>
                                    </p:set>
                                    <p:animEffect transition="in" filter="fade">
                                      <p:cBhvr>
                                        <p:cTn id="12" dur="500"/>
                                        <p:tgtEl>
                                          <p:spTgt spid="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xEl>
                                              <p:pRg st="2" end="2"/>
                                            </p:txEl>
                                          </p:spTgt>
                                        </p:tgtEl>
                                        <p:attrNameLst>
                                          <p:attrName>style.visibility</p:attrName>
                                        </p:attrNameLst>
                                      </p:cBhvr>
                                      <p:to>
                                        <p:strVal val="visible"/>
                                      </p:to>
                                    </p:set>
                                    <p:animEffect transition="in" filter="fade">
                                      <p:cBhvr>
                                        <p:cTn id="17" dur="500"/>
                                        <p:tgtEl>
                                          <p:spTgt spid="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lide Number Placeholder 2">
            <a:extLst>
              <a:ext uri="{FF2B5EF4-FFF2-40B4-BE49-F238E27FC236}">
                <a16:creationId xmlns:a16="http://schemas.microsoft.com/office/drawing/2014/main" id="{AD92B792-5C4D-4201-B9AC-A378C99C6CD3}"/>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a:t>
            </a:fld>
            <a:endParaRPr lang="en-US" sz="1200" dirty="0">
              <a:solidFill>
                <a:schemeClr val="tx1">
                  <a:tint val="75000"/>
                </a:schemeClr>
              </a:solidFill>
            </a:endParaRPr>
          </a:p>
        </p:txBody>
      </p:sp>
      <p:sp>
        <p:nvSpPr>
          <p:cNvPr id="107" name="Title 1">
            <a:extLst>
              <a:ext uri="{FF2B5EF4-FFF2-40B4-BE49-F238E27FC236}">
                <a16:creationId xmlns:a16="http://schemas.microsoft.com/office/drawing/2014/main" id="{691DBA80-61D3-4B18-A73D-1B17D567C663}"/>
              </a:ext>
            </a:extLst>
          </p:cNvPr>
          <p:cNvSpPr>
            <a:spLocks noGrp="1"/>
          </p:cNvSpPr>
          <p:nvPr>
            <p:ph type="title"/>
          </p:nvPr>
        </p:nvSpPr>
        <p:spPr>
          <a:xfrm>
            <a:off x="57687" y="159010"/>
            <a:ext cx="8988776" cy="994172"/>
          </a:xfrm>
        </p:spPr>
        <p:txBody>
          <a:bodyPr/>
          <a:lstStyle/>
          <a:p>
            <a:r>
              <a:rPr lang="en-GB" sz="3600" dirty="0"/>
              <a:t>The rise of programmable devices </a:t>
            </a:r>
          </a:p>
        </p:txBody>
      </p:sp>
      <p:sp>
        <p:nvSpPr>
          <p:cNvPr id="108" name="Content Placeholder 2">
            <a:extLst>
              <a:ext uri="{FF2B5EF4-FFF2-40B4-BE49-F238E27FC236}">
                <a16:creationId xmlns:a16="http://schemas.microsoft.com/office/drawing/2014/main" id="{7B534A96-7769-42BE-B590-EAF238824A0C}"/>
              </a:ext>
            </a:extLst>
          </p:cNvPr>
          <p:cNvSpPr>
            <a:spLocks noGrp="1"/>
          </p:cNvSpPr>
          <p:nvPr>
            <p:ph idx="1"/>
          </p:nvPr>
        </p:nvSpPr>
        <p:spPr>
          <a:xfrm>
            <a:off x="110490" y="1858668"/>
            <a:ext cx="8417813" cy="3122121"/>
          </a:xfrm>
        </p:spPr>
        <p:txBody>
          <a:bodyPr>
            <a:normAutofit/>
          </a:bodyPr>
          <a:lstStyle/>
          <a:p>
            <a:pPr>
              <a:spcBef>
                <a:spcPts val="1350"/>
              </a:spcBef>
            </a:pPr>
            <a:endParaRPr lang="en-GB" dirty="0"/>
          </a:p>
          <a:p>
            <a:pPr>
              <a:spcBef>
                <a:spcPts val="1350"/>
              </a:spcBef>
            </a:pPr>
            <a:endParaRPr lang="en-GB" dirty="0"/>
          </a:p>
          <a:p>
            <a:pPr marL="0" indent="0">
              <a:spcBef>
                <a:spcPts val="1350"/>
              </a:spcBef>
              <a:buNone/>
            </a:pPr>
            <a:endParaRPr lang="en-GB" dirty="0"/>
          </a:p>
        </p:txBody>
      </p:sp>
      <p:pic>
        <p:nvPicPr>
          <p:cNvPr id="110" name="Picture 109">
            <a:extLst>
              <a:ext uri="{FF2B5EF4-FFF2-40B4-BE49-F238E27FC236}">
                <a16:creationId xmlns:a16="http://schemas.microsoft.com/office/drawing/2014/main" id="{2009C0EB-60C8-41B4-8D6F-213101693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871" y="3219230"/>
            <a:ext cx="1847850" cy="619125"/>
          </a:xfrm>
          <a:prstGeom prst="rect">
            <a:avLst/>
          </a:prstGeom>
        </p:spPr>
      </p:pic>
      <p:pic>
        <p:nvPicPr>
          <p:cNvPr id="111" name="Picture 110">
            <a:extLst>
              <a:ext uri="{FF2B5EF4-FFF2-40B4-BE49-F238E27FC236}">
                <a16:creationId xmlns:a16="http://schemas.microsoft.com/office/drawing/2014/main" id="{858F6A35-B616-429E-88A9-FA2CA678B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976" y="2748902"/>
            <a:ext cx="1798882" cy="1349162"/>
          </a:xfrm>
          <a:prstGeom prst="rect">
            <a:avLst/>
          </a:prstGeom>
        </p:spPr>
      </p:pic>
      <p:pic>
        <p:nvPicPr>
          <p:cNvPr id="112" name="Picture 111">
            <a:extLst>
              <a:ext uri="{FF2B5EF4-FFF2-40B4-BE49-F238E27FC236}">
                <a16:creationId xmlns:a16="http://schemas.microsoft.com/office/drawing/2014/main" id="{14BE1755-521F-45F0-809C-1926EADEA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35" y="4246554"/>
            <a:ext cx="1066800" cy="1066800"/>
          </a:xfrm>
          <a:prstGeom prst="rect">
            <a:avLst/>
          </a:prstGeom>
        </p:spPr>
      </p:pic>
      <p:pic>
        <p:nvPicPr>
          <p:cNvPr id="113" name="Picture 112">
            <a:extLst>
              <a:ext uri="{FF2B5EF4-FFF2-40B4-BE49-F238E27FC236}">
                <a16:creationId xmlns:a16="http://schemas.microsoft.com/office/drawing/2014/main" id="{B0955763-B6CD-4356-8D51-DFD957862A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8899" y="4394544"/>
            <a:ext cx="743774" cy="770821"/>
          </a:xfrm>
          <a:prstGeom prst="rect">
            <a:avLst/>
          </a:prstGeom>
        </p:spPr>
      </p:pic>
      <p:pic>
        <p:nvPicPr>
          <p:cNvPr id="114" name="Picture 113">
            <a:extLst>
              <a:ext uri="{FF2B5EF4-FFF2-40B4-BE49-F238E27FC236}">
                <a16:creationId xmlns:a16="http://schemas.microsoft.com/office/drawing/2014/main" id="{24FC86AA-6F9D-4F0D-AACC-7FF6B3142E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035" y="4565290"/>
            <a:ext cx="1885950" cy="600075"/>
          </a:xfrm>
          <a:prstGeom prst="rect">
            <a:avLst/>
          </a:prstGeom>
        </p:spPr>
      </p:pic>
      <p:pic>
        <p:nvPicPr>
          <p:cNvPr id="121" name="Picture 120">
            <a:extLst>
              <a:ext uri="{FF2B5EF4-FFF2-40B4-BE49-F238E27FC236}">
                <a16:creationId xmlns:a16="http://schemas.microsoft.com/office/drawing/2014/main" id="{44E5657C-0BD1-49B1-AE89-138B0BF30556}"/>
              </a:ext>
            </a:extLst>
          </p:cNvPr>
          <p:cNvPicPr>
            <a:picLocks noChangeAspect="1"/>
          </p:cNvPicPr>
          <p:nvPr/>
        </p:nvPicPr>
        <p:blipFill rotWithShape="1">
          <a:blip r:embed="rId8">
            <a:extLst>
              <a:ext uri="{28A0092B-C50C-407E-A947-70E740481C1C}">
                <a14:useLocalDpi xmlns:a14="http://schemas.microsoft.com/office/drawing/2010/main" val="0"/>
              </a:ext>
            </a:extLst>
          </a:blip>
          <a:srcRect l="1868" t="14672"/>
          <a:stretch/>
        </p:blipFill>
        <p:spPr>
          <a:xfrm rot="1639528">
            <a:off x="5225095" y="2243672"/>
            <a:ext cx="3943859" cy="684781"/>
          </a:xfrm>
          <a:prstGeom prst="rect">
            <a:avLst/>
          </a:prstGeom>
        </p:spPr>
      </p:pic>
      <p:pic>
        <p:nvPicPr>
          <p:cNvPr id="122" name="Picture 121">
            <a:extLst>
              <a:ext uri="{FF2B5EF4-FFF2-40B4-BE49-F238E27FC236}">
                <a16:creationId xmlns:a16="http://schemas.microsoft.com/office/drawing/2014/main" id="{811A9D16-600D-4C91-9664-39AD74B27C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4578" y="2218337"/>
            <a:ext cx="4895850" cy="1447800"/>
          </a:xfrm>
          <a:prstGeom prst="rect">
            <a:avLst/>
          </a:prstGeom>
        </p:spPr>
      </p:pic>
      <p:pic>
        <p:nvPicPr>
          <p:cNvPr id="123" name="Picture 122">
            <a:extLst>
              <a:ext uri="{FF2B5EF4-FFF2-40B4-BE49-F238E27FC236}">
                <a16:creationId xmlns:a16="http://schemas.microsoft.com/office/drawing/2014/main" id="{86B49F29-79BF-4C2E-A815-EB0B864736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38494">
            <a:off x="1026461" y="3213393"/>
            <a:ext cx="4340196" cy="1345025"/>
          </a:xfrm>
          <a:prstGeom prst="rect">
            <a:avLst/>
          </a:prstGeom>
        </p:spPr>
      </p:pic>
      <p:pic>
        <p:nvPicPr>
          <p:cNvPr id="124" name="Picture 123">
            <a:extLst>
              <a:ext uri="{FF2B5EF4-FFF2-40B4-BE49-F238E27FC236}">
                <a16:creationId xmlns:a16="http://schemas.microsoft.com/office/drawing/2014/main" id="{8AC94250-2E5E-4A71-B63C-6068F8F55A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29100" y="3591676"/>
            <a:ext cx="4914900" cy="1685925"/>
          </a:xfrm>
          <a:prstGeom prst="rect">
            <a:avLst/>
          </a:prstGeom>
        </p:spPr>
      </p:pic>
      <p:pic>
        <p:nvPicPr>
          <p:cNvPr id="125" name="Picture 124">
            <a:extLst>
              <a:ext uri="{FF2B5EF4-FFF2-40B4-BE49-F238E27FC236}">
                <a16:creationId xmlns:a16="http://schemas.microsoft.com/office/drawing/2014/main" id="{400B6227-7B1B-41D1-9C88-6A18273009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690" y="4258309"/>
            <a:ext cx="4340196" cy="1508624"/>
          </a:xfrm>
          <a:prstGeom prst="rect">
            <a:avLst/>
          </a:prstGeom>
        </p:spPr>
      </p:pic>
      <p:pic>
        <p:nvPicPr>
          <p:cNvPr id="143" name="Picture 142">
            <a:extLst>
              <a:ext uri="{FF2B5EF4-FFF2-40B4-BE49-F238E27FC236}">
                <a16:creationId xmlns:a16="http://schemas.microsoft.com/office/drawing/2014/main" id="{F818E3F1-CB8E-4256-B3AC-C0C2FE2A4C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211078">
            <a:off x="1629107" y="4906268"/>
            <a:ext cx="6981825" cy="1219200"/>
          </a:xfrm>
          <a:prstGeom prst="rect">
            <a:avLst/>
          </a:prstGeom>
        </p:spPr>
      </p:pic>
    </p:spTree>
    <p:extLst>
      <p:ext uri="{BB962C8B-B14F-4D97-AF65-F5344CB8AC3E}">
        <p14:creationId xmlns:p14="http://schemas.microsoft.com/office/powerpoint/2010/main" val="16786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fade">
                                      <p:cBhvr>
                                        <p:cTn id="14" dur="500"/>
                                        <p:tgtEl>
                                          <p:spTgt spid="11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500"/>
                                        <p:tgtEl>
                                          <p:spTgt spid="1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1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1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par>
                                <p:cTn id="38" presetID="10" presetClass="entr" presetSubtype="0" fill="hold" nodeType="withEffect">
                                  <p:stCondLst>
                                    <p:cond delay="250"/>
                                  </p:stCondLst>
                                  <p:childTnLst>
                                    <p:set>
                                      <p:cBhvr>
                                        <p:cTn id="39" dur="1" fill="hold">
                                          <p:stCondLst>
                                            <p:cond delay="0"/>
                                          </p:stCondLst>
                                        </p:cTn>
                                        <p:tgtEl>
                                          <p:spTgt spid="121"/>
                                        </p:tgtEl>
                                        <p:attrNameLst>
                                          <p:attrName>style.visibility</p:attrName>
                                        </p:attrNameLst>
                                      </p:cBhvr>
                                      <p:to>
                                        <p:strVal val="visible"/>
                                      </p:to>
                                    </p:set>
                                    <p:animEffect transition="in" filter="fade">
                                      <p:cBhvr>
                                        <p:cTn id="40" dur="500"/>
                                        <p:tgtEl>
                                          <p:spTgt spid="121"/>
                                        </p:tgtEl>
                                      </p:cBhvr>
                                    </p:animEffect>
                                  </p:childTnLst>
                                </p:cTn>
                              </p:par>
                              <p:par>
                                <p:cTn id="41" presetID="10" presetClass="entr" presetSubtype="0" fill="hold" nodeType="withEffect">
                                  <p:stCondLst>
                                    <p:cond delay="500"/>
                                  </p:stCondLst>
                                  <p:childTnLst>
                                    <p:set>
                                      <p:cBhvr>
                                        <p:cTn id="42" dur="1" fill="hold">
                                          <p:stCondLst>
                                            <p:cond delay="0"/>
                                          </p:stCondLst>
                                        </p:cTn>
                                        <p:tgtEl>
                                          <p:spTgt spid="123"/>
                                        </p:tgtEl>
                                        <p:attrNameLst>
                                          <p:attrName>style.visibility</p:attrName>
                                        </p:attrNameLst>
                                      </p:cBhvr>
                                      <p:to>
                                        <p:strVal val="visible"/>
                                      </p:to>
                                    </p:set>
                                    <p:animEffect transition="in" filter="fade">
                                      <p:cBhvr>
                                        <p:cTn id="43" dur="500"/>
                                        <p:tgtEl>
                                          <p:spTgt spid="123"/>
                                        </p:tgtEl>
                                      </p:cBhvr>
                                    </p:animEffect>
                                  </p:childTnLst>
                                </p:cTn>
                              </p:par>
                              <p:par>
                                <p:cTn id="44" presetID="10" presetClass="entr" presetSubtype="0" fill="hold" nodeType="withEffect">
                                  <p:stCondLst>
                                    <p:cond delay="75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500"/>
                                        <p:tgtEl>
                                          <p:spTgt spid="125"/>
                                        </p:tgtEl>
                                      </p:cBhvr>
                                    </p:animEffect>
                                  </p:childTnLst>
                                </p:cTn>
                              </p:par>
                              <p:par>
                                <p:cTn id="47" presetID="10" presetClass="entr" presetSubtype="0" fill="hold" nodeType="withEffect">
                                  <p:stCondLst>
                                    <p:cond delay="1000"/>
                                  </p:stCondLst>
                                  <p:childTnLst>
                                    <p:set>
                                      <p:cBhvr>
                                        <p:cTn id="48" dur="1" fill="hold">
                                          <p:stCondLst>
                                            <p:cond delay="0"/>
                                          </p:stCondLst>
                                        </p:cTn>
                                        <p:tgtEl>
                                          <p:spTgt spid="124"/>
                                        </p:tgtEl>
                                        <p:attrNameLst>
                                          <p:attrName>style.visibility</p:attrName>
                                        </p:attrNameLst>
                                      </p:cBhvr>
                                      <p:to>
                                        <p:strVal val="visible"/>
                                      </p:to>
                                    </p:set>
                                    <p:animEffect transition="in" filter="fade">
                                      <p:cBhvr>
                                        <p:cTn id="49" dur="500"/>
                                        <p:tgtEl>
                                          <p:spTgt spid="124"/>
                                        </p:tgtEl>
                                      </p:cBhvr>
                                    </p:animEffect>
                                  </p:childTnLst>
                                </p:cTn>
                              </p:par>
                              <p:par>
                                <p:cTn id="50" presetID="10" presetClass="entr" presetSubtype="0" fill="hold" nodeType="withEffect">
                                  <p:stCondLst>
                                    <p:cond delay="1250"/>
                                  </p:stCondLst>
                                  <p:childTnLst>
                                    <p:set>
                                      <p:cBhvr>
                                        <p:cTn id="51" dur="1" fill="hold">
                                          <p:stCondLst>
                                            <p:cond delay="0"/>
                                          </p:stCondLst>
                                        </p:cTn>
                                        <p:tgtEl>
                                          <p:spTgt spid="143"/>
                                        </p:tgtEl>
                                        <p:attrNameLst>
                                          <p:attrName>style.visibility</p:attrName>
                                        </p:attrNameLst>
                                      </p:cBhvr>
                                      <p:to>
                                        <p:strVal val="visible"/>
                                      </p:to>
                                    </p:set>
                                    <p:animEffect transition="in" filter="fade">
                                      <p:cBhvr>
                                        <p:cTn id="52"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96920" y="-105349"/>
            <a:ext cx="9325005" cy="1325563"/>
          </a:xfrm>
        </p:spPr>
        <p:txBody>
          <a:bodyPr/>
          <a:lstStyle/>
          <a:p>
            <a:r>
              <a:rPr lang="en-US" sz="2700" dirty="0"/>
              <a:t>Why should we use a probabilistic approach?</a:t>
            </a:r>
          </a:p>
        </p:txBody>
      </p:sp>
      <p:sp>
        <p:nvSpPr>
          <p:cNvPr id="3" name="Content Placeholder 2">
            <a:extLst>
              <a:ext uri="{FF2B5EF4-FFF2-40B4-BE49-F238E27FC236}">
                <a16:creationId xmlns:a16="http://schemas.microsoft.com/office/drawing/2014/main" id="{928F1D98-8BA5-49AA-9079-BDF936718911}"/>
              </a:ext>
            </a:extLst>
          </p:cNvPr>
          <p:cNvSpPr>
            <a:spLocks noGrp="1"/>
          </p:cNvSpPr>
          <p:nvPr>
            <p:ph idx="1"/>
          </p:nvPr>
        </p:nvSpPr>
        <p:spPr>
          <a:xfrm>
            <a:off x="-102797" y="1298098"/>
            <a:ext cx="7379541" cy="4984608"/>
          </a:xfrm>
        </p:spPr>
        <p:txBody>
          <a:bodyPr/>
          <a:lstStyle/>
          <a:p>
            <a:pPr>
              <a:lnSpc>
                <a:spcPct val="150000"/>
              </a:lnSpc>
            </a:pPr>
            <a:r>
              <a:rPr lang="en-US" sz="2000" dirty="0"/>
              <a:t>Reduces the bit-overhead added to packets, at the cost of </a:t>
            </a:r>
            <a:r>
              <a:rPr lang="en-US" sz="2000" i="1" dirty="0"/>
              <a:t>approximation</a:t>
            </a:r>
            <a:r>
              <a:rPr lang="en-US" sz="2000" dirty="0"/>
              <a:t>.</a:t>
            </a:r>
          </a:p>
          <a:p>
            <a:pPr>
              <a:lnSpc>
                <a:spcPct val="150000"/>
              </a:lnSpc>
            </a:pPr>
            <a:r>
              <a:rPr lang="en-US" sz="2000" dirty="0"/>
              <a:t>Different forms of approximation:</a:t>
            </a:r>
          </a:p>
          <a:p>
            <a:pPr lvl="1">
              <a:lnSpc>
                <a:spcPct val="150000"/>
              </a:lnSpc>
            </a:pPr>
            <a:r>
              <a:rPr lang="en-US" sz="1800" dirty="0"/>
              <a:t>Numerical approximation</a:t>
            </a:r>
          </a:p>
          <a:p>
            <a:pPr lvl="2">
              <a:lnSpc>
                <a:spcPct val="150000"/>
              </a:lnSpc>
            </a:pPr>
            <a:r>
              <a:rPr lang="en-US" sz="1600" dirty="0"/>
              <a:t>We mostly care about significant latencies or changes</a:t>
            </a:r>
          </a:p>
          <a:p>
            <a:pPr lvl="1">
              <a:lnSpc>
                <a:spcPct val="150000"/>
              </a:lnSpc>
            </a:pPr>
            <a:r>
              <a:rPr lang="en-US" sz="1800" dirty="0"/>
              <a:t>Requiring multiple packets</a:t>
            </a:r>
          </a:p>
          <a:p>
            <a:pPr lvl="2">
              <a:lnSpc>
                <a:spcPct val="150000"/>
              </a:lnSpc>
            </a:pPr>
            <a:r>
              <a:rPr lang="en-US" sz="1600" dirty="0"/>
              <a:t>Flows typically have multiple packets, and a few packets suffice for significant savings</a:t>
            </a:r>
            <a:endParaRPr lang="en-US" sz="1750" dirty="0"/>
          </a:p>
        </p:txBody>
      </p:sp>
      <p:sp>
        <p:nvSpPr>
          <p:cNvPr id="5" name="Slide Number Placeholder 2">
            <a:extLst>
              <a:ext uri="{FF2B5EF4-FFF2-40B4-BE49-F238E27FC236}">
                <a16:creationId xmlns:a16="http://schemas.microsoft.com/office/drawing/2014/main" id="{9686996E-3CB6-48DE-8809-6AA027D86BB7}"/>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20</a:t>
            </a:fld>
            <a:endParaRPr lang="en-US" sz="1200" dirty="0">
              <a:solidFill>
                <a:schemeClr val="tx1">
                  <a:tint val="75000"/>
                </a:schemeClr>
              </a:solidFill>
            </a:endParaRPr>
          </a:p>
        </p:txBody>
      </p:sp>
      <p:pic>
        <p:nvPicPr>
          <p:cNvPr id="8194" name="Picture 2" descr="Types of Approximation">
            <a:extLst>
              <a:ext uri="{FF2B5EF4-FFF2-40B4-BE49-F238E27FC236}">
                <a16:creationId xmlns:a16="http://schemas.microsoft.com/office/drawing/2014/main" id="{04FA4384-6356-41A7-B5A4-27E19BBACF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119" t="7476"/>
          <a:stretch/>
        </p:blipFill>
        <p:spPr bwMode="auto">
          <a:xfrm>
            <a:off x="7276744" y="2032141"/>
            <a:ext cx="1600423" cy="279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6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500"/>
                                        <p:tgtEl>
                                          <p:spTgt spid="81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F1D98-8BA5-49AA-9079-BDF936718911}"/>
              </a:ext>
            </a:extLst>
          </p:cNvPr>
          <p:cNvSpPr>
            <a:spLocks noGrp="1"/>
          </p:cNvSpPr>
          <p:nvPr>
            <p:ph idx="1"/>
          </p:nvPr>
        </p:nvSpPr>
        <p:spPr>
          <a:xfrm>
            <a:off x="-102797" y="1298098"/>
            <a:ext cx="9246797" cy="4984608"/>
          </a:xfrm>
        </p:spPr>
        <p:txBody>
          <a:bodyPr/>
          <a:lstStyle/>
          <a:p>
            <a:r>
              <a:rPr lang="en-US" sz="2000" dirty="0"/>
              <a:t>The HPCC congestion control algorithm (SIGCOMM 2019) uses INT.</a:t>
            </a:r>
          </a:p>
          <a:p>
            <a:pPr algn="l"/>
            <a:r>
              <a:rPr lang="en-US" sz="2000" dirty="0"/>
              <a:t>PINT moves the computation to the data plane to allow tracking just the maximum (i.e., the </a:t>
            </a:r>
            <a:r>
              <a:rPr lang="en-US" sz="2000" i="1" dirty="0"/>
              <a:t>bottleneck</a:t>
            </a:r>
            <a:r>
              <a:rPr lang="en-US" sz="2000" dirty="0"/>
              <a:t>).</a:t>
            </a:r>
          </a:p>
          <a:p>
            <a:r>
              <a:rPr lang="en-US" sz="2000" dirty="0"/>
              <a:t>PINT uses </a:t>
            </a:r>
            <a:r>
              <a:rPr lang="en-US" sz="2000" i="1" dirty="0"/>
              <a:t>probabilistic</a:t>
            </a:r>
            <a:r>
              <a:rPr lang="en-US" sz="2000" dirty="0"/>
              <a:t> rounding, to get the right signal </a:t>
            </a:r>
            <a:r>
              <a:rPr lang="en-US" sz="2000" i="1" dirty="0"/>
              <a:t>in expectation</a:t>
            </a:r>
            <a:r>
              <a:rPr lang="en-US" sz="2000" dirty="0"/>
              <a:t>.</a:t>
            </a:r>
          </a:p>
          <a:p>
            <a:r>
              <a:rPr lang="en-US" sz="2000" dirty="0"/>
              <a:t>PINT can </a:t>
            </a:r>
            <a:r>
              <a:rPr lang="en-US" sz="2000" i="1" dirty="0"/>
              <a:t>probabilistically</a:t>
            </a:r>
            <a:r>
              <a:rPr lang="en-US" sz="2000" dirty="0"/>
              <a:t> decide if to act on a packet.</a:t>
            </a:r>
            <a:endParaRPr lang="en-US" sz="1800" i="1" dirty="0"/>
          </a:p>
        </p:txBody>
      </p:sp>
      <p:sp>
        <p:nvSpPr>
          <p:cNvPr id="5" name="Slide Number Placeholder 2">
            <a:extLst>
              <a:ext uri="{FF2B5EF4-FFF2-40B4-BE49-F238E27FC236}">
                <a16:creationId xmlns:a16="http://schemas.microsoft.com/office/drawing/2014/main" id="{9686996E-3CB6-48DE-8809-6AA027D86BB7}"/>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21</a:t>
            </a:fld>
            <a:endParaRPr lang="en-US" sz="1200" dirty="0">
              <a:solidFill>
                <a:schemeClr val="tx1">
                  <a:tint val="75000"/>
                </a:schemeClr>
              </a:solidFill>
            </a:endParaRPr>
          </a:p>
        </p:txBody>
      </p:sp>
      <p:graphicFrame>
        <p:nvGraphicFramePr>
          <p:cNvPr id="6" name="Object 5">
            <a:extLst>
              <a:ext uri="{FF2B5EF4-FFF2-40B4-BE49-F238E27FC236}">
                <a16:creationId xmlns:a16="http://schemas.microsoft.com/office/drawing/2014/main" id="{E3F7B51F-A209-46A4-B79B-F0C4C379355D}"/>
              </a:ext>
            </a:extLst>
          </p:cNvPr>
          <p:cNvGraphicFramePr>
            <a:graphicFrameLocks noChangeAspect="1"/>
          </p:cNvGraphicFramePr>
          <p:nvPr/>
        </p:nvGraphicFramePr>
        <p:xfrm>
          <a:off x="1041400" y="3911275"/>
          <a:ext cx="5364480" cy="2659949"/>
        </p:xfrm>
        <a:graphic>
          <a:graphicData uri="http://schemas.openxmlformats.org/presentationml/2006/ole">
            <mc:AlternateContent xmlns:mc="http://schemas.openxmlformats.org/markup-compatibility/2006">
              <mc:Choice xmlns:v="urn:schemas-microsoft-com:vml" Requires="v">
                <p:oleObj spid="_x0000_s7170" name="PDF" r:id="rId4" imgW="0" imgH="360" progId="FoxitReader.Document">
                  <p:embed/>
                </p:oleObj>
              </mc:Choice>
              <mc:Fallback>
                <p:oleObj name="PDF" r:id="rId4" imgW="0" imgH="360" progId="FoxitReader.Document">
                  <p:embed/>
                  <p:pic>
                    <p:nvPicPr>
                      <p:cNvPr id="6" name="Object 5">
                        <a:extLst>
                          <a:ext uri="{FF2B5EF4-FFF2-40B4-BE49-F238E27FC236}">
                            <a16:creationId xmlns:a16="http://schemas.microsoft.com/office/drawing/2014/main" id="{E3F7B51F-A209-46A4-B79B-F0C4C379355D}"/>
                          </a:ext>
                        </a:extLst>
                      </p:cNvPr>
                      <p:cNvPicPr/>
                      <p:nvPr/>
                    </p:nvPicPr>
                    <p:blipFill>
                      <a:blip r:embed="rId5"/>
                      <a:stretch>
                        <a:fillRect/>
                      </a:stretch>
                    </p:blipFill>
                    <p:spPr>
                      <a:xfrm>
                        <a:off x="1041400" y="3911275"/>
                        <a:ext cx="5364480" cy="2659949"/>
                      </a:xfrm>
                      <a:prstGeom prst="rect">
                        <a:avLst/>
                      </a:prstGeom>
                    </p:spPr>
                  </p:pic>
                </p:oleObj>
              </mc:Fallback>
            </mc:AlternateContent>
          </a:graphicData>
        </a:graphic>
      </p:graphicFrame>
      <p:pic>
        <p:nvPicPr>
          <p:cNvPr id="9" name="Picture 8" descr="A close up of a map&#10;&#10;Description automatically generated">
            <a:extLst>
              <a:ext uri="{FF2B5EF4-FFF2-40B4-BE49-F238E27FC236}">
                <a16:creationId xmlns:a16="http://schemas.microsoft.com/office/drawing/2014/main" id="{1149D39A-E6B3-40B0-8E52-7749D2C15674}"/>
              </a:ext>
            </a:extLst>
          </p:cNvPr>
          <p:cNvPicPr>
            <a:picLocks noChangeAspect="1"/>
          </p:cNvPicPr>
          <p:nvPr/>
        </p:nvPicPr>
        <p:blipFill>
          <a:blip r:embed="rId6"/>
          <a:stretch>
            <a:fillRect/>
          </a:stretch>
        </p:blipFill>
        <p:spPr>
          <a:xfrm>
            <a:off x="1041400" y="3924581"/>
            <a:ext cx="5321808" cy="2660904"/>
          </a:xfrm>
          <a:prstGeom prst="rect">
            <a:avLst/>
          </a:prstGeom>
        </p:spPr>
      </p:pic>
      <p:sp>
        <p:nvSpPr>
          <p:cNvPr id="7" name="Oval 6">
            <a:extLst>
              <a:ext uri="{FF2B5EF4-FFF2-40B4-BE49-F238E27FC236}">
                <a16:creationId xmlns:a16="http://schemas.microsoft.com/office/drawing/2014/main" id="{ED1AA73B-F4B4-4F1A-978D-3919A7ADF7E2}"/>
              </a:ext>
            </a:extLst>
          </p:cNvPr>
          <p:cNvSpPr/>
          <p:nvPr/>
        </p:nvSpPr>
        <p:spPr>
          <a:xfrm>
            <a:off x="1501425" y="7242976"/>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13E234-0BA7-4E92-8746-F487C06670AD}"/>
              </a:ext>
            </a:extLst>
          </p:cNvPr>
          <p:cNvSpPr/>
          <p:nvPr/>
        </p:nvSpPr>
        <p:spPr>
          <a:xfrm>
            <a:off x="3054096" y="7242976"/>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A5822A9-246E-47C0-AE06-88E3ABA456AA}"/>
              </a:ext>
            </a:extLst>
          </p:cNvPr>
          <p:cNvSpPr/>
          <p:nvPr/>
        </p:nvSpPr>
        <p:spPr>
          <a:xfrm>
            <a:off x="4608576" y="7242976"/>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3EA4E5-DA2B-4F0F-8E5B-D1DF5E649CC3}"/>
              </a:ext>
            </a:extLst>
          </p:cNvPr>
          <p:cNvSpPr/>
          <p:nvPr/>
        </p:nvSpPr>
        <p:spPr>
          <a:xfrm>
            <a:off x="6163056" y="7243679"/>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64D42C51-6D4C-4429-AC5B-37CACA6212F4}"/>
              </a:ext>
            </a:extLst>
          </p:cNvPr>
          <p:cNvCxnSpPr>
            <a:cxnSpLocks/>
            <a:stCxn id="7" idx="6"/>
            <a:endCxn id="8" idx="2"/>
          </p:cNvCxnSpPr>
          <p:nvPr/>
        </p:nvCxnSpPr>
        <p:spPr>
          <a:xfrm>
            <a:off x="2415825" y="7700176"/>
            <a:ext cx="638271"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B2C9FD2-3C92-489E-9F90-1BA77B51DF49}"/>
              </a:ext>
            </a:extLst>
          </p:cNvPr>
          <p:cNvCxnSpPr>
            <a:cxnSpLocks/>
            <a:stCxn id="8" idx="6"/>
            <a:endCxn id="10" idx="2"/>
          </p:cNvCxnSpPr>
          <p:nvPr/>
        </p:nvCxnSpPr>
        <p:spPr>
          <a:xfrm>
            <a:off x="3968496" y="7700176"/>
            <a:ext cx="64008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DF2C99E-DB48-45F0-8FD3-DBEDB39A0788}"/>
              </a:ext>
            </a:extLst>
          </p:cNvPr>
          <p:cNvCxnSpPr>
            <a:stCxn id="10" idx="6"/>
            <a:endCxn id="11" idx="2"/>
          </p:cNvCxnSpPr>
          <p:nvPr/>
        </p:nvCxnSpPr>
        <p:spPr>
          <a:xfrm>
            <a:off x="5522976" y="7700176"/>
            <a:ext cx="64008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E5D4FAAF-8B4F-4B1A-B84A-AD46220D6198}"/>
              </a:ext>
            </a:extLst>
          </p:cNvPr>
          <p:cNvPicPr>
            <a:picLocks noChangeAspect="1"/>
          </p:cNvPicPr>
          <p:nvPr/>
        </p:nvPicPr>
        <p:blipFill>
          <a:blip r:embed="rId7"/>
          <a:stretch>
            <a:fillRect/>
          </a:stretch>
        </p:blipFill>
        <p:spPr>
          <a:xfrm>
            <a:off x="3177952" y="4585083"/>
            <a:ext cx="3788910" cy="675574"/>
          </a:xfrm>
          <a:prstGeom prst="rect">
            <a:avLst/>
          </a:prstGeom>
        </p:spPr>
      </p:pic>
      <p:grpSp>
        <p:nvGrpSpPr>
          <p:cNvPr id="23" name="Group 22">
            <a:extLst>
              <a:ext uri="{FF2B5EF4-FFF2-40B4-BE49-F238E27FC236}">
                <a16:creationId xmlns:a16="http://schemas.microsoft.com/office/drawing/2014/main" id="{845B5C9D-92E7-4C22-B397-389E1194DE4D}"/>
              </a:ext>
            </a:extLst>
          </p:cNvPr>
          <p:cNvGrpSpPr/>
          <p:nvPr/>
        </p:nvGrpSpPr>
        <p:grpSpPr>
          <a:xfrm>
            <a:off x="3211403" y="5209499"/>
            <a:ext cx="3788910" cy="584775"/>
            <a:chOff x="9261536" y="3111034"/>
            <a:chExt cx="3788910" cy="584775"/>
          </a:xfrm>
        </p:grpSpPr>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03E6474-292F-4A1E-9AAE-F4F2926CFEB9}"/>
                    </a:ext>
                  </a:extLst>
                </p:cNvPr>
                <p:cNvSpPr txBox="1"/>
                <p:nvPr/>
              </p:nvSpPr>
              <p:spPr>
                <a:xfrm>
                  <a:off x="9261536" y="3111034"/>
                  <a:ext cx="695561" cy="584775"/>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panose="02040503050406030204" pitchFamily="18" charset="0"/>
                              </a:rPr>
                            </m:ctrlPr>
                          </m:accPr>
                          <m:e>
                            <m:sSub>
                              <m:sSubPr>
                                <m:ctrlPr>
                                  <a:rPr lang="en-US" sz="3200" i="1">
                                    <a:latin typeface="Cambria Math" panose="02040503050406030204" pitchFamily="18" charset="0"/>
                                  </a:rPr>
                                </m:ctrlPr>
                              </m:sSubPr>
                              <m:e>
                                <m:r>
                                  <a:rPr lang="en-US" sz="3200" i="1">
                                    <a:latin typeface="Cambria Math" panose="02040503050406030204" pitchFamily="18" charset="0"/>
                                  </a:rPr>
                                  <m:t>𝑞</m:t>
                                </m:r>
                              </m:e>
                              <m:sub>
                                <m:r>
                                  <a:rPr lang="en-US" sz="3200" i="1">
                                    <a:latin typeface="Cambria Math" panose="02040503050406030204" pitchFamily="18" charset="0"/>
                                  </a:rPr>
                                  <m:t>1</m:t>
                                </m:r>
                              </m:sub>
                            </m:sSub>
                          </m:e>
                        </m:acc>
                      </m:oMath>
                    </m:oMathPara>
                  </a14:m>
                  <a:endParaRPr lang="en-US" sz="3200" dirty="0"/>
                </a:p>
              </p:txBody>
            </p:sp>
          </mc:Choice>
          <mc:Fallback>
            <p:sp>
              <p:nvSpPr>
                <p:cNvPr id="18" name="TextBox 17">
                  <a:extLst>
                    <a:ext uri="{FF2B5EF4-FFF2-40B4-BE49-F238E27FC236}">
                      <a16:creationId xmlns:a16="http://schemas.microsoft.com/office/drawing/2014/main" id="{503E6474-292F-4A1E-9AAE-F4F2926CFEB9}"/>
                    </a:ext>
                  </a:extLst>
                </p:cNvPr>
                <p:cNvSpPr txBox="1">
                  <a:spLocks noRot="1" noChangeAspect="1" noMove="1" noResize="1" noEditPoints="1" noAdjustHandles="1" noChangeArrowheads="1" noChangeShapeType="1" noTextEdit="1"/>
                </p:cNvSpPr>
                <p:nvPr/>
              </p:nvSpPr>
              <p:spPr>
                <a:xfrm>
                  <a:off x="9261536" y="3111034"/>
                  <a:ext cx="695561" cy="584775"/>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D57849C7-4FA3-4A0B-98E2-74E326912F41}"/>
                    </a:ext>
                  </a:extLst>
                </p:cNvPr>
                <p:cNvSpPr txBox="1"/>
                <p:nvPr/>
              </p:nvSpPr>
              <p:spPr>
                <a:xfrm>
                  <a:off x="10252938" y="3111034"/>
                  <a:ext cx="695561" cy="584775"/>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sSub>
                              <m:sSubPr>
                                <m:ctrlPr>
                                  <a:rPr lang="en-US" sz="3200" i="1">
                                    <a:latin typeface="Cambria Math" panose="02040503050406030204" pitchFamily="18" charset="0"/>
                                  </a:rPr>
                                </m:ctrlPr>
                              </m:sSubPr>
                              <m:e>
                                <m:r>
                                  <a:rPr lang="en-US" sz="3200" i="1">
                                    <a:latin typeface="Cambria Math" panose="02040503050406030204" pitchFamily="18" charset="0"/>
                                  </a:rPr>
                                  <m:t>𝑞</m:t>
                                </m:r>
                              </m:e>
                              <m:sub>
                                <m:r>
                                  <a:rPr lang="en-US" sz="3200" b="0" i="1" smtClean="0">
                                    <a:latin typeface="Cambria Math" panose="02040503050406030204" pitchFamily="18" charset="0"/>
                                  </a:rPr>
                                  <m:t>2</m:t>
                                </m:r>
                              </m:sub>
                            </m:sSub>
                          </m:e>
                        </m:acc>
                      </m:oMath>
                    </m:oMathPara>
                  </a14:m>
                  <a:endParaRPr lang="en-US" sz="3200" dirty="0"/>
                </a:p>
              </p:txBody>
            </p:sp>
          </mc:Choice>
          <mc:Fallback>
            <p:sp>
              <p:nvSpPr>
                <p:cNvPr id="19" name="TextBox 18">
                  <a:extLst>
                    <a:ext uri="{FF2B5EF4-FFF2-40B4-BE49-F238E27FC236}">
                      <a16:creationId xmlns:a16="http://schemas.microsoft.com/office/drawing/2014/main" id="{D57849C7-4FA3-4A0B-98E2-74E326912F41}"/>
                    </a:ext>
                  </a:extLst>
                </p:cNvPr>
                <p:cNvSpPr txBox="1">
                  <a:spLocks noRot="1" noChangeAspect="1" noMove="1" noResize="1" noEditPoints="1" noAdjustHandles="1" noChangeArrowheads="1" noChangeShapeType="1" noTextEdit="1"/>
                </p:cNvSpPr>
                <p:nvPr/>
              </p:nvSpPr>
              <p:spPr>
                <a:xfrm>
                  <a:off x="10252938" y="3111034"/>
                  <a:ext cx="695561" cy="584775"/>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399883D-8161-4F93-8234-978D4AFA7126}"/>
                    </a:ext>
                  </a:extLst>
                </p:cNvPr>
                <p:cNvSpPr txBox="1"/>
                <p:nvPr/>
              </p:nvSpPr>
              <p:spPr>
                <a:xfrm>
                  <a:off x="11363483" y="3111034"/>
                  <a:ext cx="695561" cy="584775"/>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sSub>
                              <m:sSubPr>
                                <m:ctrlPr>
                                  <a:rPr lang="en-US" sz="3200" i="1">
                                    <a:latin typeface="Cambria Math" panose="02040503050406030204" pitchFamily="18" charset="0"/>
                                  </a:rPr>
                                </m:ctrlPr>
                              </m:sSubPr>
                              <m:e>
                                <m:r>
                                  <a:rPr lang="en-US" sz="3200" i="1">
                                    <a:latin typeface="Cambria Math" panose="02040503050406030204" pitchFamily="18" charset="0"/>
                                  </a:rPr>
                                  <m:t>𝑞</m:t>
                                </m:r>
                              </m:e>
                              <m:sub>
                                <m:r>
                                  <a:rPr lang="en-US" sz="3200" b="0" i="1" smtClean="0">
                                    <a:latin typeface="Cambria Math" panose="02040503050406030204" pitchFamily="18" charset="0"/>
                                  </a:rPr>
                                  <m:t>3</m:t>
                                </m:r>
                              </m:sub>
                            </m:sSub>
                          </m:e>
                        </m:acc>
                      </m:oMath>
                    </m:oMathPara>
                  </a14:m>
                  <a:endParaRPr lang="en-US" sz="3200" dirty="0"/>
                </a:p>
              </p:txBody>
            </p:sp>
          </mc:Choice>
          <mc:Fallback>
            <p:sp>
              <p:nvSpPr>
                <p:cNvPr id="20" name="TextBox 19">
                  <a:extLst>
                    <a:ext uri="{FF2B5EF4-FFF2-40B4-BE49-F238E27FC236}">
                      <a16:creationId xmlns:a16="http://schemas.microsoft.com/office/drawing/2014/main" id="{C399883D-8161-4F93-8234-978D4AFA7126}"/>
                    </a:ext>
                  </a:extLst>
                </p:cNvPr>
                <p:cNvSpPr txBox="1">
                  <a:spLocks noRot="1" noChangeAspect="1" noMove="1" noResize="1" noEditPoints="1" noAdjustHandles="1" noChangeArrowheads="1" noChangeShapeType="1" noTextEdit="1"/>
                </p:cNvSpPr>
                <p:nvPr/>
              </p:nvSpPr>
              <p:spPr>
                <a:xfrm>
                  <a:off x="11363483" y="3111034"/>
                  <a:ext cx="695561" cy="584775"/>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3A4055FA-00B8-40C7-BB00-49EAF07F06F4}"/>
                    </a:ext>
                  </a:extLst>
                </p:cNvPr>
                <p:cNvSpPr txBox="1"/>
                <p:nvPr/>
              </p:nvSpPr>
              <p:spPr>
                <a:xfrm>
                  <a:off x="12354885" y="3111034"/>
                  <a:ext cx="695561" cy="584775"/>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sSub>
                              <m:sSubPr>
                                <m:ctrlPr>
                                  <a:rPr lang="en-US" sz="3200" i="1" smtClean="0">
                                    <a:latin typeface="Cambria Math" panose="02040503050406030204" pitchFamily="18" charset="0"/>
                                  </a:rPr>
                                </m:ctrlPr>
                              </m:sSubPr>
                              <m:e>
                                <m:r>
                                  <a:rPr lang="en-US" sz="3200" i="1">
                                    <a:latin typeface="Cambria Math" panose="02040503050406030204" pitchFamily="18" charset="0"/>
                                  </a:rPr>
                                  <m:t>𝑞</m:t>
                                </m:r>
                              </m:e>
                              <m:sub>
                                <m:r>
                                  <a:rPr lang="en-US" sz="3200" b="0" i="1" smtClean="0">
                                    <a:latin typeface="Cambria Math" panose="02040503050406030204" pitchFamily="18" charset="0"/>
                                  </a:rPr>
                                  <m:t>4</m:t>
                                </m:r>
                              </m:sub>
                            </m:sSub>
                          </m:e>
                        </m:acc>
                      </m:oMath>
                    </m:oMathPara>
                  </a14:m>
                  <a:endParaRPr lang="en-US" sz="3200" dirty="0"/>
                </a:p>
              </p:txBody>
            </p:sp>
          </mc:Choice>
          <mc:Fallback>
            <p:sp>
              <p:nvSpPr>
                <p:cNvPr id="21" name="TextBox 20">
                  <a:extLst>
                    <a:ext uri="{FF2B5EF4-FFF2-40B4-BE49-F238E27FC236}">
                      <a16:creationId xmlns:a16="http://schemas.microsoft.com/office/drawing/2014/main" id="{3A4055FA-00B8-40C7-BB00-49EAF07F06F4}"/>
                    </a:ext>
                  </a:extLst>
                </p:cNvPr>
                <p:cNvSpPr txBox="1">
                  <a:spLocks noRot="1" noChangeAspect="1" noMove="1" noResize="1" noEditPoints="1" noAdjustHandles="1" noChangeArrowheads="1" noChangeShapeType="1" noTextEdit="1"/>
                </p:cNvSpPr>
                <p:nvPr/>
              </p:nvSpPr>
              <p:spPr>
                <a:xfrm>
                  <a:off x="12354885" y="3111034"/>
                  <a:ext cx="695561" cy="584775"/>
                </a:xfrm>
                <a:prstGeom prst="rect">
                  <a:avLst/>
                </a:prstGeom>
                <a:blipFill>
                  <a:blip r:embed="rId11"/>
                  <a:stretch>
                    <a:fillRect/>
                  </a:stretch>
                </a:blipFill>
                <a:ln>
                  <a:noFill/>
                </a:ln>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E554F59D-7A81-43EF-92B1-5C977EE6A160}"/>
                  </a:ext>
                </a:extLst>
              </p:cNvPr>
              <p:cNvSpPr txBox="1"/>
              <p:nvPr/>
            </p:nvSpPr>
            <p:spPr>
              <a:xfrm>
                <a:off x="2850252" y="5877613"/>
                <a:ext cx="4790078" cy="584775"/>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𝑅</m:t>
                      </m:r>
                      <m:r>
                        <a:rPr lang="en-US" sz="3200" b="0" i="1" smtClean="0">
                          <a:latin typeface="Cambria Math" panose="02040503050406030204" pitchFamily="18" charset="0"/>
                        </a:rPr>
                        <m:t>=</m:t>
                      </m:r>
                      <m:r>
                        <m:rPr>
                          <m:sty m:val="p"/>
                        </m:rPr>
                        <a:rPr lang="en-US" sz="3200">
                          <a:latin typeface="Cambria Math" panose="02040503050406030204" pitchFamily="18" charset="0"/>
                        </a:rPr>
                        <m:t>m</m:t>
                      </m:r>
                      <m:r>
                        <m:rPr>
                          <m:sty m:val="p"/>
                        </m:rPr>
                        <a:rPr lang="en-US" sz="3200" b="0" i="0" smtClean="0">
                          <a:latin typeface="Cambria Math" panose="02040503050406030204" pitchFamily="18" charset="0"/>
                        </a:rPr>
                        <m:t>ax</m:t>
                      </m:r>
                      <m:r>
                        <a:rPr lang="en-US" sz="3200" b="0" i="1" smtClean="0">
                          <a:latin typeface="Cambria Math" panose="02040503050406030204" pitchFamily="18" charset="0"/>
                        </a:rPr>
                        <m:t> {</m:t>
                      </m:r>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acc>
                            <m:accPr>
                              <m:chr m:val="̅"/>
                              <m:ctrlPr>
                                <a:rPr lang="en-US" sz="3200" i="1">
                                  <a:latin typeface="Cambria Math" panose="02040503050406030204" pitchFamily="18" charset="0"/>
                                </a:rPr>
                              </m:ctrlPr>
                            </m:accPr>
                            <m:e>
                              <m:sSub>
                                <m:sSubPr>
                                  <m:ctrlPr>
                                    <a:rPr lang="en-US" sz="3200" i="1">
                                      <a:latin typeface="Cambria Math" panose="02040503050406030204" pitchFamily="18" charset="0"/>
                                    </a:rPr>
                                  </m:ctrlPr>
                                </m:sSubPr>
                                <m:e>
                                  <m:r>
                                    <a:rPr lang="en-US" sz="3200" i="1">
                                      <a:latin typeface="Cambria Math" panose="02040503050406030204" pitchFamily="18" charset="0"/>
                                    </a:rPr>
                                    <m:t>𝑞</m:t>
                                  </m:r>
                                </m:e>
                                <m:sub>
                                  <m:r>
                                    <a:rPr lang="en-US" sz="3200" b="0" i="1" smtClean="0">
                                      <a:latin typeface="Cambria Math" panose="02040503050406030204" pitchFamily="18" charset="0"/>
                                    </a:rPr>
                                    <m:t>𝑖</m:t>
                                  </m:r>
                                </m:sub>
                              </m:sSub>
                            </m:e>
                          </m:acc>
                        </m:e>
                      </m:d>
                      <m:r>
                        <a:rPr lang="en-US" sz="3200" b="0" i="1" smtClean="0">
                          <a:latin typeface="Cambria Math" panose="02040503050406030204" pitchFamily="18" charset="0"/>
                        </a:rPr>
                        <m:t>}</m:t>
                      </m:r>
                    </m:oMath>
                  </m:oMathPara>
                </a14:m>
                <a:endParaRPr lang="en-US" sz="3200" dirty="0"/>
              </a:p>
            </p:txBody>
          </p:sp>
        </mc:Choice>
        <mc:Fallback>
          <p:sp>
            <p:nvSpPr>
              <p:cNvPr id="22" name="TextBox 21">
                <a:extLst>
                  <a:ext uri="{FF2B5EF4-FFF2-40B4-BE49-F238E27FC236}">
                    <a16:creationId xmlns:a16="http://schemas.microsoft.com/office/drawing/2014/main" id="{E554F59D-7A81-43EF-92B1-5C977EE6A160}"/>
                  </a:ext>
                </a:extLst>
              </p:cNvPr>
              <p:cNvSpPr txBox="1">
                <a:spLocks noRot="1" noChangeAspect="1" noMove="1" noResize="1" noEditPoints="1" noAdjustHandles="1" noChangeArrowheads="1" noChangeShapeType="1" noTextEdit="1"/>
              </p:cNvSpPr>
              <p:nvPr/>
            </p:nvSpPr>
            <p:spPr>
              <a:xfrm>
                <a:off x="2850252" y="5877613"/>
                <a:ext cx="4790078" cy="584775"/>
              </a:xfrm>
              <a:prstGeom prst="rect">
                <a:avLst/>
              </a:prstGeom>
              <a:blipFill>
                <a:blip r:embed="rId12"/>
                <a:stretch>
                  <a:fillRect/>
                </a:stretch>
              </a:blipFill>
              <a:ln>
                <a:noFill/>
              </a:ln>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4C867BF5-C1EA-4902-A36A-9D18808B7C43}"/>
              </a:ext>
            </a:extLst>
          </p:cNvPr>
          <p:cNvGrpSpPr/>
          <p:nvPr/>
        </p:nvGrpSpPr>
        <p:grpSpPr>
          <a:xfrm>
            <a:off x="2974012" y="4059060"/>
            <a:ext cx="4291393" cy="598822"/>
            <a:chOff x="9024145" y="1825844"/>
            <a:chExt cx="4291393" cy="598822"/>
          </a:xfrm>
        </p:grpSpPr>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68B3E036-9060-42B7-BC5A-4A3A4A0B9DA8}"/>
                    </a:ext>
                  </a:extLst>
                </p:cNvPr>
                <p:cNvSpPr txBox="1"/>
                <p:nvPr/>
              </p:nvSpPr>
              <p:spPr>
                <a:xfrm>
                  <a:off x="9024145" y="1836107"/>
                  <a:ext cx="1229596" cy="588559"/>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i="1">
                                <a:latin typeface="Cambria Math" panose="02040503050406030204" pitchFamily="18" charset="0"/>
                              </a:rPr>
                              <m:t>𝑓</m:t>
                            </m:r>
                            <m:d>
                              <m:dPr>
                                <m:ctrlPr>
                                  <a:rPr lang="en-US" sz="2800" i="1">
                                    <a:latin typeface="Cambria Math" panose="02040503050406030204" pitchFamily="18" charset="0"/>
                                  </a:rPr>
                                </m:ctrlPr>
                              </m:dPr>
                              <m:e>
                                <m:acc>
                                  <m:accPr>
                                    <m:chr m:val="̅"/>
                                    <m:ctrlPr>
                                      <a:rPr lang="en-US" sz="2800" i="1">
                                        <a:latin typeface="Cambria Math" panose="02040503050406030204" pitchFamily="18" charset="0"/>
                                      </a:rPr>
                                    </m:ctrlPr>
                                  </m:accPr>
                                  <m:e>
                                    <m:sSub>
                                      <m:sSubPr>
                                        <m:ctrlPr>
                                          <a:rPr lang="en-US" sz="2800" i="1">
                                            <a:latin typeface="Cambria Math" panose="02040503050406030204" pitchFamily="18" charset="0"/>
                                          </a:rPr>
                                        </m:ctrlPr>
                                      </m:sSubPr>
                                      <m:e>
                                        <m:r>
                                          <a:rPr lang="en-US" sz="2800" i="1">
                                            <a:latin typeface="Cambria Math" panose="02040503050406030204" pitchFamily="18" charset="0"/>
                                          </a:rPr>
                                          <m:t>𝑞</m:t>
                                        </m:r>
                                      </m:e>
                                      <m:sub>
                                        <m:r>
                                          <a:rPr lang="en-US" sz="2800" i="1">
                                            <a:latin typeface="Cambria Math" panose="02040503050406030204" pitchFamily="18" charset="0"/>
                                          </a:rPr>
                                          <m:t>1</m:t>
                                        </m:r>
                                      </m:sub>
                                    </m:sSub>
                                  </m:e>
                                </m:acc>
                              </m:e>
                            </m:d>
                          </m:e>
                        </m:acc>
                      </m:oMath>
                    </m:oMathPara>
                  </a14:m>
                  <a:endParaRPr lang="en-US" sz="2800" dirty="0"/>
                </a:p>
              </p:txBody>
            </p:sp>
          </mc:Choice>
          <mc:Fallback>
            <p:sp>
              <p:nvSpPr>
                <p:cNvPr id="24" name="TextBox 23">
                  <a:extLst>
                    <a:ext uri="{FF2B5EF4-FFF2-40B4-BE49-F238E27FC236}">
                      <a16:creationId xmlns:a16="http://schemas.microsoft.com/office/drawing/2014/main" id="{68B3E036-9060-42B7-BC5A-4A3A4A0B9DA8}"/>
                    </a:ext>
                  </a:extLst>
                </p:cNvPr>
                <p:cNvSpPr txBox="1">
                  <a:spLocks noRot="1" noChangeAspect="1" noMove="1" noResize="1" noEditPoints="1" noAdjustHandles="1" noChangeArrowheads="1" noChangeShapeType="1" noTextEdit="1"/>
                </p:cNvSpPr>
                <p:nvPr/>
              </p:nvSpPr>
              <p:spPr>
                <a:xfrm>
                  <a:off x="9024145" y="1836107"/>
                  <a:ext cx="1229596" cy="588559"/>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F167242A-B476-4D7D-A46B-7092E5EE7862}"/>
                    </a:ext>
                  </a:extLst>
                </p:cNvPr>
                <p:cNvSpPr txBox="1"/>
                <p:nvPr/>
              </p:nvSpPr>
              <p:spPr>
                <a:xfrm>
                  <a:off x="10000173" y="1832686"/>
                  <a:ext cx="1229596" cy="588559"/>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panose="02040503050406030204" pitchFamily="18" charset="0"/>
                              </a:rPr>
                            </m:ctrlPr>
                          </m:accPr>
                          <m:e>
                            <m:r>
                              <a:rPr lang="en-US" sz="2800" i="1">
                                <a:latin typeface="Cambria Math" panose="02040503050406030204" pitchFamily="18" charset="0"/>
                              </a:rPr>
                              <m:t>𝑓</m:t>
                            </m:r>
                            <m:d>
                              <m:dPr>
                                <m:ctrlPr>
                                  <a:rPr lang="en-US" sz="2800" i="1">
                                    <a:latin typeface="Cambria Math" panose="02040503050406030204" pitchFamily="18" charset="0"/>
                                  </a:rPr>
                                </m:ctrlPr>
                              </m:dPr>
                              <m:e>
                                <m:acc>
                                  <m:accPr>
                                    <m:chr m:val="̅"/>
                                    <m:ctrlPr>
                                      <a:rPr lang="en-US" sz="2800" i="1">
                                        <a:latin typeface="Cambria Math" panose="02040503050406030204" pitchFamily="18" charset="0"/>
                                      </a:rPr>
                                    </m:ctrlPr>
                                  </m:accPr>
                                  <m:e>
                                    <m:sSub>
                                      <m:sSubPr>
                                        <m:ctrlPr>
                                          <a:rPr lang="en-US" sz="2800" i="1" smtClean="0">
                                            <a:latin typeface="Cambria Math" panose="02040503050406030204" pitchFamily="18" charset="0"/>
                                          </a:rPr>
                                        </m:ctrlPr>
                                      </m:sSubPr>
                                      <m:e>
                                        <m:r>
                                          <a:rPr lang="en-US" sz="2800" i="1">
                                            <a:latin typeface="Cambria Math" panose="02040503050406030204" pitchFamily="18" charset="0"/>
                                          </a:rPr>
                                          <m:t>𝑞</m:t>
                                        </m:r>
                                      </m:e>
                                      <m:sub>
                                        <m:r>
                                          <a:rPr lang="en-US" sz="2800" b="0" i="1" smtClean="0">
                                            <a:latin typeface="Cambria Math" panose="02040503050406030204" pitchFamily="18" charset="0"/>
                                          </a:rPr>
                                          <m:t>2</m:t>
                                        </m:r>
                                      </m:sub>
                                    </m:sSub>
                                  </m:e>
                                </m:acc>
                              </m:e>
                            </m:d>
                          </m:e>
                        </m:acc>
                      </m:oMath>
                    </m:oMathPara>
                  </a14:m>
                  <a:endParaRPr lang="en-US" sz="2800" dirty="0"/>
                </a:p>
              </p:txBody>
            </p:sp>
          </mc:Choice>
          <mc:Fallback>
            <p:sp>
              <p:nvSpPr>
                <p:cNvPr id="25" name="TextBox 24">
                  <a:extLst>
                    <a:ext uri="{FF2B5EF4-FFF2-40B4-BE49-F238E27FC236}">
                      <a16:creationId xmlns:a16="http://schemas.microsoft.com/office/drawing/2014/main" id="{F167242A-B476-4D7D-A46B-7092E5EE7862}"/>
                    </a:ext>
                  </a:extLst>
                </p:cNvPr>
                <p:cNvSpPr txBox="1">
                  <a:spLocks noRot="1" noChangeAspect="1" noMove="1" noResize="1" noEditPoints="1" noAdjustHandles="1" noChangeArrowheads="1" noChangeShapeType="1" noTextEdit="1"/>
                </p:cNvSpPr>
                <p:nvPr/>
              </p:nvSpPr>
              <p:spPr>
                <a:xfrm>
                  <a:off x="10000173" y="1832686"/>
                  <a:ext cx="1229596" cy="588559"/>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C8D0CAF4-EEA3-4889-ADA6-7A53F108B4B8}"/>
                    </a:ext>
                  </a:extLst>
                </p:cNvPr>
                <p:cNvSpPr txBox="1"/>
                <p:nvPr/>
              </p:nvSpPr>
              <p:spPr>
                <a:xfrm>
                  <a:off x="11109914" y="1829265"/>
                  <a:ext cx="1229596" cy="588559"/>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panose="02040503050406030204" pitchFamily="18" charset="0"/>
                              </a:rPr>
                            </m:ctrlPr>
                          </m:accPr>
                          <m:e>
                            <m:r>
                              <a:rPr lang="en-US" sz="2800" i="1">
                                <a:latin typeface="Cambria Math" panose="02040503050406030204" pitchFamily="18" charset="0"/>
                              </a:rPr>
                              <m:t>𝑓</m:t>
                            </m:r>
                            <m:d>
                              <m:dPr>
                                <m:ctrlPr>
                                  <a:rPr lang="en-US" sz="2800" i="1">
                                    <a:latin typeface="Cambria Math" panose="02040503050406030204" pitchFamily="18" charset="0"/>
                                  </a:rPr>
                                </m:ctrlPr>
                              </m:dPr>
                              <m:e>
                                <m:acc>
                                  <m:accPr>
                                    <m:chr m:val="̅"/>
                                    <m:ctrlPr>
                                      <a:rPr lang="en-US" sz="2800" i="1">
                                        <a:latin typeface="Cambria Math" panose="02040503050406030204" pitchFamily="18" charset="0"/>
                                      </a:rPr>
                                    </m:ctrlPr>
                                  </m:accPr>
                                  <m:e>
                                    <m:sSub>
                                      <m:sSubPr>
                                        <m:ctrlPr>
                                          <a:rPr lang="en-US" sz="2800" i="1">
                                            <a:latin typeface="Cambria Math" panose="02040503050406030204" pitchFamily="18" charset="0"/>
                                          </a:rPr>
                                        </m:ctrlPr>
                                      </m:sSubPr>
                                      <m:e>
                                        <m:r>
                                          <a:rPr lang="en-US" sz="2800" i="1">
                                            <a:latin typeface="Cambria Math" panose="02040503050406030204" pitchFamily="18" charset="0"/>
                                          </a:rPr>
                                          <m:t>𝑞</m:t>
                                        </m:r>
                                      </m:e>
                                      <m:sub>
                                        <m:r>
                                          <a:rPr lang="en-US" sz="2800" b="0" i="1" smtClean="0">
                                            <a:latin typeface="Cambria Math" panose="02040503050406030204" pitchFamily="18" charset="0"/>
                                          </a:rPr>
                                          <m:t>3</m:t>
                                        </m:r>
                                      </m:sub>
                                    </m:sSub>
                                  </m:e>
                                </m:acc>
                              </m:e>
                            </m:d>
                          </m:e>
                        </m:acc>
                      </m:oMath>
                    </m:oMathPara>
                  </a14:m>
                  <a:endParaRPr lang="en-US" sz="2800" dirty="0"/>
                </a:p>
              </p:txBody>
            </p:sp>
          </mc:Choice>
          <mc:Fallback>
            <p:sp>
              <p:nvSpPr>
                <p:cNvPr id="26" name="TextBox 25">
                  <a:extLst>
                    <a:ext uri="{FF2B5EF4-FFF2-40B4-BE49-F238E27FC236}">
                      <a16:creationId xmlns:a16="http://schemas.microsoft.com/office/drawing/2014/main" id="{C8D0CAF4-EEA3-4889-ADA6-7A53F108B4B8}"/>
                    </a:ext>
                  </a:extLst>
                </p:cNvPr>
                <p:cNvSpPr txBox="1">
                  <a:spLocks noRot="1" noChangeAspect="1" noMove="1" noResize="1" noEditPoints="1" noAdjustHandles="1" noChangeArrowheads="1" noChangeShapeType="1" noTextEdit="1"/>
                </p:cNvSpPr>
                <p:nvPr/>
              </p:nvSpPr>
              <p:spPr>
                <a:xfrm>
                  <a:off x="11109914" y="1829265"/>
                  <a:ext cx="1229596" cy="588559"/>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7EE3297B-16E5-4357-991C-E0AE916B048B}"/>
                    </a:ext>
                  </a:extLst>
                </p:cNvPr>
                <p:cNvSpPr txBox="1"/>
                <p:nvPr/>
              </p:nvSpPr>
              <p:spPr>
                <a:xfrm>
                  <a:off x="12085942" y="1825844"/>
                  <a:ext cx="1229596" cy="588559"/>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panose="02040503050406030204" pitchFamily="18" charset="0"/>
                              </a:rPr>
                            </m:ctrlPr>
                          </m:accPr>
                          <m:e>
                            <m:r>
                              <a:rPr lang="en-US" sz="2800" i="1">
                                <a:latin typeface="Cambria Math" panose="02040503050406030204" pitchFamily="18" charset="0"/>
                              </a:rPr>
                              <m:t>𝑓</m:t>
                            </m:r>
                            <m:d>
                              <m:dPr>
                                <m:ctrlPr>
                                  <a:rPr lang="en-US" sz="2800" i="1">
                                    <a:latin typeface="Cambria Math" panose="02040503050406030204" pitchFamily="18" charset="0"/>
                                  </a:rPr>
                                </m:ctrlPr>
                              </m:dPr>
                              <m:e>
                                <m:acc>
                                  <m:accPr>
                                    <m:chr m:val="̅"/>
                                    <m:ctrlPr>
                                      <a:rPr lang="en-US" sz="2800" i="1">
                                        <a:latin typeface="Cambria Math" panose="02040503050406030204" pitchFamily="18" charset="0"/>
                                      </a:rPr>
                                    </m:ctrlPr>
                                  </m:accPr>
                                  <m:e>
                                    <m:sSub>
                                      <m:sSubPr>
                                        <m:ctrlPr>
                                          <a:rPr lang="en-US" sz="2800" i="1">
                                            <a:latin typeface="Cambria Math" panose="02040503050406030204" pitchFamily="18" charset="0"/>
                                          </a:rPr>
                                        </m:ctrlPr>
                                      </m:sSubPr>
                                      <m:e>
                                        <m:r>
                                          <a:rPr lang="en-US" sz="2800" i="1">
                                            <a:latin typeface="Cambria Math" panose="02040503050406030204" pitchFamily="18" charset="0"/>
                                          </a:rPr>
                                          <m:t>𝑞</m:t>
                                        </m:r>
                                      </m:e>
                                      <m:sub>
                                        <m:r>
                                          <a:rPr lang="en-US" sz="2800" b="0" i="1" smtClean="0">
                                            <a:latin typeface="Cambria Math" panose="02040503050406030204" pitchFamily="18" charset="0"/>
                                          </a:rPr>
                                          <m:t>4</m:t>
                                        </m:r>
                                      </m:sub>
                                    </m:sSub>
                                  </m:e>
                                </m:acc>
                              </m:e>
                            </m:d>
                          </m:e>
                        </m:acc>
                      </m:oMath>
                    </m:oMathPara>
                  </a14:m>
                  <a:endParaRPr lang="en-US" sz="2800" dirty="0"/>
                </a:p>
              </p:txBody>
            </p:sp>
          </mc:Choice>
          <mc:Fallback>
            <p:sp>
              <p:nvSpPr>
                <p:cNvPr id="27" name="TextBox 26">
                  <a:extLst>
                    <a:ext uri="{FF2B5EF4-FFF2-40B4-BE49-F238E27FC236}">
                      <a16:creationId xmlns:a16="http://schemas.microsoft.com/office/drawing/2014/main" id="{7EE3297B-16E5-4357-991C-E0AE916B048B}"/>
                    </a:ext>
                  </a:extLst>
                </p:cNvPr>
                <p:cNvSpPr txBox="1">
                  <a:spLocks noRot="1" noChangeAspect="1" noMove="1" noResize="1" noEditPoints="1" noAdjustHandles="1" noChangeArrowheads="1" noChangeShapeType="1" noTextEdit="1"/>
                </p:cNvSpPr>
                <p:nvPr/>
              </p:nvSpPr>
              <p:spPr>
                <a:xfrm>
                  <a:off x="12085942" y="1825844"/>
                  <a:ext cx="1229596" cy="588559"/>
                </a:xfrm>
                <a:prstGeom prst="rect">
                  <a:avLst/>
                </a:prstGeom>
                <a:blipFill>
                  <a:blip r:embed="rId16"/>
                  <a:stretch>
                    <a:fillRect/>
                  </a:stretch>
                </a:blipFill>
                <a:ln>
                  <a:noFill/>
                </a:ln>
              </p:spPr>
              <p:txBody>
                <a:bodyPr/>
                <a:lstStyle/>
                <a:p>
                  <a:r>
                    <a:rPr lang="en-US">
                      <a:noFill/>
                    </a:rPr>
                    <a:t> </a:t>
                  </a:r>
                </a:p>
              </p:txBody>
            </p:sp>
          </mc:Fallback>
        </mc:AlternateContent>
      </p:grpSp>
      <p:sp>
        <p:nvSpPr>
          <p:cNvPr id="30" name="Title 1">
            <a:extLst>
              <a:ext uri="{FF2B5EF4-FFF2-40B4-BE49-F238E27FC236}">
                <a16:creationId xmlns:a16="http://schemas.microsoft.com/office/drawing/2014/main" id="{F15D0329-FB9B-415F-8CDA-FA50CEFAFAA7}"/>
              </a:ext>
            </a:extLst>
          </p:cNvPr>
          <p:cNvSpPr>
            <a:spLocks noGrp="1"/>
          </p:cNvSpPr>
          <p:nvPr>
            <p:ph type="title"/>
          </p:nvPr>
        </p:nvSpPr>
        <p:spPr>
          <a:xfrm>
            <a:off x="0" y="0"/>
            <a:ext cx="9143999" cy="1325563"/>
          </a:xfrm>
        </p:spPr>
        <p:txBody>
          <a:bodyPr/>
          <a:lstStyle/>
          <a:p>
            <a:r>
              <a:rPr lang="en-US" sz="4000" dirty="0"/>
              <a:t>Use case 1: Congestion Control    	(per-packet aggregation)</a:t>
            </a:r>
          </a:p>
        </p:txBody>
      </p:sp>
    </p:spTree>
    <p:extLst>
      <p:ext uri="{BB962C8B-B14F-4D97-AF65-F5344CB8AC3E}">
        <p14:creationId xmlns:p14="http://schemas.microsoft.com/office/powerpoint/2010/main" val="27419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par>
                                <p:cTn id="38" presetID="1" presetClass="exit" presetSubtype="0" fill="hold" nodeType="withEffect">
                                  <p:stCondLst>
                                    <p:cond delay="0"/>
                                  </p:stCondLst>
                                  <p:childTnLst>
                                    <p:set>
                                      <p:cBhvr>
                                        <p:cTn id="39" dur="1" fill="hold">
                                          <p:stCondLst>
                                            <p:cond delay="0"/>
                                          </p:stCondLst>
                                        </p:cTn>
                                        <p:tgtEl>
                                          <p:spTgt spid="1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22"/>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fade">
                                      <p:cBhvr>
                                        <p:cTn id="55" dur="500"/>
                                        <p:tgtEl>
                                          <p:spTgt spid="3">
                                            <p:txEl>
                                              <p:pRg st="3" end="3"/>
                                            </p:txEl>
                                          </p:spTgt>
                                        </p:tgtEl>
                                      </p:cBhvr>
                                    </p:animEffect>
                                  </p:childTnLst>
                                </p:cTn>
                              </p:par>
                              <p:par>
                                <p:cTn id="56" presetID="1" presetClass="exit" presetSubtype="0" fill="hold" nodeType="withEffect">
                                  <p:stCondLst>
                                    <p:cond delay="0"/>
                                  </p:stCondLst>
                                  <p:childTnLst>
                                    <p:set>
                                      <p:cBhvr>
                                        <p:cTn id="57" dur="1" fill="hold">
                                          <p:stCondLst>
                                            <p:cond delay="0"/>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4000" dirty="0"/>
              <a:t>Use case 2: Path Discovery</a:t>
            </a:r>
            <a:br>
              <a:rPr lang="en-US" sz="4000" dirty="0"/>
            </a:br>
            <a:r>
              <a:rPr lang="en-US" sz="4000" dirty="0"/>
              <a:t>	(static per-flow aggregation)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8F1D98-8BA5-49AA-9079-BDF936718911}"/>
                  </a:ext>
                </a:extLst>
              </p:cNvPr>
              <p:cNvSpPr>
                <a:spLocks noGrp="1"/>
              </p:cNvSpPr>
              <p:nvPr>
                <p:ph idx="1"/>
              </p:nvPr>
            </p:nvSpPr>
            <p:spPr>
              <a:xfrm>
                <a:off x="-68244" y="1361598"/>
                <a:ext cx="9212243" cy="2066699"/>
              </a:xfrm>
            </p:spPr>
            <p:txBody>
              <a:bodyPr/>
              <a:lstStyle/>
              <a:p>
                <a14:m>
                  <m:oMath xmlns:m="http://schemas.openxmlformats.org/officeDocument/2006/math">
                    <m:r>
                      <a:rPr lang="en-US" sz="2600" b="1" i="1" smtClean="0">
                        <a:latin typeface="Cambria Math" panose="02040503050406030204" pitchFamily="18" charset="0"/>
                      </a:rPr>
                      <m:t>𝒗</m:t>
                    </m:r>
                    <m:d>
                      <m:dPr>
                        <m:ctrlPr>
                          <a:rPr lang="en-US" sz="2600" b="1" i="1" smtClean="0">
                            <a:latin typeface="Cambria Math" panose="02040503050406030204" pitchFamily="18" charset="0"/>
                          </a:rPr>
                        </m:ctrlPr>
                      </m:dPr>
                      <m:e>
                        <m:sSub>
                          <m:sSubPr>
                            <m:ctrlPr>
                              <a:rPr lang="en-US" sz="2600" b="1" i="1" smtClean="0">
                                <a:latin typeface="Cambria Math" panose="02040503050406030204" pitchFamily="18" charset="0"/>
                              </a:rPr>
                            </m:ctrlPr>
                          </m:sSubPr>
                          <m:e>
                            <m:r>
                              <a:rPr lang="en-US" sz="2600" b="1" i="1" smtClean="0">
                                <a:latin typeface="Cambria Math" panose="02040503050406030204" pitchFamily="18" charset="0"/>
                              </a:rPr>
                              <m:t>𝒑</m:t>
                            </m:r>
                          </m:e>
                          <m:sub>
                            <m:r>
                              <a:rPr lang="en-US" sz="2600" b="1" i="1" smtClean="0">
                                <a:latin typeface="Cambria Math" panose="02040503050406030204" pitchFamily="18" charset="0"/>
                              </a:rPr>
                              <m:t>𝒋</m:t>
                            </m:r>
                          </m:sub>
                        </m:sSub>
                        <m:r>
                          <a:rPr lang="en-US" sz="2600" b="1" i="1" smtClean="0">
                            <a:latin typeface="Cambria Math" panose="02040503050406030204" pitchFamily="18" charset="0"/>
                          </a:rPr>
                          <m:t>,</m:t>
                        </m:r>
                        <m:r>
                          <a:rPr lang="en-US" sz="2600" b="1" i="1" smtClean="0">
                            <a:latin typeface="Cambria Math" panose="02040503050406030204" pitchFamily="18" charset="0"/>
                          </a:rPr>
                          <m:t>𝒔</m:t>
                        </m:r>
                      </m:e>
                    </m:d>
                    <m:r>
                      <a:rPr lang="en-US" sz="2600" b="1" i="1" smtClean="0">
                        <a:latin typeface="Cambria Math" panose="02040503050406030204" pitchFamily="18" charset="0"/>
                      </a:rPr>
                      <m:t>=</m:t>
                    </m:r>
                    <m:r>
                      <a:rPr lang="en-US" sz="2600" b="1" i="1" smtClean="0">
                        <a:latin typeface="Cambria Math" panose="02040503050406030204" pitchFamily="18" charset="0"/>
                      </a:rPr>
                      <m:t>𝑰</m:t>
                    </m:r>
                    <m:sSub>
                      <m:sSubPr>
                        <m:ctrlPr>
                          <a:rPr lang="en-US" sz="2600" b="1" i="1" smtClean="0">
                            <a:latin typeface="Cambria Math" panose="02040503050406030204" pitchFamily="18" charset="0"/>
                          </a:rPr>
                        </m:ctrlPr>
                      </m:sSubPr>
                      <m:e>
                        <m:r>
                          <a:rPr lang="en-US" sz="2600" b="1" i="1" smtClean="0">
                            <a:latin typeface="Cambria Math" panose="02040503050406030204" pitchFamily="18" charset="0"/>
                          </a:rPr>
                          <m:t>𝑫</m:t>
                        </m:r>
                      </m:e>
                      <m:sub>
                        <m:r>
                          <a:rPr lang="en-US" sz="2600" b="1" i="1" smtClean="0">
                            <a:latin typeface="Cambria Math" panose="02040503050406030204" pitchFamily="18" charset="0"/>
                          </a:rPr>
                          <m:t>𝒔</m:t>
                        </m:r>
                      </m:sub>
                    </m:sSub>
                  </m:oMath>
                </a14:m>
                <a:endParaRPr lang="en-US" sz="2600" dirty="0"/>
              </a:p>
              <a:p>
                <a:r>
                  <a:rPr lang="en-US" dirty="0"/>
                  <a:t>Baseline solution: write a sampled ID on each packet.</a:t>
                </a:r>
              </a:p>
              <a:p>
                <a:pPr lvl="1"/>
                <a:r>
                  <a:rPr lang="en-US" sz="2100" dirty="0"/>
                  <a:t>We can use the TTL field to get the hop number and run Reservoir Sampling (</a:t>
                </a:r>
                <a:r>
                  <a:rPr lang="en-US" sz="2100" dirty="0" err="1"/>
                  <a:t>Sattari</a:t>
                </a:r>
                <a:r>
                  <a:rPr lang="en-US" sz="2100" dirty="0"/>
                  <a:t> et al., 2010).</a:t>
                </a:r>
              </a:p>
            </p:txBody>
          </p:sp>
        </mc:Choice>
        <mc:Fallback xmlns="">
          <p:sp>
            <p:nvSpPr>
              <p:cNvPr id="3" name="Content Placeholder 2">
                <a:extLst>
                  <a:ext uri="{FF2B5EF4-FFF2-40B4-BE49-F238E27FC236}">
                    <a16:creationId xmlns:a16="http://schemas.microsoft.com/office/drawing/2014/main" id="{928F1D98-8BA5-49AA-9079-BDF936718911}"/>
                  </a:ext>
                </a:extLst>
              </p:cNvPr>
              <p:cNvSpPr>
                <a:spLocks noGrp="1" noRot="1" noChangeAspect="1" noMove="1" noResize="1" noEditPoints="1" noAdjustHandles="1" noChangeArrowheads="1" noChangeShapeType="1" noTextEdit="1"/>
              </p:cNvSpPr>
              <p:nvPr>
                <p:ph idx="1"/>
              </p:nvPr>
            </p:nvSpPr>
            <p:spPr>
              <a:xfrm>
                <a:off x="-68244" y="1361598"/>
                <a:ext cx="9212243" cy="2066699"/>
              </a:xfrm>
              <a:blipFill>
                <a:blip r:embed="rId3"/>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1B53C30F-4233-41C8-B4CD-287B407D6541}"/>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469138B-5ED6-429F-850A-A4DCB81751F4}"/>
              </a:ext>
            </a:extLst>
          </p:cNvPr>
          <p:cNvSpPr/>
          <p:nvPr/>
        </p:nvSpPr>
        <p:spPr>
          <a:xfrm>
            <a:off x="274320" y="331552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A</a:t>
            </a:r>
          </a:p>
        </p:txBody>
      </p:sp>
      <p:sp>
        <p:nvSpPr>
          <p:cNvPr id="7" name="Oval 6">
            <a:extLst>
              <a:ext uri="{FF2B5EF4-FFF2-40B4-BE49-F238E27FC236}">
                <a16:creationId xmlns:a16="http://schemas.microsoft.com/office/drawing/2014/main" id="{F18F1E2C-EE03-4B9A-AA31-4C0CEF6828C3}"/>
              </a:ext>
            </a:extLst>
          </p:cNvPr>
          <p:cNvSpPr/>
          <p:nvPr/>
        </p:nvSpPr>
        <p:spPr>
          <a:xfrm>
            <a:off x="2834640" y="331552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B</a:t>
            </a:r>
          </a:p>
        </p:txBody>
      </p:sp>
      <p:sp>
        <p:nvSpPr>
          <p:cNvPr id="8" name="Oval 7">
            <a:extLst>
              <a:ext uri="{FF2B5EF4-FFF2-40B4-BE49-F238E27FC236}">
                <a16:creationId xmlns:a16="http://schemas.microsoft.com/office/drawing/2014/main" id="{2262AECA-1E74-4E85-BACA-3918FD20F430}"/>
              </a:ext>
            </a:extLst>
          </p:cNvPr>
          <p:cNvSpPr/>
          <p:nvPr/>
        </p:nvSpPr>
        <p:spPr>
          <a:xfrm>
            <a:off x="5394960" y="331552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C</a:t>
            </a:r>
          </a:p>
        </p:txBody>
      </p:sp>
      <p:sp>
        <p:nvSpPr>
          <p:cNvPr id="9" name="Oval 8">
            <a:extLst>
              <a:ext uri="{FF2B5EF4-FFF2-40B4-BE49-F238E27FC236}">
                <a16:creationId xmlns:a16="http://schemas.microsoft.com/office/drawing/2014/main" id="{A8BC1FD0-D2CB-44CA-A9B0-7663A1E877DE}"/>
              </a:ext>
            </a:extLst>
          </p:cNvPr>
          <p:cNvSpPr/>
          <p:nvPr/>
        </p:nvSpPr>
        <p:spPr>
          <a:xfrm>
            <a:off x="7955280" y="331623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D</a:t>
            </a:r>
          </a:p>
        </p:txBody>
      </p:sp>
      <p:cxnSp>
        <p:nvCxnSpPr>
          <p:cNvPr id="10" name="Straight Arrow Connector 9">
            <a:extLst>
              <a:ext uri="{FF2B5EF4-FFF2-40B4-BE49-F238E27FC236}">
                <a16:creationId xmlns:a16="http://schemas.microsoft.com/office/drawing/2014/main" id="{636B57BF-D1A8-4A05-BEBF-9D3F90979C7E}"/>
              </a:ext>
            </a:extLst>
          </p:cNvPr>
          <p:cNvCxnSpPr>
            <a:cxnSpLocks/>
            <a:stCxn id="5" idx="6"/>
            <a:endCxn id="7" idx="2"/>
          </p:cNvCxnSpPr>
          <p:nvPr/>
        </p:nvCxnSpPr>
        <p:spPr>
          <a:xfrm>
            <a:off x="1188720" y="3772727"/>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B6AC85B-8ECD-4B6F-B743-94524533430C}"/>
              </a:ext>
            </a:extLst>
          </p:cNvPr>
          <p:cNvCxnSpPr>
            <a:cxnSpLocks/>
            <a:stCxn id="7" idx="6"/>
            <a:endCxn id="8" idx="2"/>
          </p:cNvCxnSpPr>
          <p:nvPr/>
        </p:nvCxnSpPr>
        <p:spPr>
          <a:xfrm>
            <a:off x="3749040" y="3772727"/>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7935CA4-E454-441E-8DFC-BC33127F6AB5}"/>
              </a:ext>
            </a:extLst>
          </p:cNvPr>
          <p:cNvCxnSpPr>
            <a:cxnSpLocks/>
            <a:stCxn id="8" idx="6"/>
            <a:endCxn id="9" idx="2"/>
          </p:cNvCxnSpPr>
          <p:nvPr/>
        </p:nvCxnSpPr>
        <p:spPr>
          <a:xfrm>
            <a:off x="6309360" y="3772727"/>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41D5CFB8-16B9-4F69-87F6-DA7156E56B4A}"/>
                  </a:ext>
                </a:extLst>
              </p:cNvPr>
              <p:cNvSpPr txBox="1">
                <a:spLocks/>
              </p:cNvSpPr>
              <p:nvPr/>
            </p:nvSpPr>
            <p:spPr bwMode="auto">
              <a:xfrm>
                <a:off x="152041" y="5785161"/>
                <a:ext cx="8717639" cy="7873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4"/>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 </a:t>
                </a:r>
                <a:r>
                  <a:rPr lang="en-US" i="1" dirty="0"/>
                  <a:t>Coupon Collector </a:t>
                </a:r>
                <a:r>
                  <a:rPr lang="en-US" dirty="0"/>
                  <a:t>process. For </a:t>
                </a:r>
                <a14:m>
                  <m:oMath xmlns:m="http://schemas.openxmlformats.org/officeDocument/2006/math">
                    <m:r>
                      <a:rPr lang="en-US" b="0" i="1" smtClean="0">
                        <a:latin typeface="Cambria Math" panose="02040503050406030204" pitchFamily="18" charset="0"/>
                      </a:rPr>
                      <m:t>𝑘</m:t>
                    </m:r>
                  </m:oMath>
                </a14:m>
                <a:r>
                  <a:rPr lang="en-US" dirty="0"/>
                  <a:t> hops it will take </a:t>
                </a:r>
                <a14:m>
                  <m:oMath xmlns:m="http://schemas.openxmlformats.org/officeDocument/2006/math">
                    <m:func>
                      <m:funcPr>
                        <m:ctrlPr>
                          <a:rPr lang="en-US" b="0" i="1" smtClean="0">
                            <a:latin typeface="Cambria Math" panose="02040503050406030204" pitchFamily="18" charset="0"/>
                          </a:rPr>
                        </m:ctrlPr>
                      </m:funcPr>
                      <m:fName>
                        <m:r>
                          <a:rPr lang="en-US" b="0" i="1" smtClean="0">
                            <a:latin typeface="Cambria Math" panose="02040503050406030204" pitchFamily="18" charset="0"/>
                          </a:rPr>
                          <m:t>𝑘</m:t>
                        </m:r>
                        <m:r>
                          <m:rPr>
                            <m:sty m:val="p"/>
                          </m:rPr>
                          <a:rPr lang="en-US" b="0" i="0" smtClean="0">
                            <a:latin typeface="Cambria Math" panose="02040503050406030204" pitchFamily="18" charset="0"/>
                          </a:rPr>
                          <m:t>ln</m:t>
                        </m:r>
                      </m:fName>
                      <m:e>
                        <m:r>
                          <a:rPr lang="en-US" b="0" i="1" smtClean="0">
                            <a:latin typeface="Cambria Math" panose="02040503050406030204" pitchFamily="18" charset="0"/>
                          </a:rPr>
                          <m:t>𝑘</m:t>
                        </m:r>
                      </m:e>
                    </m:func>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𝑜</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oMath>
                </a14:m>
                <a:r>
                  <a:rPr lang="en-US" dirty="0"/>
                  <a:t> packets to detect the path.</a:t>
                </a:r>
              </a:p>
            </p:txBody>
          </p:sp>
        </mc:Choice>
        <mc:Fallback xmlns="">
          <p:sp>
            <p:nvSpPr>
              <p:cNvPr id="13" name="Content Placeholder 2">
                <a:extLst>
                  <a:ext uri="{FF2B5EF4-FFF2-40B4-BE49-F238E27FC236}">
                    <a16:creationId xmlns:a16="http://schemas.microsoft.com/office/drawing/2014/main" id="{41D5CFB8-16B9-4F69-87F6-DA7156E56B4A}"/>
                  </a:ext>
                </a:extLst>
              </p:cNvPr>
              <p:cNvSpPr txBox="1">
                <a:spLocks noRot="1" noChangeAspect="1" noMove="1" noResize="1" noEditPoints="1" noAdjustHandles="1" noChangeArrowheads="1" noChangeShapeType="1" noTextEdit="1"/>
              </p:cNvSpPr>
              <p:nvPr/>
            </p:nvSpPr>
            <p:spPr bwMode="auto">
              <a:xfrm>
                <a:off x="152041" y="5785161"/>
                <a:ext cx="8717639" cy="787384"/>
              </a:xfrm>
              <a:prstGeom prst="rect">
                <a:avLst/>
              </a:prstGeom>
              <a:blipFill>
                <a:blip r:embed="rId5"/>
                <a:stretch>
                  <a:fillRect t="-6977" b="-217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5851450D-97E6-4157-9D3E-833952712824}"/>
              </a:ext>
            </a:extLst>
          </p:cNvPr>
          <p:cNvSpPr/>
          <p:nvPr/>
        </p:nvSpPr>
        <p:spPr>
          <a:xfrm>
            <a:off x="8090193" y="4259580"/>
            <a:ext cx="640080"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C</a:t>
            </a:r>
          </a:p>
        </p:txBody>
      </p:sp>
      <p:sp>
        <p:nvSpPr>
          <p:cNvPr id="15" name="Rectangle: Rounded Corners 14">
            <a:extLst>
              <a:ext uri="{FF2B5EF4-FFF2-40B4-BE49-F238E27FC236}">
                <a16:creationId xmlns:a16="http://schemas.microsoft.com/office/drawing/2014/main" id="{4518EB0F-7E29-4884-BB33-98E011CC7AF5}"/>
              </a:ext>
            </a:extLst>
          </p:cNvPr>
          <p:cNvSpPr/>
          <p:nvPr/>
        </p:nvSpPr>
        <p:spPr>
          <a:xfrm>
            <a:off x="8090193" y="4488180"/>
            <a:ext cx="640080"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A</a:t>
            </a:r>
          </a:p>
        </p:txBody>
      </p:sp>
      <p:sp>
        <p:nvSpPr>
          <p:cNvPr id="16" name="Rectangle: Rounded Corners 15">
            <a:extLst>
              <a:ext uri="{FF2B5EF4-FFF2-40B4-BE49-F238E27FC236}">
                <a16:creationId xmlns:a16="http://schemas.microsoft.com/office/drawing/2014/main" id="{CD825B2F-23F1-4724-AECB-4E72DEB69881}"/>
              </a:ext>
            </a:extLst>
          </p:cNvPr>
          <p:cNvSpPr/>
          <p:nvPr/>
        </p:nvSpPr>
        <p:spPr>
          <a:xfrm>
            <a:off x="8090193" y="4716780"/>
            <a:ext cx="640080"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A</a:t>
            </a:r>
          </a:p>
        </p:txBody>
      </p:sp>
      <p:sp>
        <p:nvSpPr>
          <p:cNvPr id="17" name="Rectangle: Rounded Corners 16">
            <a:extLst>
              <a:ext uri="{FF2B5EF4-FFF2-40B4-BE49-F238E27FC236}">
                <a16:creationId xmlns:a16="http://schemas.microsoft.com/office/drawing/2014/main" id="{03C82DC3-0966-4972-A208-70EA7B3EFD82}"/>
              </a:ext>
            </a:extLst>
          </p:cNvPr>
          <p:cNvSpPr/>
          <p:nvPr/>
        </p:nvSpPr>
        <p:spPr>
          <a:xfrm>
            <a:off x="8090193" y="4945380"/>
            <a:ext cx="640080"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D</a:t>
            </a:r>
          </a:p>
        </p:txBody>
      </p:sp>
      <p:sp>
        <p:nvSpPr>
          <p:cNvPr id="18" name="Rectangle: Rounded Corners 17">
            <a:extLst>
              <a:ext uri="{FF2B5EF4-FFF2-40B4-BE49-F238E27FC236}">
                <a16:creationId xmlns:a16="http://schemas.microsoft.com/office/drawing/2014/main" id="{F86707D9-85C9-4752-8ACB-BE3E98AAB93F}"/>
              </a:ext>
            </a:extLst>
          </p:cNvPr>
          <p:cNvSpPr/>
          <p:nvPr/>
        </p:nvSpPr>
        <p:spPr>
          <a:xfrm>
            <a:off x="8090193" y="5173980"/>
            <a:ext cx="640080"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A</a:t>
            </a:r>
          </a:p>
        </p:txBody>
      </p:sp>
      <p:sp>
        <p:nvSpPr>
          <p:cNvPr id="19" name="Rectangle: Rounded Corners 18">
            <a:extLst>
              <a:ext uri="{FF2B5EF4-FFF2-40B4-BE49-F238E27FC236}">
                <a16:creationId xmlns:a16="http://schemas.microsoft.com/office/drawing/2014/main" id="{2E03D47D-2957-419A-B6A4-9C1E2823AA86}"/>
              </a:ext>
            </a:extLst>
          </p:cNvPr>
          <p:cNvSpPr/>
          <p:nvPr/>
        </p:nvSpPr>
        <p:spPr>
          <a:xfrm>
            <a:off x="8090193" y="5402580"/>
            <a:ext cx="640080"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C</a:t>
            </a:r>
          </a:p>
        </p:txBody>
      </p:sp>
      <p:sp>
        <p:nvSpPr>
          <p:cNvPr id="20" name="Rectangle: Rounded Corners 19">
            <a:extLst>
              <a:ext uri="{FF2B5EF4-FFF2-40B4-BE49-F238E27FC236}">
                <a16:creationId xmlns:a16="http://schemas.microsoft.com/office/drawing/2014/main" id="{1E271674-DABB-404A-98BA-6C768E51BE73}"/>
              </a:ext>
            </a:extLst>
          </p:cNvPr>
          <p:cNvSpPr/>
          <p:nvPr/>
        </p:nvSpPr>
        <p:spPr>
          <a:xfrm>
            <a:off x="8090193" y="5631180"/>
            <a:ext cx="640080"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B</a:t>
            </a:r>
          </a:p>
        </p:txBody>
      </p:sp>
      <p:sp>
        <p:nvSpPr>
          <p:cNvPr id="21" name="Slide Number Placeholder 2">
            <a:extLst>
              <a:ext uri="{FF2B5EF4-FFF2-40B4-BE49-F238E27FC236}">
                <a16:creationId xmlns:a16="http://schemas.microsoft.com/office/drawing/2014/main" id="{1B07A5CF-F1B6-4673-9D03-B6E81AFF6A48}"/>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22</a:t>
            </a:fld>
            <a:endParaRPr lang="en-US" sz="1200" dirty="0">
              <a:solidFill>
                <a:schemeClr val="tx1">
                  <a:tint val="75000"/>
                </a:schemeClr>
              </a:solidFill>
            </a:endParaRPr>
          </a:p>
        </p:txBody>
      </p:sp>
    </p:spTree>
    <p:extLst>
      <p:ext uri="{BB962C8B-B14F-4D97-AF65-F5344CB8AC3E}">
        <p14:creationId xmlns:p14="http://schemas.microsoft.com/office/powerpoint/2010/main" val="62972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par>
                          <p:cTn id="32" fill="hold">
                            <p:stCondLst>
                              <p:cond delay="75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50"/>
                                        <p:tgtEl>
                                          <p:spTgt spid="17"/>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50"/>
                                        <p:tgtEl>
                                          <p:spTgt spid="18"/>
                                        </p:tgtEl>
                                      </p:cBhvr>
                                    </p:animEffect>
                                  </p:childTnLst>
                                </p:cTn>
                              </p:par>
                            </p:childTnLst>
                          </p:cTn>
                        </p:par>
                        <p:par>
                          <p:cTn id="40" fill="hold">
                            <p:stCondLst>
                              <p:cond delay="125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200" dirty="0"/>
              <a:t>Coupon Collector Process</a:t>
            </a:r>
          </a:p>
        </p:txBody>
      </p:sp>
      <p:sp>
        <p:nvSpPr>
          <p:cNvPr id="6" name="Rectangle 5">
            <a:extLst>
              <a:ext uri="{FF2B5EF4-FFF2-40B4-BE49-F238E27FC236}">
                <a16:creationId xmlns:a16="http://schemas.microsoft.com/office/drawing/2014/main" id="{1B53C30F-4233-41C8-B4CD-287B407D6541}"/>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close up of a map&#10;&#10;Description automatically generated">
            <a:extLst>
              <a:ext uri="{FF2B5EF4-FFF2-40B4-BE49-F238E27FC236}">
                <a16:creationId xmlns:a16="http://schemas.microsoft.com/office/drawing/2014/main" id="{C6A3232D-3FBE-4B21-9542-40764E892BF2}"/>
              </a:ext>
            </a:extLst>
          </p:cNvPr>
          <p:cNvPicPr>
            <a:picLocks noChangeAspect="1"/>
          </p:cNvPicPr>
          <p:nvPr/>
        </p:nvPicPr>
        <p:blipFill>
          <a:blip r:embed="rId3"/>
          <a:stretch>
            <a:fillRect/>
          </a:stretch>
        </p:blipFill>
        <p:spPr>
          <a:xfrm>
            <a:off x="1289046" y="1421122"/>
            <a:ext cx="6565907" cy="488339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F2EA0E-38AF-4894-8E27-F689073804A6}"/>
                  </a:ext>
                </a:extLst>
              </p:cNvPr>
              <p:cNvSpPr txBox="1"/>
              <p:nvPr/>
            </p:nvSpPr>
            <p:spPr>
              <a:xfrm>
                <a:off x="6" y="3339598"/>
                <a:ext cx="330196" cy="954107"/>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𝔼</m:t>
                      </m:r>
                      <m:r>
                        <a:rPr lang="en-US" sz="2800" b="0" i="1" smtClean="0">
                          <a:latin typeface="Cambria Math" panose="02040503050406030204" pitchFamily="18" charset="0"/>
                        </a:rPr>
                        <m:t>[</m:t>
                      </m:r>
                      <m:r>
                        <m:rPr>
                          <m:sty m:val="p"/>
                        </m:rPr>
                        <a:rPr lang="en-US" sz="2800" b="0" i="0" smtClean="0">
                          <a:latin typeface="Cambria Math" panose="02040503050406030204" pitchFamily="18" charset="0"/>
                        </a:rPr>
                        <m:t>missing</m:t>
                      </m:r>
                    </m:oMath>
                  </m:oMathPara>
                </a14:m>
                <a:endParaRPr lang="en-US" sz="28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0" smtClean="0">
                          <a:latin typeface="Cambria Math" panose="02040503050406030204" pitchFamily="18" charset="0"/>
                        </a:rPr>
                        <m:t>       </m:t>
                      </m:r>
                      <m:r>
                        <m:rPr>
                          <m:sty m:val="p"/>
                        </m:rPr>
                        <a:rPr lang="en-US" sz="2800" b="0" i="0" smtClean="0">
                          <a:latin typeface="Cambria Math" panose="02040503050406030204" pitchFamily="18" charset="0"/>
                        </a:rPr>
                        <m:t>hops</m:t>
                      </m:r>
                      <m:r>
                        <a:rPr lang="en-US" sz="2800" b="0" i="0" smtClean="0">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B6F2EA0E-38AF-4894-8E27-F689073804A6}"/>
                  </a:ext>
                </a:extLst>
              </p:cNvPr>
              <p:cNvSpPr txBox="1">
                <a:spLocks noRot="1" noChangeAspect="1" noMove="1" noResize="1" noEditPoints="1" noAdjustHandles="1" noChangeArrowheads="1" noChangeShapeType="1" noTextEdit="1"/>
              </p:cNvSpPr>
              <p:nvPr/>
            </p:nvSpPr>
            <p:spPr>
              <a:xfrm>
                <a:off x="6" y="3339598"/>
                <a:ext cx="330196" cy="954107"/>
              </a:xfrm>
              <a:prstGeom prst="rect">
                <a:avLst/>
              </a:prstGeom>
              <a:blipFill>
                <a:blip r:embed="rId4"/>
                <a:stretch>
                  <a:fillRect r="-388889"/>
                </a:stretch>
              </a:blipFill>
              <a:ln>
                <a:noFill/>
              </a:ln>
            </p:spPr>
            <p:txBody>
              <a:bodyPr/>
              <a:lstStyle/>
              <a:p>
                <a:r>
                  <a:rPr lang="en-US">
                    <a:noFill/>
                  </a:rPr>
                  <a:t> </a:t>
                </a:r>
              </a:p>
            </p:txBody>
          </p:sp>
        </mc:Fallback>
      </mc:AlternateContent>
      <p:sp>
        <p:nvSpPr>
          <p:cNvPr id="29" name="TextBox 28">
            <a:extLst>
              <a:ext uri="{FF2B5EF4-FFF2-40B4-BE49-F238E27FC236}">
                <a16:creationId xmlns:a16="http://schemas.microsoft.com/office/drawing/2014/main" id="{DE585893-0505-4589-82E6-A8897E648425}"/>
              </a:ext>
            </a:extLst>
          </p:cNvPr>
          <p:cNvSpPr txBox="1"/>
          <p:nvPr/>
        </p:nvSpPr>
        <p:spPr>
          <a:xfrm>
            <a:off x="2870204" y="6045560"/>
            <a:ext cx="5575296" cy="523220"/>
          </a:xfrm>
          <a:prstGeom prst="rect">
            <a:avLst/>
          </a:prstGeom>
          <a:ln>
            <a:noFill/>
          </a:ln>
        </p:spPr>
        <p:txBody>
          <a:bodyPr wrap="square" rtlCol="0">
            <a:spAutoFit/>
          </a:bodyPr>
          <a:lstStyle/>
          <a:p>
            <a:r>
              <a:rPr lang="en-US" sz="2800" dirty="0"/>
              <a:t>Number of samples</a:t>
            </a:r>
          </a:p>
        </p:txBody>
      </p:sp>
      <p:sp>
        <p:nvSpPr>
          <p:cNvPr id="10" name="Slide Number Placeholder 2">
            <a:extLst>
              <a:ext uri="{FF2B5EF4-FFF2-40B4-BE49-F238E27FC236}">
                <a16:creationId xmlns:a16="http://schemas.microsoft.com/office/drawing/2014/main" id="{5E9C6918-81AA-48C4-8DD0-0F9C18462649}"/>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23</a:t>
            </a:fld>
            <a:endParaRPr lang="en-US" sz="1200" dirty="0">
              <a:solidFill>
                <a:schemeClr val="tx1">
                  <a:tint val="75000"/>
                </a:schemeClr>
              </a:solidFill>
            </a:endParaRPr>
          </a:p>
        </p:txBody>
      </p:sp>
      <p:cxnSp>
        <p:nvCxnSpPr>
          <p:cNvPr id="9" name="Straight Connector 8">
            <a:extLst>
              <a:ext uri="{FF2B5EF4-FFF2-40B4-BE49-F238E27FC236}">
                <a16:creationId xmlns:a16="http://schemas.microsoft.com/office/drawing/2014/main" id="{D3DE9630-CB09-4DA1-A3C9-66BDA901CE61}"/>
              </a:ext>
            </a:extLst>
          </p:cNvPr>
          <p:cNvCxnSpPr/>
          <p:nvPr/>
        </p:nvCxnSpPr>
        <p:spPr>
          <a:xfrm flipV="1">
            <a:off x="4654549" y="1917700"/>
            <a:ext cx="0" cy="3898900"/>
          </a:xfrm>
          <a:prstGeom prst="line">
            <a:avLst/>
          </a:prstGeom>
          <a:ln>
            <a:solidFill>
              <a:srgbClr val="48A448"/>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C22A93C-63F9-44EA-95AB-FD28A2231D2F}"/>
                  </a:ext>
                </a:extLst>
              </p:cNvPr>
              <p:cNvSpPr txBox="1"/>
              <p:nvPr/>
            </p:nvSpPr>
            <p:spPr>
              <a:xfrm>
                <a:off x="1113023" y="1671320"/>
                <a:ext cx="660400" cy="400110"/>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m:t>
                      </m:r>
                    </m:oMath>
                  </m:oMathPara>
                </a14:m>
                <a:endParaRPr lang="en-US" sz="2000" dirty="0"/>
              </a:p>
            </p:txBody>
          </p:sp>
        </mc:Choice>
        <mc:Fallback xmlns="">
          <p:sp>
            <p:nvSpPr>
              <p:cNvPr id="3" name="TextBox 2">
                <a:extLst>
                  <a:ext uri="{FF2B5EF4-FFF2-40B4-BE49-F238E27FC236}">
                    <a16:creationId xmlns:a16="http://schemas.microsoft.com/office/drawing/2014/main" id="{9C22A93C-63F9-44EA-95AB-FD28A2231D2F}"/>
                  </a:ext>
                </a:extLst>
              </p:cNvPr>
              <p:cNvSpPr txBox="1">
                <a:spLocks noRot="1" noChangeAspect="1" noMove="1" noResize="1" noEditPoints="1" noAdjustHandles="1" noChangeArrowheads="1" noChangeShapeType="1" noTextEdit="1"/>
              </p:cNvSpPr>
              <p:nvPr/>
            </p:nvSpPr>
            <p:spPr>
              <a:xfrm>
                <a:off x="1113023" y="1671320"/>
                <a:ext cx="660400" cy="400110"/>
              </a:xfrm>
              <a:prstGeom prst="rect">
                <a:avLst/>
              </a:prstGeom>
              <a:blipFill>
                <a:blip r:embed="rId5"/>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3001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200" dirty="0"/>
              <a:t>The power of Coding</a:t>
            </a:r>
          </a:p>
        </p:txBody>
      </p:sp>
      <p:sp>
        <p:nvSpPr>
          <p:cNvPr id="10" name="Slide Number Placeholder 2">
            <a:extLst>
              <a:ext uri="{FF2B5EF4-FFF2-40B4-BE49-F238E27FC236}">
                <a16:creationId xmlns:a16="http://schemas.microsoft.com/office/drawing/2014/main" id="{5E9C6918-81AA-48C4-8DD0-0F9C18462649}"/>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24</a:t>
            </a:fld>
            <a:endParaRPr lang="en-US" sz="1200" dirty="0">
              <a:solidFill>
                <a:schemeClr val="tx1">
                  <a:tint val="75000"/>
                </a:schemeClr>
              </a:solidFill>
            </a:endParaRPr>
          </a:p>
        </p:txBody>
      </p:sp>
      <p:sp>
        <p:nvSpPr>
          <p:cNvPr id="11" name="Oval 10">
            <a:extLst>
              <a:ext uri="{FF2B5EF4-FFF2-40B4-BE49-F238E27FC236}">
                <a16:creationId xmlns:a16="http://schemas.microsoft.com/office/drawing/2014/main" id="{82736FA4-E111-49AA-A476-F2C38B0C2212}"/>
              </a:ext>
            </a:extLst>
          </p:cNvPr>
          <p:cNvSpPr/>
          <p:nvPr/>
        </p:nvSpPr>
        <p:spPr>
          <a:xfrm>
            <a:off x="2316480" y="1501772"/>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A</a:t>
            </a:r>
          </a:p>
        </p:txBody>
      </p:sp>
      <p:sp>
        <p:nvSpPr>
          <p:cNvPr id="12" name="Oval 11">
            <a:extLst>
              <a:ext uri="{FF2B5EF4-FFF2-40B4-BE49-F238E27FC236}">
                <a16:creationId xmlns:a16="http://schemas.microsoft.com/office/drawing/2014/main" id="{A35F59DC-D9C5-4A4E-A57A-CFC8F267EB4E}"/>
              </a:ext>
            </a:extLst>
          </p:cNvPr>
          <p:cNvSpPr/>
          <p:nvPr/>
        </p:nvSpPr>
        <p:spPr>
          <a:xfrm>
            <a:off x="4876800" y="1501772"/>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B</a:t>
            </a:r>
          </a:p>
        </p:txBody>
      </p:sp>
      <p:cxnSp>
        <p:nvCxnSpPr>
          <p:cNvPr id="14" name="Straight Arrow Connector 13">
            <a:extLst>
              <a:ext uri="{FF2B5EF4-FFF2-40B4-BE49-F238E27FC236}">
                <a16:creationId xmlns:a16="http://schemas.microsoft.com/office/drawing/2014/main" id="{342113A4-743A-4EC1-ADB1-EB6FECD17126}"/>
              </a:ext>
            </a:extLst>
          </p:cNvPr>
          <p:cNvCxnSpPr>
            <a:cxnSpLocks/>
            <a:stCxn id="11" idx="6"/>
            <a:endCxn id="12" idx="2"/>
          </p:cNvCxnSpPr>
          <p:nvPr/>
        </p:nvCxnSpPr>
        <p:spPr>
          <a:xfrm>
            <a:off x="3230880" y="1958972"/>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5B5B7E6-1A8A-4E7E-80AD-CB1E6EBEB65C}"/>
                  </a:ext>
                </a:extLst>
              </p:cNvPr>
              <p:cNvSpPr txBox="1"/>
              <p:nvPr/>
            </p:nvSpPr>
            <p:spPr>
              <a:xfrm>
                <a:off x="-38101" y="2368861"/>
                <a:ext cx="7908133" cy="1701107"/>
              </a:xfrm>
              <a:prstGeom prst="rect">
                <a:avLst/>
              </a:prstGeom>
              <a:ln>
                <a:noFill/>
              </a:ln>
            </p:spPr>
            <p:txBody>
              <a:bodyPr wrap="square" rtlCol="0">
                <a:spAutoFit/>
              </a:bodyPr>
              <a:lstStyle/>
              <a:p>
                <a:pPr>
                  <a:lnSpc>
                    <a:spcPct val="150000"/>
                  </a:lnSpc>
                </a:pPr>
                <a:r>
                  <a:rPr lang="en-US" dirty="0"/>
                  <a:t>The Baseline would:</a:t>
                </a:r>
              </a:p>
              <a:p>
                <a:pPr marL="285750" indent="-285750">
                  <a:lnSpc>
                    <a:spcPct val="150000"/>
                  </a:lnSpc>
                  <a:buFont typeface="Arial" panose="020B0604020202020204" pitchFamily="34" charset="0"/>
                  <a:buChar char="•"/>
                </a:pPr>
                <a:r>
                  <a:rPr lang="en-US" dirty="0"/>
                  <a:t>Get information on the first packet.</a:t>
                </a:r>
              </a:p>
              <a:p>
                <a:pPr marL="285750" indent="-285750">
                  <a:lnSpc>
                    <a:spcPct val="150000"/>
                  </a:lnSpc>
                  <a:buFont typeface="Arial" panose="020B0604020202020204" pitchFamily="34" charset="0"/>
                  <a:buChar char="•"/>
                </a:pPr>
                <a:r>
                  <a:rPr lang="en-US" dirty="0"/>
                  <a:t>Require 2 packets on average to get the second hop ID. </a:t>
                </a:r>
              </a:p>
              <a:p>
                <a:pPr marL="742950" lvl="1" indent="-285750">
                  <a:lnSpc>
                    <a:spcPct val="150000"/>
                  </a:lnSpc>
                  <a:buFont typeface="Arial" panose="020B0604020202020204" pitchFamily="34" charset="0"/>
                  <a:buChar char="•"/>
                </a:pPr>
                <a:r>
                  <a:rPr lang="en-US" dirty="0"/>
                  <a:t>Overall: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3</m:t>
                    </m:r>
                  </m:oMath>
                </a14:m>
                <a:r>
                  <a:rPr lang="en-US" dirty="0"/>
                  <a:t> packets in expectation.</a:t>
                </a:r>
              </a:p>
            </p:txBody>
          </p:sp>
        </mc:Choice>
        <mc:Fallback xmlns="">
          <p:sp>
            <p:nvSpPr>
              <p:cNvPr id="3" name="TextBox 2">
                <a:extLst>
                  <a:ext uri="{FF2B5EF4-FFF2-40B4-BE49-F238E27FC236}">
                    <a16:creationId xmlns:a16="http://schemas.microsoft.com/office/drawing/2014/main" id="{35B5B7E6-1A8A-4E7E-80AD-CB1E6EBEB65C}"/>
                  </a:ext>
                </a:extLst>
              </p:cNvPr>
              <p:cNvSpPr txBox="1">
                <a:spLocks noRot="1" noChangeAspect="1" noMove="1" noResize="1" noEditPoints="1" noAdjustHandles="1" noChangeArrowheads="1" noChangeShapeType="1" noTextEdit="1"/>
              </p:cNvSpPr>
              <p:nvPr/>
            </p:nvSpPr>
            <p:spPr>
              <a:xfrm>
                <a:off x="-38101" y="2368861"/>
                <a:ext cx="7908133" cy="1701107"/>
              </a:xfrm>
              <a:prstGeom prst="rect">
                <a:avLst/>
              </a:prstGeom>
              <a:blipFill>
                <a:blip r:embed="rId3"/>
                <a:stretch>
                  <a:fillRect l="-694" b="-46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752BED1-58A9-4237-A296-9688177EE951}"/>
                  </a:ext>
                </a:extLst>
              </p:cNvPr>
              <p:cNvSpPr txBox="1"/>
              <p:nvPr/>
            </p:nvSpPr>
            <p:spPr>
              <a:xfrm>
                <a:off x="-38100" y="4558342"/>
                <a:ext cx="9258300" cy="1477328"/>
              </a:xfrm>
              <a:prstGeom prst="rect">
                <a:avLst/>
              </a:prstGeom>
              <a:ln>
                <a:noFill/>
              </a:ln>
            </p:spPr>
            <p:txBody>
              <a:bodyPr wrap="square" rtlCol="0">
                <a:spAutoFit/>
              </a:bodyPr>
              <a:lstStyle/>
              <a:p>
                <a:pPr>
                  <a:lnSpc>
                    <a:spcPct val="150000"/>
                  </a:lnSpc>
                </a:pPr>
                <a:r>
                  <a:rPr lang="en-US" dirty="0"/>
                  <a:t>Consider baseline sampling with probability 0.5, and writing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oMath>
                </a14:m>
                <a:r>
                  <a:rPr lang="en-US" dirty="0"/>
                  <a:t> otherwise.</a:t>
                </a:r>
              </a:p>
              <a:p>
                <a:pPr marL="285750" indent="-285750">
                  <a:lnSpc>
                    <a:spcPct val="150000"/>
                  </a:lnSpc>
                  <a:buFont typeface="Arial" panose="020B0604020202020204" pitchFamily="34" charset="0"/>
                  <a:buChar char="•"/>
                </a:pPr>
                <a:r>
                  <a:rPr lang="en-US" dirty="0"/>
                  <a:t>If the first packet is an ID (e.g., </a:t>
                </a:r>
                <a14:m>
                  <m:oMath xmlns:m="http://schemas.openxmlformats.org/officeDocument/2006/math">
                    <m:r>
                      <a:rPr lang="en-US" i="1" dirty="0" smtClean="0">
                        <a:latin typeface="Cambria Math" panose="02040503050406030204" pitchFamily="18" charset="0"/>
                      </a:rPr>
                      <m:t>𝐴</m:t>
                    </m:r>
                  </m:oMath>
                </a14:m>
                <a:r>
                  <a:rPr lang="en-US" dirty="0"/>
                  <a:t>), we need </a:t>
                </a:r>
                <a14:m>
                  <m:oMath xmlns:m="http://schemas.openxmlformats.org/officeDocument/2006/math">
                    <m:r>
                      <a:rPr lang="en-US" b="0" i="1" dirty="0" smtClean="0">
                        <a:latin typeface="Cambria Math" panose="02040503050406030204" pitchFamily="18" charset="0"/>
                      </a:rPr>
                      <m:t>4</m:t>
                    </m:r>
                    <m:r>
                      <a:rPr lang="en-US" b="0" i="1" dirty="0" smtClean="0">
                        <a:latin typeface="Cambria Math" panose="02040503050406030204" pitchFamily="18" charset="0"/>
                      </a:rPr>
                      <m:t>/</m:t>
                    </m:r>
                    <m:r>
                      <a:rPr lang="en-US" b="0" i="1" dirty="0" smtClean="0">
                        <a:latin typeface="Cambria Math" panose="02040503050406030204" pitchFamily="18" charset="0"/>
                      </a:rPr>
                      <m:t>3</m:t>
                    </m:r>
                  </m:oMath>
                </a14:m>
                <a:r>
                  <a:rPr lang="en-US" dirty="0"/>
                  <a:t> more packets on average.</a:t>
                </a:r>
              </a:p>
              <a:p>
                <a:pPr marL="742950" lvl="1" indent="-285750">
                  <a:lnSpc>
                    <a:spcPct val="150000"/>
                  </a:lnSpc>
                  <a:buFont typeface="Arial" panose="020B0604020202020204" pitchFamily="34" charset="0"/>
                  <a:buChar char="•"/>
                </a:pPr>
                <a:r>
                  <a:rPr lang="en-US" dirty="0"/>
                  <a:t>Overall: </a:t>
                </a:r>
                <a14:m>
                  <m:oMath xmlns:m="http://schemas.openxmlformats.org/officeDocument/2006/math">
                    <m:r>
                      <a:rPr lang="en-US" b="0" i="0" smtClean="0">
                        <a:latin typeface="Cambria Math" panose="02040503050406030204" pitchFamily="18" charset="0"/>
                      </a:rPr>
                      <m:t>1</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m:t>
                        </m:r>
                        <m:r>
                          <a:rPr lang="en-US" b="0" i="1" smtClean="0">
                            <a:latin typeface="Cambria Math" panose="02040503050406030204" pitchFamily="18" charset="0"/>
                          </a:rPr>
                          <m:t>3</m:t>
                        </m:r>
                        <m:r>
                          <a:rPr lang="en-US" b="0" i="1" smtClean="0">
                            <a:latin typeface="Cambria Math" panose="02040503050406030204" pitchFamily="18" charset="0"/>
                          </a:rPr>
                          <m:t>+</m:t>
                        </m:r>
                        <m:r>
                          <a:rPr lang="en-US" b="0" i="1" smtClean="0">
                            <a:latin typeface="Cambria Math" panose="02040503050406030204" pitchFamily="18" charset="0"/>
                          </a:rPr>
                          <m:t>2</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8</m:t>
                    </m:r>
                    <m:r>
                      <a:rPr lang="en-US" b="0" i="1" smtClean="0">
                        <a:latin typeface="Cambria Math" panose="02040503050406030204" pitchFamily="18" charset="0"/>
                      </a:rPr>
                      <m:t>/</m:t>
                    </m:r>
                    <m:r>
                      <a:rPr lang="en-US" b="0" i="1" smtClean="0">
                        <a:latin typeface="Cambria Math" panose="02040503050406030204" pitchFamily="18" charset="0"/>
                      </a:rPr>
                      <m:t>3</m:t>
                    </m:r>
                  </m:oMath>
                </a14:m>
                <a:r>
                  <a:rPr lang="en-US" dirty="0"/>
                  <a:t> packets in expectation.</a:t>
                </a:r>
              </a:p>
            </p:txBody>
          </p:sp>
        </mc:Choice>
        <mc:Fallback xmlns="">
          <p:sp>
            <p:nvSpPr>
              <p:cNvPr id="17" name="TextBox 16">
                <a:extLst>
                  <a:ext uri="{FF2B5EF4-FFF2-40B4-BE49-F238E27FC236}">
                    <a16:creationId xmlns:a16="http://schemas.microsoft.com/office/drawing/2014/main" id="{0752BED1-58A9-4237-A296-9688177EE951}"/>
                  </a:ext>
                </a:extLst>
              </p:cNvPr>
              <p:cNvSpPr txBox="1">
                <a:spLocks noRot="1" noChangeAspect="1" noMove="1" noResize="1" noEditPoints="1" noAdjustHandles="1" noChangeArrowheads="1" noChangeShapeType="1" noTextEdit="1"/>
              </p:cNvSpPr>
              <p:nvPr/>
            </p:nvSpPr>
            <p:spPr>
              <a:xfrm>
                <a:off x="-38100" y="4558342"/>
                <a:ext cx="9258300" cy="1477328"/>
              </a:xfrm>
              <a:prstGeom prst="rect">
                <a:avLst/>
              </a:prstGeom>
              <a:blipFill>
                <a:blip r:embed="rId4"/>
                <a:stretch>
                  <a:fillRect l="-592" b="-124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Rounded Corners 19">
                <a:extLst>
                  <a:ext uri="{FF2B5EF4-FFF2-40B4-BE49-F238E27FC236}">
                    <a16:creationId xmlns:a16="http://schemas.microsoft.com/office/drawing/2014/main" id="{42292C95-9E66-417A-B8BE-CC9F70069DDD}"/>
                  </a:ext>
                </a:extLst>
              </p:cNvPr>
              <p:cNvSpPr/>
              <p:nvPr/>
            </p:nvSpPr>
            <p:spPr>
              <a:xfrm>
                <a:off x="7513320" y="5631180"/>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dirty="0" smtClean="0">
                          <a:solidFill>
                            <a:schemeClr val="tx1"/>
                          </a:solidFill>
                          <a:latin typeface="Cambria Math" panose="02040503050406030204" pitchFamily="18" charset="0"/>
                        </a:rPr>
                        <m:t>𝑨</m:t>
                      </m:r>
                    </m:oMath>
                  </m:oMathPara>
                </a14:m>
                <a:endParaRPr lang="en-US" sz="2000" b="1" dirty="0">
                  <a:solidFill>
                    <a:schemeClr val="tx1"/>
                  </a:solidFill>
                </a:endParaRPr>
              </a:p>
            </p:txBody>
          </p:sp>
        </mc:Choice>
        <mc:Fallback xmlns="">
          <p:sp>
            <p:nvSpPr>
              <p:cNvPr id="20" name="Rectangle: Rounded Corners 19">
                <a:extLst>
                  <a:ext uri="{FF2B5EF4-FFF2-40B4-BE49-F238E27FC236}">
                    <a16:creationId xmlns:a16="http://schemas.microsoft.com/office/drawing/2014/main" id="{42292C95-9E66-417A-B8BE-CC9F70069DDD}"/>
                  </a:ext>
                </a:extLst>
              </p:cNvPr>
              <p:cNvSpPr>
                <a:spLocks noRot="1" noChangeAspect="1" noMove="1" noResize="1" noEditPoints="1" noAdjustHandles="1" noChangeArrowheads="1" noChangeShapeType="1" noTextEdit="1"/>
              </p:cNvSpPr>
              <p:nvPr/>
            </p:nvSpPr>
            <p:spPr>
              <a:xfrm>
                <a:off x="7513320" y="5631180"/>
                <a:ext cx="1282993" cy="228600"/>
              </a:xfrm>
              <a:prstGeom prst="roundRect">
                <a:avLst/>
              </a:prstGeom>
              <a:blipFill>
                <a:blip r:embed="rId5"/>
                <a:stretch>
                  <a:fillRect/>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CF2F5730-CA96-4F8F-94C9-B35417237EDD}"/>
              </a:ext>
            </a:extLst>
          </p:cNvPr>
          <p:cNvSpPr/>
          <p:nvPr/>
        </p:nvSpPr>
        <p:spPr>
          <a:xfrm>
            <a:off x="7513320" y="5859780"/>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𝐴⊕𝐵</a:t>
            </a:r>
          </a:p>
        </p:txBody>
      </p:sp>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92B78197-069F-4D60-AFF9-2DBD8544C22F}"/>
                  </a:ext>
                </a:extLst>
              </p:cNvPr>
              <p:cNvSpPr/>
              <p:nvPr/>
            </p:nvSpPr>
            <p:spPr>
              <a:xfrm>
                <a:off x="7513320" y="2912655"/>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dirty="0" smtClean="0">
                          <a:solidFill>
                            <a:schemeClr val="tx1"/>
                          </a:solidFill>
                          <a:latin typeface="Cambria Math" panose="02040503050406030204" pitchFamily="18" charset="0"/>
                        </a:rPr>
                        <m:t>𝑨</m:t>
                      </m:r>
                    </m:oMath>
                  </m:oMathPara>
                </a14:m>
                <a:endParaRPr lang="en-US" sz="2000" b="1" dirty="0">
                  <a:solidFill>
                    <a:schemeClr val="tx1"/>
                  </a:solidFill>
                </a:endParaRPr>
              </a:p>
            </p:txBody>
          </p:sp>
        </mc:Choice>
        <mc:Fallback xmlns="">
          <p:sp>
            <p:nvSpPr>
              <p:cNvPr id="23" name="Rectangle: Rounded Corners 22">
                <a:extLst>
                  <a:ext uri="{FF2B5EF4-FFF2-40B4-BE49-F238E27FC236}">
                    <a16:creationId xmlns:a16="http://schemas.microsoft.com/office/drawing/2014/main" id="{92B78197-069F-4D60-AFF9-2DBD8544C22F}"/>
                  </a:ext>
                </a:extLst>
              </p:cNvPr>
              <p:cNvSpPr>
                <a:spLocks noRot="1" noChangeAspect="1" noMove="1" noResize="1" noEditPoints="1" noAdjustHandles="1" noChangeArrowheads="1" noChangeShapeType="1" noTextEdit="1"/>
              </p:cNvSpPr>
              <p:nvPr/>
            </p:nvSpPr>
            <p:spPr>
              <a:xfrm>
                <a:off x="7513320" y="2912655"/>
                <a:ext cx="1282993" cy="228600"/>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847A3287-4C9B-4E6A-BA9F-50AAB877B052}"/>
                  </a:ext>
                </a:extLst>
              </p:cNvPr>
              <p:cNvSpPr/>
              <p:nvPr/>
            </p:nvSpPr>
            <p:spPr>
              <a:xfrm>
                <a:off x="7513320" y="3141255"/>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dirty="0" smtClean="0">
                          <a:solidFill>
                            <a:schemeClr val="tx1"/>
                          </a:solidFill>
                          <a:latin typeface="Cambria Math" panose="02040503050406030204" pitchFamily="18" charset="0"/>
                        </a:rPr>
                        <m:t>𝑨</m:t>
                      </m:r>
                    </m:oMath>
                  </m:oMathPara>
                </a14:m>
                <a:endParaRPr lang="en-US" sz="2000" b="1" dirty="0">
                  <a:solidFill>
                    <a:schemeClr val="tx1"/>
                  </a:solidFill>
                </a:endParaRPr>
              </a:p>
            </p:txBody>
          </p:sp>
        </mc:Choice>
        <mc:Fallback xmlns="">
          <p:sp>
            <p:nvSpPr>
              <p:cNvPr id="24" name="Rectangle: Rounded Corners 23">
                <a:extLst>
                  <a:ext uri="{FF2B5EF4-FFF2-40B4-BE49-F238E27FC236}">
                    <a16:creationId xmlns:a16="http://schemas.microsoft.com/office/drawing/2014/main" id="{847A3287-4C9B-4E6A-BA9F-50AAB877B052}"/>
                  </a:ext>
                </a:extLst>
              </p:cNvPr>
              <p:cNvSpPr>
                <a:spLocks noRot="1" noChangeAspect="1" noMove="1" noResize="1" noEditPoints="1" noAdjustHandles="1" noChangeArrowheads="1" noChangeShapeType="1" noTextEdit="1"/>
              </p:cNvSpPr>
              <p:nvPr/>
            </p:nvSpPr>
            <p:spPr>
              <a:xfrm>
                <a:off x="7513320" y="3141255"/>
                <a:ext cx="1282993" cy="228600"/>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A81B9D37-D9B4-4B56-BD90-315986CD461C}"/>
                  </a:ext>
                </a:extLst>
              </p:cNvPr>
              <p:cNvSpPr/>
              <p:nvPr/>
            </p:nvSpPr>
            <p:spPr>
              <a:xfrm>
                <a:off x="7513320" y="3369855"/>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dirty="0" smtClean="0">
                          <a:solidFill>
                            <a:schemeClr val="tx1"/>
                          </a:solidFill>
                          <a:latin typeface="Cambria Math" panose="02040503050406030204" pitchFamily="18" charset="0"/>
                        </a:rPr>
                        <m:t>𝑩</m:t>
                      </m:r>
                    </m:oMath>
                  </m:oMathPara>
                </a14:m>
                <a:endParaRPr lang="en-US" sz="2000" b="1" dirty="0">
                  <a:solidFill>
                    <a:schemeClr val="tx1"/>
                  </a:solidFill>
                </a:endParaRPr>
              </a:p>
            </p:txBody>
          </p:sp>
        </mc:Choice>
        <mc:Fallback xmlns="">
          <p:sp>
            <p:nvSpPr>
              <p:cNvPr id="25" name="Rectangle: Rounded Corners 24">
                <a:extLst>
                  <a:ext uri="{FF2B5EF4-FFF2-40B4-BE49-F238E27FC236}">
                    <a16:creationId xmlns:a16="http://schemas.microsoft.com/office/drawing/2014/main" id="{A81B9D37-D9B4-4B56-BD90-315986CD461C}"/>
                  </a:ext>
                </a:extLst>
              </p:cNvPr>
              <p:cNvSpPr>
                <a:spLocks noRot="1" noChangeAspect="1" noMove="1" noResize="1" noEditPoints="1" noAdjustHandles="1" noChangeArrowheads="1" noChangeShapeType="1" noTextEdit="1"/>
              </p:cNvSpPr>
              <p:nvPr/>
            </p:nvSpPr>
            <p:spPr>
              <a:xfrm>
                <a:off x="7513320" y="3369855"/>
                <a:ext cx="1282993" cy="228600"/>
              </a:xfrm>
              <a:prstGeom prst="round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907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xEl>
                                              <p:pRg st="1" end="1"/>
                                            </p:txEl>
                                          </p:spTgt>
                                        </p:tgtEl>
                                        <p:attrNameLst>
                                          <p:attrName>style.visibility</p:attrName>
                                        </p:attrNameLst>
                                      </p:cBhvr>
                                      <p:to>
                                        <p:strVal val="visible"/>
                                      </p:to>
                                    </p:set>
                                    <p:animEffect transition="in" filter="fade">
                                      <p:cBhvr>
                                        <p:cTn id="57" dur="500"/>
                                        <p:tgtEl>
                                          <p:spTgt spid="17">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7">
                                            <p:txEl>
                                              <p:pRg st="2" end="2"/>
                                            </p:txEl>
                                          </p:spTgt>
                                        </p:tgtEl>
                                        <p:attrNameLst>
                                          <p:attrName>style.visibility</p:attrName>
                                        </p:attrNameLst>
                                      </p:cBhvr>
                                      <p:to>
                                        <p:strVal val="visible"/>
                                      </p:to>
                                    </p:set>
                                    <p:animEffect transition="in" filter="fade">
                                      <p:cBhvr>
                                        <p:cTn id="7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0" grpId="0" animBg="1"/>
      <p:bldP spid="21"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600" dirty="0"/>
              <a:t>Path Profiling – the </a:t>
            </a:r>
            <a:r>
              <a:rPr lang="en-US" sz="3600" i="1" dirty="0"/>
              <a:t>XOR</a:t>
            </a:r>
            <a:r>
              <a:rPr lang="en-US" sz="3600" dirty="0"/>
              <a:t> algorithm</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A8B491E6-144B-4611-B4F0-36072BC65CB9}"/>
                  </a:ext>
                </a:extLst>
              </p:cNvPr>
              <p:cNvSpPr>
                <a:spLocks noGrp="1"/>
              </p:cNvSpPr>
              <p:nvPr>
                <p:ph idx="1"/>
              </p:nvPr>
            </p:nvSpPr>
            <p:spPr>
              <a:xfrm>
                <a:off x="-68244" y="1361598"/>
                <a:ext cx="9212243" cy="1546702"/>
              </a:xfrm>
            </p:spPr>
            <p:txBody>
              <a:bodyPr/>
              <a:lstStyle/>
              <a:p>
                <a:r>
                  <a:rPr lang="en-US" sz="2800" dirty="0"/>
                  <a:t>Assumptions:</a:t>
                </a:r>
              </a:p>
              <a:p>
                <a:pPr lvl="1"/>
                <a:r>
                  <a:rPr lang="en-US" sz="2400" dirty="0"/>
                  <a:t>We know a “typical” length </a:t>
                </a:r>
                <a14:m>
                  <m:oMath xmlns:m="http://schemas.openxmlformats.org/officeDocument/2006/math">
                    <m:r>
                      <a:rPr lang="en-US" sz="2400" b="0" i="1" smtClean="0">
                        <a:latin typeface="Cambria Math" panose="02040503050406030204" pitchFamily="18" charset="0"/>
                      </a:rPr>
                      <m:t>𝑑</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Θ</m:t>
                    </m:r>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oMath>
                </a14:m>
                <a:r>
                  <a:rPr lang="en-US" sz="2400" dirty="0"/>
                  <a:t>.</a:t>
                </a:r>
              </a:p>
              <a:p>
                <a:pPr lvl="1"/>
                <a:r>
                  <a:rPr lang="en-US" sz="2400" dirty="0"/>
                  <a:t>Packets have unique identifiers.</a:t>
                </a:r>
              </a:p>
            </p:txBody>
          </p:sp>
        </mc:Choice>
        <mc:Fallback xmlns="">
          <p:sp>
            <p:nvSpPr>
              <p:cNvPr id="18" name="Content Placeholder 2">
                <a:extLst>
                  <a:ext uri="{FF2B5EF4-FFF2-40B4-BE49-F238E27FC236}">
                    <a16:creationId xmlns:a16="http://schemas.microsoft.com/office/drawing/2014/main" id="{A8B491E6-144B-4611-B4F0-36072BC65CB9}"/>
                  </a:ext>
                </a:extLst>
              </p:cNvPr>
              <p:cNvSpPr>
                <a:spLocks noGrp="1" noRot="1" noChangeAspect="1" noMove="1" noResize="1" noEditPoints="1" noAdjustHandles="1" noChangeArrowheads="1" noChangeShapeType="1" noTextEdit="1"/>
              </p:cNvSpPr>
              <p:nvPr>
                <p:ph idx="1"/>
              </p:nvPr>
            </p:nvSpPr>
            <p:spPr>
              <a:xfrm>
                <a:off x="-68244" y="1361598"/>
                <a:ext cx="9212243" cy="1546702"/>
              </a:xfrm>
              <a:blipFill>
                <a:blip r:embed="rId3"/>
                <a:stretch>
                  <a:fillRect t="-3937" b="-55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AF749654-846E-4792-AC17-4ED371BB8600}"/>
                  </a:ext>
                </a:extLst>
              </p:cNvPr>
              <p:cNvSpPr txBox="1">
                <a:spLocks/>
              </p:cNvSpPr>
              <p:nvPr/>
            </p:nvSpPr>
            <p:spPr bwMode="auto">
              <a:xfrm>
                <a:off x="0" y="2890829"/>
                <a:ext cx="9212243" cy="15467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4"/>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Each switch XORs its identifier </a:t>
                </a:r>
                <a:r>
                  <a:rPr lang="en-US" sz="2800" dirty="0" err="1"/>
                  <a:t>w.p.</a:t>
                </a:r>
                <a:r>
                  <a:rPr lang="en-US" sz="2800" dirty="0"/>
                  <a:t> </a:t>
                </a:r>
                <a14:m>
                  <m:oMath xmlns:m="http://schemas.openxmlformats.org/officeDocument/2006/math">
                    <m:r>
                      <a:rPr lang="en-US" sz="2800" b="0" i="1" smtClean="0">
                        <a:latin typeface="Cambria Math" panose="02040503050406030204" pitchFamily="18" charset="0"/>
                      </a:rPr>
                      <m:t>𝑝</m:t>
                    </m:r>
                  </m:oMath>
                </a14:m>
                <a:r>
                  <a:rPr lang="en-US" sz="2800" dirty="0"/>
                  <a:t>.</a:t>
                </a:r>
              </a:p>
              <a:p>
                <a:pPr lvl="1"/>
                <a:r>
                  <a:rPr lang="en-US" sz="2400" dirty="0"/>
                  <a:t>Sample according to a global hash function </a:t>
                </a:r>
                <a14:m>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n-US" sz="2400" b="0" i="1" smtClean="0">
                        <a:latin typeface="Cambria Math" panose="02040503050406030204" pitchFamily="18" charset="0"/>
                      </a:rPr>
                      <m:t>𝑇𝑇𝐿</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oMath>
                </a14:m>
                <a:endParaRPr lang="en-US" sz="2400" dirty="0"/>
              </a:p>
            </p:txBody>
          </p:sp>
        </mc:Choice>
        <mc:Fallback xmlns="">
          <p:sp>
            <p:nvSpPr>
              <p:cNvPr id="19" name="Content Placeholder 2">
                <a:extLst>
                  <a:ext uri="{FF2B5EF4-FFF2-40B4-BE49-F238E27FC236}">
                    <a16:creationId xmlns:a16="http://schemas.microsoft.com/office/drawing/2014/main" id="{AF749654-846E-4792-AC17-4ED371BB8600}"/>
                  </a:ext>
                </a:extLst>
              </p:cNvPr>
              <p:cNvSpPr txBox="1">
                <a:spLocks noRot="1" noChangeAspect="1" noMove="1" noResize="1" noEditPoints="1" noAdjustHandles="1" noChangeArrowheads="1" noChangeShapeType="1" noTextEdit="1"/>
              </p:cNvSpPr>
              <p:nvPr/>
            </p:nvSpPr>
            <p:spPr bwMode="auto">
              <a:xfrm>
                <a:off x="0" y="2890829"/>
                <a:ext cx="9212243" cy="1546702"/>
              </a:xfrm>
              <a:prstGeom prst="rect">
                <a:avLst/>
              </a:prstGeom>
              <a:blipFill>
                <a:blip r:embed="rId5"/>
                <a:stretch>
                  <a:fillRect t="-433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sp>
        <p:nvSpPr>
          <p:cNvPr id="20" name="Oval 19">
            <a:extLst>
              <a:ext uri="{FF2B5EF4-FFF2-40B4-BE49-F238E27FC236}">
                <a16:creationId xmlns:a16="http://schemas.microsoft.com/office/drawing/2014/main" id="{DD32B92B-5919-4417-9CD3-01B2E3E3744A}"/>
              </a:ext>
            </a:extLst>
          </p:cNvPr>
          <p:cNvSpPr/>
          <p:nvPr/>
        </p:nvSpPr>
        <p:spPr>
          <a:xfrm>
            <a:off x="274320" y="4081069"/>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A</a:t>
            </a:r>
          </a:p>
        </p:txBody>
      </p:sp>
      <p:sp>
        <p:nvSpPr>
          <p:cNvPr id="21" name="Oval 20">
            <a:extLst>
              <a:ext uri="{FF2B5EF4-FFF2-40B4-BE49-F238E27FC236}">
                <a16:creationId xmlns:a16="http://schemas.microsoft.com/office/drawing/2014/main" id="{8D8FF100-A5CE-4E41-9FFB-1212A7A6427C}"/>
              </a:ext>
            </a:extLst>
          </p:cNvPr>
          <p:cNvSpPr/>
          <p:nvPr/>
        </p:nvSpPr>
        <p:spPr>
          <a:xfrm>
            <a:off x="2834640" y="4081069"/>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B</a:t>
            </a:r>
          </a:p>
        </p:txBody>
      </p:sp>
      <p:sp>
        <p:nvSpPr>
          <p:cNvPr id="22" name="Oval 21">
            <a:extLst>
              <a:ext uri="{FF2B5EF4-FFF2-40B4-BE49-F238E27FC236}">
                <a16:creationId xmlns:a16="http://schemas.microsoft.com/office/drawing/2014/main" id="{26B822EA-4AA7-4158-B465-02E9B7FEDD26}"/>
              </a:ext>
            </a:extLst>
          </p:cNvPr>
          <p:cNvSpPr/>
          <p:nvPr/>
        </p:nvSpPr>
        <p:spPr>
          <a:xfrm>
            <a:off x="5394960" y="4081069"/>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C</a:t>
            </a:r>
          </a:p>
        </p:txBody>
      </p:sp>
      <p:sp>
        <p:nvSpPr>
          <p:cNvPr id="23" name="Oval 22">
            <a:extLst>
              <a:ext uri="{FF2B5EF4-FFF2-40B4-BE49-F238E27FC236}">
                <a16:creationId xmlns:a16="http://schemas.microsoft.com/office/drawing/2014/main" id="{85BA119D-E2FA-4119-A653-77F4CBEC09B3}"/>
              </a:ext>
            </a:extLst>
          </p:cNvPr>
          <p:cNvSpPr/>
          <p:nvPr/>
        </p:nvSpPr>
        <p:spPr>
          <a:xfrm>
            <a:off x="7955280" y="4081772"/>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D</a:t>
            </a:r>
          </a:p>
        </p:txBody>
      </p:sp>
      <p:cxnSp>
        <p:nvCxnSpPr>
          <p:cNvPr id="24" name="Straight Arrow Connector 23">
            <a:extLst>
              <a:ext uri="{FF2B5EF4-FFF2-40B4-BE49-F238E27FC236}">
                <a16:creationId xmlns:a16="http://schemas.microsoft.com/office/drawing/2014/main" id="{6440B62A-2CD8-4507-BC88-54F40E4C93B6}"/>
              </a:ext>
            </a:extLst>
          </p:cNvPr>
          <p:cNvCxnSpPr>
            <a:cxnSpLocks/>
            <a:stCxn id="20" idx="6"/>
            <a:endCxn id="21" idx="2"/>
          </p:cNvCxnSpPr>
          <p:nvPr/>
        </p:nvCxnSpPr>
        <p:spPr>
          <a:xfrm>
            <a:off x="1188720" y="4538269"/>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67D84CF-EA69-4481-9D00-EE60AB47D240}"/>
              </a:ext>
            </a:extLst>
          </p:cNvPr>
          <p:cNvCxnSpPr>
            <a:cxnSpLocks/>
            <a:stCxn id="21" idx="6"/>
            <a:endCxn id="22" idx="2"/>
          </p:cNvCxnSpPr>
          <p:nvPr/>
        </p:nvCxnSpPr>
        <p:spPr>
          <a:xfrm>
            <a:off x="3749040" y="4538269"/>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16D1E6E-0464-4FC9-B1D6-35319392DDF4}"/>
              </a:ext>
            </a:extLst>
          </p:cNvPr>
          <p:cNvCxnSpPr>
            <a:cxnSpLocks/>
            <a:stCxn id="22" idx="6"/>
            <a:endCxn id="23" idx="2"/>
          </p:cNvCxnSpPr>
          <p:nvPr/>
        </p:nvCxnSpPr>
        <p:spPr>
          <a:xfrm>
            <a:off x="6309360" y="4538269"/>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86264AC8-6EC8-41E8-8978-ED838CCB7B51}"/>
              </a:ext>
            </a:extLst>
          </p:cNvPr>
          <p:cNvSpPr/>
          <p:nvPr/>
        </p:nvSpPr>
        <p:spPr>
          <a:xfrm>
            <a:off x="274319" y="50930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solidFill>
            </a:endParaRPr>
          </a:p>
        </p:txBody>
      </p:sp>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59B423A8-DFBE-40AF-8C81-0DFE4BF7897E}"/>
                  </a:ext>
                </a:extLst>
              </p:cNvPr>
              <p:cNvSpPr/>
              <p:nvPr/>
            </p:nvSpPr>
            <p:spPr>
              <a:xfrm>
                <a:off x="7582507" y="50930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{1,2},</m:t>
                      </m:r>
                      <m:r>
                        <a:rPr lang="en-US" sz="2000" b="0" i="1" smtClean="0">
                          <a:solidFill>
                            <a:schemeClr val="tx1"/>
                          </a:solidFill>
                          <a:latin typeface="Cambria Math" panose="02040503050406030204" pitchFamily="18" charset="0"/>
                        </a:rPr>
                        <m:t>𝐴</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𝐵</m:t>
                      </m:r>
                    </m:oMath>
                  </m:oMathPara>
                </a14:m>
                <a:endParaRPr lang="en-US" sz="2000" dirty="0">
                  <a:solidFill>
                    <a:schemeClr val="tx1"/>
                  </a:solidFill>
                </a:endParaRPr>
              </a:p>
            </p:txBody>
          </p:sp>
        </mc:Choice>
        <mc:Fallback xmlns="">
          <p:sp>
            <p:nvSpPr>
              <p:cNvPr id="29" name="Rectangle: Rounded Corners 28">
                <a:extLst>
                  <a:ext uri="{FF2B5EF4-FFF2-40B4-BE49-F238E27FC236}">
                    <a16:creationId xmlns:a16="http://schemas.microsoft.com/office/drawing/2014/main" id="{59B423A8-DFBE-40AF-8C81-0DFE4BF7897E}"/>
                  </a:ext>
                </a:extLst>
              </p:cNvPr>
              <p:cNvSpPr>
                <a:spLocks noRot="1" noChangeAspect="1" noMove="1" noResize="1" noEditPoints="1" noAdjustHandles="1" noChangeArrowheads="1" noChangeShapeType="1" noTextEdit="1"/>
              </p:cNvSpPr>
              <p:nvPr/>
            </p:nvSpPr>
            <p:spPr>
              <a:xfrm>
                <a:off x="7582507" y="5093082"/>
                <a:ext cx="1499103" cy="228600"/>
              </a:xfrm>
              <a:prstGeom prst="roundRect">
                <a:avLst/>
              </a:prstGeom>
              <a:blipFill>
                <a:blip r:embed="rId6"/>
                <a:stretch>
                  <a:fillRect/>
                </a:stretch>
              </a:blipFill>
            </p:spPr>
            <p:txBody>
              <a:bodyPr/>
              <a:lstStyle/>
              <a:p>
                <a:r>
                  <a:rPr lang="en-US">
                    <a:noFill/>
                  </a:rPr>
                  <a:t> </a:t>
                </a:r>
              </a:p>
            </p:txBody>
          </p:sp>
        </mc:Fallback>
      </mc:AlternateContent>
      <p:sp>
        <p:nvSpPr>
          <p:cNvPr id="30" name="Rectangle: Rounded Corners 29">
            <a:extLst>
              <a:ext uri="{FF2B5EF4-FFF2-40B4-BE49-F238E27FC236}">
                <a16:creationId xmlns:a16="http://schemas.microsoft.com/office/drawing/2014/main" id="{CD143BE7-A4B3-40A9-B704-C6F7D9B900B5}"/>
              </a:ext>
            </a:extLst>
          </p:cNvPr>
          <p:cNvSpPr/>
          <p:nvPr/>
        </p:nvSpPr>
        <p:spPr>
          <a:xfrm>
            <a:off x="274320" y="53216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solidFill>
            </a:endParaRPr>
          </a:p>
        </p:txBody>
      </p:sp>
      <mc:AlternateContent xmlns:mc="http://schemas.openxmlformats.org/markup-compatibility/2006" xmlns:a14="http://schemas.microsoft.com/office/drawing/2010/main">
        <mc:Choice Requires="a14">
          <p:sp>
            <p:nvSpPr>
              <p:cNvPr id="31" name="Rectangle: Rounded Corners 30">
                <a:extLst>
                  <a:ext uri="{FF2B5EF4-FFF2-40B4-BE49-F238E27FC236}">
                    <a16:creationId xmlns:a16="http://schemas.microsoft.com/office/drawing/2014/main" id="{F0BD92B9-3BC4-4169-9DE9-7A4A406071C6}"/>
                  </a:ext>
                </a:extLst>
              </p:cNvPr>
              <p:cNvSpPr/>
              <p:nvPr/>
            </p:nvSpPr>
            <p:spPr>
              <a:xfrm>
                <a:off x="7582507" y="53216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{3} ,</m:t>
                      </m:r>
                      <m:r>
                        <a:rPr lang="en-US" sz="2000" b="0" i="1" smtClean="0">
                          <a:solidFill>
                            <a:schemeClr val="tx1"/>
                          </a:solidFill>
                          <a:latin typeface="Cambria Math" panose="02040503050406030204" pitchFamily="18" charset="0"/>
                        </a:rPr>
                        <m:t>𝐶</m:t>
                      </m:r>
                    </m:oMath>
                  </m:oMathPara>
                </a14:m>
                <a:endParaRPr lang="en-US" sz="2000" dirty="0">
                  <a:solidFill>
                    <a:schemeClr val="tx1"/>
                  </a:solidFill>
                </a:endParaRPr>
              </a:p>
            </p:txBody>
          </p:sp>
        </mc:Choice>
        <mc:Fallback xmlns="">
          <p:sp>
            <p:nvSpPr>
              <p:cNvPr id="31" name="Rectangle: Rounded Corners 30">
                <a:extLst>
                  <a:ext uri="{FF2B5EF4-FFF2-40B4-BE49-F238E27FC236}">
                    <a16:creationId xmlns:a16="http://schemas.microsoft.com/office/drawing/2014/main" id="{F0BD92B9-3BC4-4169-9DE9-7A4A406071C6}"/>
                  </a:ext>
                </a:extLst>
              </p:cNvPr>
              <p:cNvSpPr>
                <a:spLocks noRot="1" noChangeAspect="1" noMove="1" noResize="1" noEditPoints="1" noAdjustHandles="1" noChangeArrowheads="1" noChangeShapeType="1" noTextEdit="1"/>
              </p:cNvSpPr>
              <p:nvPr/>
            </p:nvSpPr>
            <p:spPr>
              <a:xfrm>
                <a:off x="7582507" y="5321682"/>
                <a:ext cx="1499103" cy="228600"/>
              </a:xfrm>
              <a:prstGeom prst="roundRect">
                <a:avLst/>
              </a:prstGeom>
              <a:blipFill>
                <a:blip r:embed="rId7"/>
                <a:stretch>
                  <a:fillRect/>
                </a:stretch>
              </a:blipFill>
            </p:spPr>
            <p:txBody>
              <a:bodyPr/>
              <a:lstStyle/>
              <a:p>
                <a:r>
                  <a:rPr lang="en-US">
                    <a:noFill/>
                  </a:rPr>
                  <a:t> </a:t>
                </a:r>
              </a:p>
            </p:txBody>
          </p:sp>
        </mc:Fallback>
      </mc:AlternateContent>
      <p:sp>
        <p:nvSpPr>
          <p:cNvPr id="32" name="Rectangle: Rounded Corners 31">
            <a:extLst>
              <a:ext uri="{FF2B5EF4-FFF2-40B4-BE49-F238E27FC236}">
                <a16:creationId xmlns:a16="http://schemas.microsoft.com/office/drawing/2014/main" id="{1C84DDC1-FD89-4371-9C04-6D06F6322481}"/>
              </a:ext>
            </a:extLst>
          </p:cNvPr>
          <p:cNvSpPr/>
          <p:nvPr/>
        </p:nvSpPr>
        <p:spPr>
          <a:xfrm>
            <a:off x="274320" y="55502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solidFill>
            </a:endParaRPr>
          </a:p>
        </p:txBody>
      </p:sp>
      <mc:AlternateContent xmlns:mc="http://schemas.openxmlformats.org/markup-compatibility/2006" xmlns:a14="http://schemas.microsoft.com/office/drawing/2010/main">
        <mc:Choice Requires="a14">
          <p:sp>
            <p:nvSpPr>
              <p:cNvPr id="33" name="Rectangle: Rounded Corners 32">
                <a:extLst>
                  <a:ext uri="{FF2B5EF4-FFF2-40B4-BE49-F238E27FC236}">
                    <a16:creationId xmlns:a16="http://schemas.microsoft.com/office/drawing/2014/main" id="{D8BB7792-0871-45BB-867B-81AFA7119C02}"/>
                  </a:ext>
                </a:extLst>
              </p:cNvPr>
              <p:cNvSpPr/>
              <p:nvPr/>
            </p:nvSpPr>
            <p:spPr>
              <a:xfrm>
                <a:off x="7587587" y="55502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33" name="Rectangle: Rounded Corners 32">
                <a:extLst>
                  <a:ext uri="{FF2B5EF4-FFF2-40B4-BE49-F238E27FC236}">
                    <a16:creationId xmlns:a16="http://schemas.microsoft.com/office/drawing/2014/main" id="{D8BB7792-0871-45BB-867B-81AFA7119C02}"/>
                  </a:ext>
                </a:extLst>
              </p:cNvPr>
              <p:cNvSpPr>
                <a:spLocks noRot="1" noChangeAspect="1" noMove="1" noResize="1" noEditPoints="1" noAdjustHandles="1" noChangeArrowheads="1" noChangeShapeType="1" noTextEdit="1"/>
              </p:cNvSpPr>
              <p:nvPr/>
            </p:nvSpPr>
            <p:spPr>
              <a:xfrm>
                <a:off x="7587587" y="5550282"/>
                <a:ext cx="1499103" cy="228600"/>
              </a:xfrm>
              <a:prstGeom prst="roundRect">
                <a:avLst/>
              </a:prstGeom>
              <a:blipFill>
                <a:blip r:embed="rId8"/>
                <a:stretch>
                  <a:fillRect/>
                </a:stretch>
              </a:blipFill>
            </p:spPr>
            <p:txBody>
              <a:bodyPr/>
              <a:lstStyle/>
              <a:p>
                <a:r>
                  <a:rPr lang="en-US">
                    <a:noFill/>
                  </a:rPr>
                  <a:t> </a:t>
                </a:r>
              </a:p>
            </p:txBody>
          </p:sp>
        </mc:Fallback>
      </mc:AlternateContent>
      <p:sp>
        <p:nvSpPr>
          <p:cNvPr id="37" name="Rectangle: Rounded Corners 36">
            <a:extLst>
              <a:ext uri="{FF2B5EF4-FFF2-40B4-BE49-F238E27FC236}">
                <a16:creationId xmlns:a16="http://schemas.microsoft.com/office/drawing/2014/main" id="{C0ADF11C-FE2B-4768-9C8C-2B1E46ABF671}"/>
              </a:ext>
            </a:extLst>
          </p:cNvPr>
          <p:cNvSpPr/>
          <p:nvPr/>
        </p:nvSpPr>
        <p:spPr>
          <a:xfrm>
            <a:off x="274320" y="57788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dirty="0">
              <a:solidFill>
                <a:schemeClr val="tx1"/>
              </a:solidFill>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0D6CA0-2A2F-4205-93F0-4F842676A9AF}"/>
                  </a:ext>
                </a:extLst>
              </p:cNvPr>
              <p:cNvSpPr/>
              <p:nvPr/>
            </p:nvSpPr>
            <p:spPr>
              <a:xfrm>
                <a:off x="7582506" y="57788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3,4</m:t>
                          </m:r>
                        </m:e>
                      </m:d>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𝐶</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𝐷</m:t>
                      </m:r>
                    </m:oMath>
                  </m:oMathPara>
                </a14:m>
                <a:endParaRPr lang="en-US" sz="2000" dirty="0">
                  <a:solidFill>
                    <a:schemeClr val="tx1"/>
                  </a:solidFill>
                </a:endParaRPr>
              </a:p>
            </p:txBody>
          </p:sp>
        </mc:Choice>
        <mc:Fallback xmlns="">
          <p:sp>
            <p:nvSpPr>
              <p:cNvPr id="38" name="Rectangle: Rounded Corners 37">
                <a:extLst>
                  <a:ext uri="{FF2B5EF4-FFF2-40B4-BE49-F238E27FC236}">
                    <a16:creationId xmlns:a16="http://schemas.microsoft.com/office/drawing/2014/main" id="{550D6CA0-2A2F-4205-93F0-4F842676A9AF}"/>
                  </a:ext>
                </a:extLst>
              </p:cNvPr>
              <p:cNvSpPr>
                <a:spLocks noRot="1" noChangeAspect="1" noMove="1" noResize="1" noEditPoints="1" noAdjustHandles="1" noChangeArrowheads="1" noChangeShapeType="1" noTextEdit="1"/>
              </p:cNvSpPr>
              <p:nvPr/>
            </p:nvSpPr>
            <p:spPr>
              <a:xfrm>
                <a:off x="7582506" y="5778882"/>
                <a:ext cx="1499103" cy="228600"/>
              </a:xfrm>
              <a:prstGeom prst="roundRect">
                <a:avLst/>
              </a:prstGeom>
              <a:blipFill>
                <a:blip r:embed="rId9"/>
                <a:stretch>
                  <a:fillRect/>
                </a:stretch>
              </a:blipFill>
            </p:spPr>
            <p:txBody>
              <a:bodyPr/>
              <a:lstStyle/>
              <a:p>
                <a:r>
                  <a:rPr lang="en-US">
                    <a:noFill/>
                  </a:rPr>
                  <a:t> </a:t>
                </a:r>
              </a:p>
            </p:txBody>
          </p:sp>
        </mc:Fallback>
      </mc:AlternateContent>
      <p:sp>
        <p:nvSpPr>
          <p:cNvPr id="27" name="Slide Number Placeholder 2">
            <a:extLst>
              <a:ext uri="{FF2B5EF4-FFF2-40B4-BE49-F238E27FC236}">
                <a16:creationId xmlns:a16="http://schemas.microsoft.com/office/drawing/2014/main" id="{16E1C50F-766C-429A-A051-8D08225E49C4}"/>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25</a:t>
            </a:fld>
            <a:endParaRPr lang="en-US" sz="1200" dirty="0">
              <a:solidFill>
                <a:schemeClr val="tx1">
                  <a:tint val="75000"/>
                </a:schemeClr>
              </a:solidFill>
            </a:endParaRPr>
          </a:p>
        </p:txBody>
      </p:sp>
    </p:spTree>
    <p:extLst>
      <p:ext uri="{BB962C8B-B14F-4D97-AF65-F5344CB8AC3E}">
        <p14:creationId xmlns:p14="http://schemas.microsoft.com/office/powerpoint/2010/main" val="25704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fade">
                                      <p:cBhvr>
                                        <p:cTn id="27" dur="500"/>
                                        <p:tgtEl>
                                          <p:spTgt spid="1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42" presetClass="path" presetSubtype="0" accel="50000" decel="50000" fill="hold" grpId="1" nodeType="withEffect">
                                  <p:stCondLst>
                                    <p:cond delay="0"/>
                                  </p:stCondLst>
                                  <p:childTnLst>
                                    <p:animMotion origin="layout" path="M 8.33333E-7 7.40741E-7 L 0.7993 7.40741E-7 " pathEditMode="relative" rAng="0" ptsTypes="AA">
                                      <p:cBhvr>
                                        <p:cTn id="34" dur="2000" fill="hold"/>
                                        <p:tgtEl>
                                          <p:spTgt spid="28"/>
                                        </p:tgtEl>
                                        <p:attrNameLst>
                                          <p:attrName>ppt_x</p:attrName>
                                          <p:attrName>ppt_y</p:attrName>
                                        </p:attrNameLst>
                                      </p:cBhvr>
                                      <p:rCtr x="39965" y="0"/>
                                    </p:animMotion>
                                  </p:childTnLst>
                                </p:cTn>
                              </p:par>
                            </p:childTnLst>
                          </p:cTn>
                        </p:par>
                        <p:par>
                          <p:cTn id="35" fill="hold">
                            <p:stCondLst>
                              <p:cond delay="2000"/>
                            </p:stCondLst>
                            <p:childTnLst>
                              <p:par>
                                <p:cTn id="36" presetID="1" presetClass="exit" presetSubtype="0" fill="hold" grpId="2" nodeType="afterEffect">
                                  <p:stCondLst>
                                    <p:cond delay="0"/>
                                  </p:stCondLst>
                                  <p:childTnLst>
                                    <p:set>
                                      <p:cBhvr>
                                        <p:cTn id="37" dur="1" fill="hold">
                                          <p:stCondLst>
                                            <p:cond delay="0"/>
                                          </p:stCondLst>
                                        </p:cTn>
                                        <p:tgtEl>
                                          <p:spTgt spid="28"/>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par>
                          <p:cTn id="47" fill="hold">
                            <p:stCondLst>
                              <p:cond delay="500"/>
                            </p:stCondLst>
                            <p:childTnLst>
                              <p:par>
                                <p:cTn id="48" presetID="42" presetClass="path" presetSubtype="0" accel="50000" decel="50000" fill="hold" grpId="1" nodeType="afterEffect">
                                  <p:stCondLst>
                                    <p:cond delay="0"/>
                                  </p:stCondLst>
                                  <p:childTnLst>
                                    <p:animMotion origin="layout" path="M 8.33333E-7 -2.59259E-6 L 0.7993 -2.59259E-6 " pathEditMode="relative" rAng="0" ptsTypes="AA">
                                      <p:cBhvr>
                                        <p:cTn id="49" dur="2000" fill="hold"/>
                                        <p:tgtEl>
                                          <p:spTgt spid="30"/>
                                        </p:tgtEl>
                                        <p:attrNameLst>
                                          <p:attrName>ppt_x</p:attrName>
                                          <p:attrName>ppt_y</p:attrName>
                                        </p:attrNameLst>
                                      </p:cBhvr>
                                      <p:rCtr x="39965" y="0"/>
                                    </p:animMotion>
                                  </p:childTnLst>
                                </p:cTn>
                              </p:par>
                            </p:childTnLst>
                          </p:cTn>
                        </p:par>
                        <p:par>
                          <p:cTn id="50" fill="hold">
                            <p:stCondLst>
                              <p:cond delay="2500"/>
                            </p:stCondLst>
                            <p:childTnLst>
                              <p:par>
                                <p:cTn id="51" presetID="1" presetClass="exit" presetSubtype="0" fill="hold" grpId="2" nodeType="after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par>
                          <p:cTn id="61" fill="hold">
                            <p:stCondLst>
                              <p:cond delay="3500"/>
                            </p:stCondLst>
                            <p:childTnLst>
                              <p:par>
                                <p:cTn id="62" presetID="42" presetClass="path" presetSubtype="0" accel="50000" decel="50000" fill="hold" grpId="1" nodeType="afterEffect">
                                  <p:stCondLst>
                                    <p:cond delay="0"/>
                                  </p:stCondLst>
                                  <p:childTnLst>
                                    <p:animMotion origin="layout" path="M 8.33333E-7 4.07407E-6 L 0.7993 4.07407E-6 " pathEditMode="relative" rAng="0" ptsTypes="AA">
                                      <p:cBhvr>
                                        <p:cTn id="63" dur="2000" fill="hold"/>
                                        <p:tgtEl>
                                          <p:spTgt spid="32"/>
                                        </p:tgtEl>
                                        <p:attrNameLst>
                                          <p:attrName>ppt_x</p:attrName>
                                          <p:attrName>ppt_y</p:attrName>
                                        </p:attrNameLst>
                                      </p:cBhvr>
                                      <p:rCtr x="39965" y="0"/>
                                    </p:animMotion>
                                  </p:childTnLst>
                                </p:cTn>
                              </p:par>
                            </p:childTnLst>
                          </p:cTn>
                        </p:par>
                        <p:par>
                          <p:cTn id="64" fill="hold">
                            <p:stCondLst>
                              <p:cond delay="5500"/>
                            </p:stCondLst>
                            <p:childTnLst>
                              <p:par>
                                <p:cTn id="65" presetID="1" presetClass="exit" presetSubtype="0" fill="hold" grpId="2" nodeType="after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par>
                          <p:cTn id="67" fill="hold">
                            <p:stCondLst>
                              <p:cond delay="5500"/>
                            </p:stCondLst>
                            <p:childTnLst>
                              <p:par>
                                <p:cTn id="68" presetID="10" presetClass="entr" presetSubtype="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par>
                          <p:cTn id="71" fill="hold">
                            <p:stCondLst>
                              <p:cond delay="6000"/>
                            </p:stCondLst>
                            <p:childTnLst>
                              <p:par>
                                <p:cTn id="72" presetID="10" presetClass="entr" presetSubtype="0" fill="hold" grpId="0"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par>
                          <p:cTn id="75" fill="hold">
                            <p:stCondLst>
                              <p:cond delay="6500"/>
                            </p:stCondLst>
                            <p:childTnLst>
                              <p:par>
                                <p:cTn id="76" presetID="42" presetClass="path" presetSubtype="0" accel="50000" decel="50000" fill="hold" grpId="1" nodeType="afterEffect">
                                  <p:stCondLst>
                                    <p:cond delay="0"/>
                                  </p:stCondLst>
                                  <p:childTnLst>
                                    <p:animMotion origin="layout" path="M 8.33333E-7 7.40741E-7 L 0.7993 7.40741E-7 " pathEditMode="relative" rAng="0" ptsTypes="AA">
                                      <p:cBhvr>
                                        <p:cTn id="77" dur="2000" fill="hold"/>
                                        <p:tgtEl>
                                          <p:spTgt spid="37"/>
                                        </p:tgtEl>
                                        <p:attrNameLst>
                                          <p:attrName>ppt_x</p:attrName>
                                          <p:attrName>ppt_y</p:attrName>
                                        </p:attrNameLst>
                                      </p:cBhvr>
                                      <p:rCtr x="39965" y="0"/>
                                    </p:animMotion>
                                  </p:childTnLst>
                                </p:cTn>
                              </p:par>
                            </p:childTnLst>
                          </p:cTn>
                        </p:par>
                        <p:par>
                          <p:cTn id="78" fill="hold">
                            <p:stCondLst>
                              <p:cond delay="8500"/>
                            </p:stCondLst>
                            <p:childTnLst>
                              <p:par>
                                <p:cTn id="79" presetID="1" presetClass="exit" presetSubtype="0" fill="hold" grpId="2" nodeType="afterEffect">
                                  <p:stCondLst>
                                    <p:cond delay="0"/>
                                  </p:stCondLst>
                                  <p:childTnLst>
                                    <p:set>
                                      <p:cBhvr>
                                        <p:cTn id="80" dur="1" fill="hold">
                                          <p:stCondLst>
                                            <p:cond delay="0"/>
                                          </p:stCondLst>
                                        </p:cTn>
                                        <p:tgtEl>
                                          <p:spTgt spid="37"/>
                                        </p:tgtEl>
                                        <p:attrNameLst>
                                          <p:attrName>style.visibility</p:attrName>
                                        </p:attrNameLst>
                                      </p:cBhvr>
                                      <p:to>
                                        <p:strVal val="hidden"/>
                                      </p:to>
                                    </p:set>
                                  </p:childTnLst>
                                </p:cTn>
                              </p:par>
                            </p:childTnLst>
                          </p:cTn>
                        </p:par>
                        <p:par>
                          <p:cTn id="81" fill="hold">
                            <p:stCondLst>
                              <p:cond delay="8500"/>
                            </p:stCondLst>
                            <p:childTnLst>
                              <p:par>
                                <p:cTn id="82" presetID="10" presetClass="entr" presetSubtype="0"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8" grpId="2" animBg="1"/>
      <p:bldP spid="29" grpId="0" animBg="1"/>
      <p:bldP spid="30" grpId="0" animBg="1"/>
      <p:bldP spid="30" grpId="1" animBg="1"/>
      <p:bldP spid="30" grpId="2" animBg="1"/>
      <p:bldP spid="31" grpId="0" animBg="1"/>
      <p:bldP spid="32" grpId="0" animBg="1"/>
      <p:bldP spid="32" grpId="1" animBg="1"/>
      <p:bldP spid="32" grpId="2" animBg="1"/>
      <p:bldP spid="33" grpId="0" animBg="1"/>
      <p:bldP spid="37" grpId="0" animBg="1"/>
      <p:bldP spid="37" grpId="1" animBg="1"/>
      <p:bldP spid="37" grpId="2"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600" dirty="0"/>
              <a:t>Path Profiling – the </a:t>
            </a:r>
            <a:r>
              <a:rPr lang="en-US" sz="3600" i="1" dirty="0"/>
              <a:t>XOR</a:t>
            </a:r>
            <a:r>
              <a:rPr lang="en-US" sz="3600" dirty="0"/>
              <a:t> algorithm</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A8B491E6-144B-4611-B4F0-36072BC65CB9}"/>
                  </a:ext>
                </a:extLst>
              </p:cNvPr>
              <p:cNvSpPr>
                <a:spLocks noGrp="1"/>
              </p:cNvSpPr>
              <p:nvPr>
                <p:ph idx="1"/>
              </p:nvPr>
            </p:nvSpPr>
            <p:spPr>
              <a:xfrm>
                <a:off x="-68244" y="1361598"/>
                <a:ext cx="9212243" cy="1546702"/>
              </a:xfrm>
            </p:spPr>
            <p:txBody>
              <a:bodyPr/>
              <a:lstStyle/>
              <a:p>
                <a:r>
                  <a:rPr lang="en-US" sz="2800" dirty="0"/>
                  <a:t>Assumptions:</a:t>
                </a:r>
              </a:p>
              <a:p>
                <a:pPr lvl="1"/>
                <a:r>
                  <a:rPr lang="en-US" sz="2400" dirty="0"/>
                  <a:t>We know a “typical” length </a:t>
                </a:r>
                <a14:m>
                  <m:oMath xmlns:m="http://schemas.openxmlformats.org/officeDocument/2006/math">
                    <m:r>
                      <a:rPr lang="en-US" sz="2400" b="0" i="1" smtClean="0">
                        <a:latin typeface="Cambria Math" panose="02040503050406030204" pitchFamily="18" charset="0"/>
                      </a:rPr>
                      <m:t>𝑑</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Θ</m:t>
                    </m:r>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oMath>
                </a14:m>
                <a:r>
                  <a:rPr lang="en-US" sz="2400" dirty="0"/>
                  <a:t>.</a:t>
                </a:r>
              </a:p>
              <a:p>
                <a:pPr lvl="1"/>
                <a:r>
                  <a:rPr lang="en-US" sz="2400" dirty="0"/>
                  <a:t>Packets have unique identifiers.</a:t>
                </a:r>
              </a:p>
            </p:txBody>
          </p:sp>
        </mc:Choice>
        <mc:Fallback xmlns="">
          <p:sp>
            <p:nvSpPr>
              <p:cNvPr id="18" name="Content Placeholder 2">
                <a:extLst>
                  <a:ext uri="{FF2B5EF4-FFF2-40B4-BE49-F238E27FC236}">
                    <a16:creationId xmlns:a16="http://schemas.microsoft.com/office/drawing/2014/main" id="{A8B491E6-144B-4611-B4F0-36072BC65CB9}"/>
                  </a:ext>
                </a:extLst>
              </p:cNvPr>
              <p:cNvSpPr>
                <a:spLocks noGrp="1" noRot="1" noChangeAspect="1" noMove="1" noResize="1" noEditPoints="1" noAdjustHandles="1" noChangeArrowheads="1" noChangeShapeType="1" noTextEdit="1"/>
              </p:cNvSpPr>
              <p:nvPr>
                <p:ph idx="1"/>
              </p:nvPr>
            </p:nvSpPr>
            <p:spPr>
              <a:xfrm>
                <a:off x="-68244" y="1361598"/>
                <a:ext cx="9212243" cy="1546702"/>
              </a:xfrm>
              <a:blipFill>
                <a:blip r:embed="rId3"/>
                <a:stretch>
                  <a:fillRect t="-3937" b="-55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AF749654-846E-4792-AC17-4ED371BB8600}"/>
                  </a:ext>
                </a:extLst>
              </p:cNvPr>
              <p:cNvSpPr txBox="1">
                <a:spLocks/>
              </p:cNvSpPr>
              <p:nvPr/>
            </p:nvSpPr>
            <p:spPr bwMode="auto">
              <a:xfrm>
                <a:off x="0" y="2890829"/>
                <a:ext cx="9212243" cy="15467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4"/>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Each switch XORs its identifier </a:t>
                </a:r>
                <a:r>
                  <a:rPr lang="en-US" sz="2800" dirty="0" err="1"/>
                  <a:t>w.p.</a:t>
                </a:r>
                <a:r>
                  <a:rPr lang="en-US" sz="2800" dirty="0"/>
                  <a:t> </a:t>
                </a:r>
                <a14:m>
                  <m:oMath xmlns:m="http://schemas.openxmlformats.org/officeDocument/2006/math">
                    <m:r>
                      <a:rPr lang="en-US" sz="2800" b="0" i="1" smtClean="0">
                        <a:latin typeface="Cambria Math" panose="02040503050406030204" pitchFamily="18" charset="0"/>
                      </a:rPr>
                      <m:t>𝑝</m:t>
                    </m:r>
                  </m:oMath>
                </a14:m>
                <a:r>
                  <a:rPr lang="en-US" sz="2800" dirty="0"/>
                  <a:t>.</a:t>
                </a:r>
              </a:p>
              <a:p>
                <a:pPr lvl="1"/>
                <a:r>
                  <a:rPr lang="en-US" sz="2400" dirty="0"/>
                  <a:t>Sample according to a global hash function </a:t>
                </a:r>
                <a14:m>
                  <m:oMath xmlns:m="http://schemas.openxmlformats.org/officeDocument/2006/math">
                    <m:r>
                      <a:rPr lang="en-US" sz="2400" b="0" i="1" smtClean="0">
                        <a:latin typeface="Cambria Math" panose="02040503050406030204" pitchFamily="18" charset="0"/>
                      </a:rPr>
                      <m:t>h</m:t>
                    </m:r>
                    <m:r>
                      <a:rPr lang="en-US" sz="2400" b="0" i="1" smtClean="0">
                        <a:latin typeface="Cambria Math" panose="02040503050406030204" pitchFamily="18" charset="0"/>
                      </a:rPr>
                      <m:t>(</m:t>
                    </m:r>
                    <m:r>
                      <a:rPr lang="en-US" sz="2400" b="0" i="1" smtClean="0">
                        <a:latin typeface="Cambria Math" panose="02040503050406030204" pitchFamily="18" charset="0"/>
                      </a:rPr>
                      <m:t>𝑇𝑇𝐿</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oMath>
                </a14:m>
                <a:endParaRPr lang="en-US" sz="2400" dirty="0"/>
              </a:p>
            </p:txBody>
          </p:sp>
        </mc:Choice>
        <mc:Fallback xmlns="">
          <p:sp>
            <p:nvSpPr>
              <p:cNvPr id="19" name="Content Placeholder 2">
                <a:extLst>
                  <a:ext uri="{FF2B5EF4-FFF2-40B4-BE49-F238E27FC236}">
                    <a16:creationId xmlns:a16="http://schemas.microsoft.com/office/drawing/2014/main" id="{AF749654-846E-4792-AC17-4ED371BB8600}"/>
                  </a:ext>
                </a:extLst>
              </p:cNvPr>
              <p:cNvSpPr txBox="1">
                <a:spLocks noRot="1" noChangeAspect="1" noMove="1" noResize="1" noEditPoints="1" noAdjustHandles="1" noChangeArrowheads="1" noChangeShapeType="1" noTextEdit="1"/>
              </p:cNvSpPr>
              <p:nvPr/>
            </p:nvSpPr>
            <p:spPr bwMode="auto">
              <a:xfrm>
                <a:off x="0" y="2890829"/>
                <a:ext cx="9212243" cy="1546702"/>
              </a:xfrm>
              <a:prstGeom prst="rect">
                <a:avLst/>
              </a:prstGeom>
              <a:blipFill>
                <a:blip r:embed="rId5"/>
                <a:stretch>
                  <a:fillRect t="-433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0" name="Oval 19">
            <a:extLst>
              <a:ext uri="{FF2B5EF4-FFF2-40B4-BE49-F238E27FC236}">
                <a16:creationId xmlns:a16="http://schemas.microsoft.com/office/drawing/2014/main" id="{DD32B92B-5919-4417-9CD3-01B2E3E3744A}"/>
              </a:ext>
            </a:extLst>
          </p:cNvPr>
          <p:cNvSpPr/>
          <p:nvPr/>
        </p:nvSpPr>
        <p:spPr>
          <a:xfrm>
            <a:off x="274320" y="4081069"/>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A</a:t>
            </a:r>
          </a:p>
        </p:txBody>
      </p:sp>
      <p:sp>
        <p:nvSpPr>
          <p:cNvPr id="21" name="Oval 20">
            <a:extLst>
              <a:ext uri="{FF2B5EF4-FFF2-40B4-BE49-F238E27FC236}">
                <a16:creationId xmlns:a16="http://schemas.microsoft.com/office/drawing/2014/main" id="{8D8FF100-A5CE-4E41-9FFB-1212A7A6427C}"/>
              </a:ext>
            </a:extLst>
          </p:cNvPr>
          <p:cNvSpPr/>
          <p:nvPr/>
        </p:nvSpPr>
        <p:spPr>
          <a:xfrm>
            <a:off x="2834640" y="4081069"/>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B</a:t>
            </a:r>
          </a:p>
        </p:txBody>
      </p:sp>
      <p:sp>
        <p:nvSpPr>
          <p:cNvPr id="22" name="Oval 21">
            <a:extLst>
              <a:ext uri="{FF2B5EF4-FFF2-40B4-BE49-F238E27FC236}">
                <a16:creationId xmlns:a16="http://schemas.microsoft.com/office/drawing/2014/main" id="{26B822EA-4AA7-4158-B465-02E9B7FEDD26}"/>
              </a:ext>
            </a:extLst>
          </p:cNvPr>
          <p:cNvSpPr/>
          <p:nvPr/>
        </p:nvSpPr>
        <p:spPr>
          <a:xfrm>
            <a:off x="5394960" y="4081069"/>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C</a:t>
            </a:r>
          </a:p>
        </p:txBody>
      </p:sp>
      <p:sp>
        <p:nvSpPr>
          <p:cNvPr id="23" name="Oval 22">
            <a:extLst>
              <a:ext uri="{FF2B5EF4-FFF2-40B4-BE49-F238E27FC236}">
                <a16:creationId xmlns:a16="http://schemas.microsoft.com/office/drawing/2014/main" id="{85BA119D-E2FA-4119-A653-77F4CBEC09B3}"/>
              </a:ext>
            </a:extLst>
          </p:cNvPr>
          <p:cNvSpPr/>
          <p:nvPr/>
        </p:nvSpPr>
        <p:spPr>
          <a:xfrm>
            <a:off x="7955280" y="4081772"/>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D</a:t>
            </a:r>
          </a:p>
        </p:txBody>
      </p:sp>
      <p:cxnSp>
        <p:nvCxnSpPr>
          <p:cNvPr id="24" name="Straight Arrow Connector 23">
            <a:extLst>
              <a:ext uri="{FF2B5EF4-FFF2-40B4-BE49-F238E27FC236}">
                <a16:creationId xmlns:a16="http://schemas.microsoft.com/office/drawing/2014/main" id="{6440B62A-2CD8-4507-BC88-54F40E4C93B6}"/>
              </a:ext>
            </a:extLst>
          </p:cNvPr>
          <p:cNvCxnSpPr>
            <a:cxnSpLocks/>
            <a:stCxn id="20" idx="6"/>
            <a:endCxn id="21" idx="2"/>
          </p:cNvCxnSpPr>
          <p:nvPr/>
        </p:nvCxnSpPr>
        <p:spPr>
          <a:xfrm>
            <a:off x="1188720" y="4538269"/>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67D84CF-EA69-4481-9D00-EE60AB47D240}"/>
              </a:ext>
            </a:extLst>
          </p:cNvPr>
          <p:cNvCxnSpPr>
            <a:cxnSpLocks/>
            <a:stCxn id="21" idx="6"/>
            <a:endCxn id="22" idx="2"/>
          </p:cNvCxnSpPr>
          <p:nvPr/>
        </p:nvCxnSpPr>
        <p:spPr>
          <a:xfrm>
            <a:off x="3749040" y="4538269"/>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16D1E6E-0464-4FC9-B1D6-35319392DDF4}"/>
              </a:ext>
            </a:extLst>
          </p:cNvPr>
          <p:cNvCxnSpPr>
            <a:cxnSpLocks/>
            <a:stCxn id="22" idx="6"/>
            <a:endCxn id="23" idx="2"/>
          </p:cNvCxnSpPr>
          <p:nvPr/>
        </p:nvCxnSpPr>
        <p:spPr>
          <a:xfrm>
            <a:off x="6309360" y="4538269"/>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59B423A8-DFBE-40AF-8C81-0DFE4BF7897E}"/>
                  </a:ext>
                </a:extLst>
              </p:cNvPr>
              <p:cNvSpPr/>
              <p:nvPr/>
            </p:nvSpPr>
            <p:spPr>
              <a:xfrm>
                <a:off x="7582507" y="50930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{1,2},</m:t>
                      </m:r>
                      <m:r>
                        <a:rPr lang="en-US" sz="2000" b="0" i="1" smtClean="0">
                          <a:solidFill>
                            <a:schemeClr val="tx1"/>
                          </a:solidFill>
                          <a:latin typeface="Cambria Math" panose="02040503050406030204" pitchFamily="18" charset="0"/>
                        </a:rPr>
                        <m:t>𝐴</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𝐵</m:t>
                      </m:r>
                    </m:oMath>
                  </m:oMathPara>
                </a14:m>
                <a:endParaRPr lang="en-US" sz="2000" dirty="0">
                  <a:solidFill>
                    <a:schemeClr val="tx1"/>
                  </a:solidFill>
                </a:endParaRPr>
              </a:p>
            </p:txBody>
          </p:sp>
        </mc:Choice>
        <mc:Fallback xmlns="">
          <p:sp>
            <p:nvSpPr>
              <p:cNvPr id="29" name="Rectangle: Rounded Corners 28">
                <a:extLst>
                  <a:ext uri="{FF2B5EF4-FFF2-40B4-BE49-F238E27FC236}">
                    <a16:creationId xmlns:a16="http://schemas.microsoft.com/office/drawing/2014/main" id="{59B423A8-DFBE-40AF-8C81-0DFE4BF7897E}"/>
                  </a:ext>
                </a:extLst>
              </p:cNvPr>
              <p:cNvSpPr>
                <a:spLocks noRot="1" noChangeAspect="1" noMove="1" noResize="1" noEditPoints="1" noAdjustHandles="1" noChangeArrowheads="1" noChangeShapeType="1" noTextEdit="1"/>
              </p:cNvSpPr>
              <p:nvPr/>
            </p:nvSpPr>
            <p:spPr>
              <a:xfrm>
                <a:off x="7582507" y="5093082"/>
                <a:ext cx="1499103" cy="228600"/>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Rounded Corners 32">
                <a:extLst>
                  <a:ext uri="{FF2B5EF4-FFF2-40B4-BE49-F238E27FC236}">
                    <a16:creationId xmlns:a16="http://schemas.microsoft.com/office/drawing/2014/main" id="{D8BB7792-0871-45BB-867B-81AFA7119C02}"/>
                  </a:ext>
                </a:extLst>
              </p:cNvPr>
              <p:cNvSpPr/>
              <p:nvPr/>
            </p:nvSpPr>
            <p:spPr>
              <a:xfrm>
                <a:off x="7587587" y="5550282"/>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33" name="Rectangle: Rounded Corners 32">
                <a:extLst>
                  <a:ext uri="{FF2B5EF4-FFF2-40B4-BE49-F238E27FC236}">
                    <a16:creationId xmlns:a16="http://schemas.microsoft.com/office/drawing/2014/main" id="{D8BB7792-0871-45BB-867B-81AFA7119C02}"/>
                  </a:ext>
                </a:extLst>
              </p:cNvPr>
              <p:cNvSpPr>
                <a:spLocks noRot="1" noChangeAspect="1" noMove="1" noResize="1" noEditPoints="1" noAdjustHandles="1" noChangeArrowheads="1" noChangeShapeType="1" noTextEdit="1"/>
              </p:cNvSpPr>
              <p:nvPr/>
            </p:nvSpPr>
            <p:spPr>
              <a:xfrm>
                <a:off x="7587587" y="5550282"/>
                <a:ext cx="1499103" cy="228600"/>
              </a:xfrm>
              <a:prstGeom prst="roundRect">
                <a:avLst/>
              </a:prstGeom>
              <a:blipFill>
                <a:blip r:embed="rId7"/>
                <a:stretch>
                  <a:fillRect/>
                </a:stretch>
              </a:blipFill>
            </p:spPr>
            <p:txBody>
              <a:bodyPr/>
              <a:lstStyle/>
              <a:p>
                <a:r>
                  <a:rPr lang="en-US">
                    <a:noFill/>
                  </a:rPr>
                  <a:t> </a:t>
                </a:r>
              </a:p>
            </p:txBody>
          </p:sp>
        </mc:Fallback>
      </mc:AlternateContent>
      <p:sp>
        <p:nvSpPr>
          <p:cNvPr id="27" name="Slide Number Placeholder 2">
            <a:extLst>
              <a:ext uri="{FF2B5EF4-FFF2-40B4-BE49-F238E27FC236}">
                <a16:creationId xmlns:a16="http://schemas.microsoft.com/office/drawing/2014/main" id="{16E1C50F-766C-429A-A051-8D08225E49C4}"/>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26</a:t>
            </a:fld>
            <a:endParaRPr lang="en-US" sz="1200" dirty="0">
              <a:solidFill>
                <a:schemeClr val="tx1">
                  <a:tint val="75000"/>
                </a:schemeClr>
              </a:solidFill>
            </a:endParaRPr>
          </a:p>
        </p:txBody>
      </p:sp>
      <mc:AlternateContent xmlns:mc="http://schemas.openxmlformats.org/markup-compatibility/2006" xmlns:a14="http://schemas.microsoft.com/office/drawing/2010/main">
        <mc:Choice Requires="a14">
          <p:sp>
            <p:nvSpPr>
              <p:cNvPr id="34" name="Rectangle: Rounded Corners 33">
                <a:extLst>
                  <a:ext uri="{FF2B5EF4-FFF2-40B4-BE49-F238E27FC236}">
                    <a16:creationId xmlns:a16="http://schemas.microsoft.com/office/drawing/2014/main" id="{ADD2CF84-FA4A-4722-B1ED-7A24ACDD2D45}"/>
                  </a:ext>
                </a:extLst>
              </p:cNvPr>
              <p:cNvSpPr/>
              <p:nvPr/>
            </p:nvSpPr>
            <p:spPr>
              <a:xfrm>
                <a:off x="7582507" y="53263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{3} ,</m:t>
                      </m:r>
                      <m:r>
                        <a:rPr lang="en-US" sz="2000" b="0" i="1" smtClean="0">
                          <a:solidFill>
                            <a:schemeClr val="tx1"/>
                          </a:solidFill>
                          <a:latin typeface="Cambria Math" panose="02040503050406030204" pitchFamily="18" charset="0"/>
                        </a:rPr>
                        <m:t>𝐶</m:t>
                      </m:r>
                    </m:oMath>
                  </m:oMathPara>
                </a14:m>
                <a:endParaRPr lang="en-US" sz="2000" dirty="0">
                  <a:solidFill>
                    <a:schemeClr val="tx1"/>
                  </a:solidFill>
                </a:endParaRPr>
              </a:p>
            </p:txBody>
          </p:sp>
        </mc:Choice>
        <mc:Fallback xmlns="">
          <p:sp>
            <p:nvSpPr>
              <p:cNvPr id="34" name="Rectangle: Rounded Corners 33">
                <a:extLst>
                  <a:ext uri="{FF2B5EF4-FFF2-40B4-BE49-F238E27FC236}">
                    <a16:creationId xmlns:a16="http://schemas.microsoft.com/office/drawing/2014/main" id="{ADD2CF84-FA4A-4722-B1ED-7A24ACDD2D45}"/>
                  </a:ext>
                </a:extLst>
              </p:cNvPr>
              <p:cNvSpPr>
                <a:spLocks noRot="1" noChangeAspect="1" noMove="1" noResize="1" noEditPoints="1" noAdjustHandles="1" noChangeArrowheads="1" noChangeShapeType="1" noTextEdit="1"/>
              </p:cNvSpPr>
              <p:nvPr/>
            </p:nvSpPr>
            <p:spPr>
              <a:xfrm>
                <a:off x="7582507" y="5326380"/>
                <a:ext cx="1499103" cy="228600"/>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6BE9FBEE-A262-446B-B232-079738F34AC0}"/>
                  </a:ext>
                </a:extLst>
              </p:cNvPr>
              <p:cNvSpPr/>
              <p:nvPr/>
            </p:nvSpPr>
            <p:spPr>
              <a:xfrm>
                <a:off x="7582506" y="57835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3,4</m:t>
                          </m:r>
                        </m:e>
                      </m:d>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𝐶</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𝐷</m:t>
                      </m:r>
                    </m:oMath>
                  </m:oMathPara>
                </a14:m>
                <a:endParaRPr lang="en-US" sz="2000" dirty="0">
                  <a:solidFill>
                    <a:schemeClr val="tx1"/>
                  </a:solidFill>
                </a:endParaRPr>
              </a:p>
            </p:txBody>
          </p:sp>
        </mc:Choice>
        <mc:Fallback xmlns="">
          <p:sp>
            <p:nvSpPr>
              <p:cNvPr id="35" name="Rectangle: Rounded Corners 34">
                <a:extLst>
                  <a:ext uri="{FF2B5EF4-FFF2-40B4-BE49-F238E27FC236}">
                    <a16:creationId xmlns:a16="http://schemas.microsoft.com/office/drawing/2014/main" id="{6BE9FBEE-A262-446B-B232-079738F34AC0}"/>
                  </a:ext>
                </a:extLst>
              </p:cNvPr>
              <p:cNvSpPr>
                <a:spLocks noRot="1" noChangeAspect="1" noMove="1" noResize="1" noEditPoints="1" noAdjustHandles="1" noChangeArrowheads="1" noChangeShapeType="1" noTextEdit="1"/>
              </p:cNvSpPr>
              <p:nvPr/>
            </p:nvSpPr>
            <p:spPr>
              <a:xfrm>
                <a:off x="7582506" y="5783580"/>
                <a:ext cx="1499103" cy="228600"/>
              </a:xfrm>
              <a:prstGeom prst="round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Rounded Corners 35">
                <a:extLst>
                  <a:ext uri="{FF2B5EF4-FFF2-40B4-BE49-F238E27FC236}">
                    <a16:creationId xmlns:a16="http://schemas.microsoft.com/office/drawing/2014/main" id="{6D9B0DBD-63A1-40E2-B42E-8AF4ADBA280D}"/>
                  </a:ext>
                </a:extLst>
              </p:cNvPr>
              <p:cNvSpPr/>
              <p:nvPr/>
            </p:nvSpPr>
            <p:spPr>
              <a:xfrm>
                <a:off x="2692400" y="5525229"/>
                <a:ext cx="2656840" cy="279755"/>
              </a:xfrm>
              <a:prstGeom prst="roundRect">
                <a:avLst>
                  <a:gd name="adj" fmla="val 0"/>
                </a:avLst>
              </a:prstGeom>
              <a:solidFill>
                <a:schemeClr val="accent4">
                  <a:lumMod val="40000"/>
                  <a:lumOff val="60000"/>
                </a:schemeClr>
              </a:solidFill>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4=(</m:t>
                      </m:r>
                      <m:r>
                        <a:rPr lang="en-US" sz="2000" b="0" i="1" smtClean="0">
                          <a:solidFill>
                            <a:schemeClr val="tx1"/>
                          </a:solidFill>
                          <a:latin typeface="Cambria Math" panose="02040503050406030204" pitchFamily="18" charset="0"/>
                        </a:rPr>
                        <m:t>𝐶</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𝐷</m:t>
                      </m:r>
                      <m:r>
                        <a:rPr lang="en-US" sz="2000" b="0" i="1" smtClean="0">
                          <a:solidFill>
                            <a:schemeClr val="tx1"/>
                          </a:solidFill>
                          <a:latin typeface="Cambria Math" panose="02040503050406030204" pitchFamily="18" charset="0"/>
                        </a:rPr>
                        <m:t>)⊕</m:t>
                      </m:r>
                      <m:r>
                        <a:rPr lang="en-US" sz="2000" i="1" dirty="0" smtClean="0">
                          <a:solidFill>
                            <a:schemeClr val="tx1"/>
                          </a:solidFill>
                          <a:latin typeface="Cambria Math" panose="02040503050406030204" pitchFamily="18" charset="0"/>
                        </a:rPr>
                        <m:t>𝐶</m:t>
                      </m:r>
                      <m:r>
                        <a:rPr lang="en-US" sz="2000" b="0" i="1" dirty="0" smtClean="0">
                          <a:solidFill>
                            <a:schemeClr val="tx1"/>
                          </a:solidFill>
                          <a:latin typeface="Cambria Math" panose="02040503050406030204" pitchFamily="18" charset="0"/>
                        </a:rPr>
                        <m:t>=</m:t>
                      </m:r>
                      <m:r>
                        <a:rPr lang="en-US" sz="2000" b="0" i="1" dirty="0" smtClean="0">
                          <a:solidFill>
                            <a:schemeClr val="tx1"/>
                          </a:solidFill>
                          <a:latin typeface="Cambria Math" panose="02040503050406030204" pitchFamily="18" charset="0"/>
                        </a:rPr>
                        <m:t>𝐷</m:t>
                      </m:r>
                    </m:oMath>
                  </m:oMathPara>
                </a14:m>
                <a:endParaRPr lang="en-US" sz="2000" dirty="0">
                  <a:solidFill>
                    <a:schemeClr val="tx1"/>
                  </a:solidFill>
                </a:endParaRPr>
              </a:p>
            </p:txBody>
          </p:sp>
        </mc:Choice>
        <mc:Fallback xmlns="">
          <p:sp>
            <p:nvSpPr>
              <p:cNvPr id="36" name="Rectangle: Rounded Corners 35">
                <a:extLst>
                  <a:ext uri="{FF2B5EF4-FFF2-40B4-BE49-F238E27FC236}">
                    <a16:creationId xmlns:a16="http://schemas.microsoft.com/office/drawing/2014/main" id="{6D9B0DBD-63A1-40E2-B42E-8AF4ADBA280D}"/>
                  </a:ext>
                </a:extLst>
              </p:cNvPr>
              <p:cNvSpPr>
                <a:spLocks noRot="1" noChangeAspect="1" noMove="1" noResize="1" noEditPoints="1" noAdjustHandles="1" noChangeArrowheads="1" noChangeShapeType="1" noTextEdit="1"/>
              </p:cNvSpPr>
              <p:nvPr/>
            </p:nvSpPr>
            <p:spPr>
              <a:xfrm>
                <a:off x="2692400" y="5525229"/>
                <a:ext cx="2656840" cy="279755"/>
              </a:xfrm>
              <a:prstGeom prst="roundRect">
                <a:avLst>
                  <a:gd name="adj" fmla="val 0"/>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3339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11111E-6 2.96296E-6 L -0.23819 0.01666 " pathEditMode="relative" rAng="0" ptsTypes="AA">
                                      <p:cBhvr>
                                        <p:cTn id="6" dur="2000" fill="hold"/>
                                        <p:tgtEl>
                                          <p:spTgt spid="34"/>
                                        </p:tgtEl>
                                        <p:attrNameLst>
                                          <p:attrName>ppt_x</p:attrName>
                                          <p:attrName>ppt_y</p:attrName>
                                        </p:attrNameLst>
                                      </p:cBhvr>
                                      <p:rCtr x="-11910" y="833"/>
                                    </p:animMotion>
                                  </p:childTnLst>
                                </p:cTn>
                              </p:par>
                              <p:par>
                                <p:cTn id="7" presetID="42" presetClass="path" presetSubtype="0" accel="50000" decel="50000" fill="hold" grpId="0" nodeType="withEffect">
                                  <p:stCondLst>
                                    <p:cond delay="0"/>
                                  </p:stCondLst>
                                  <p:childTnLst>
                                    <p:animMotion origin="layout" path="M -0.00069 -3.7037E-6 L -0.23785 -0.01689 " pathEditMode="relative" rAng="0" ptsTypes="AA">
                                      <p:cBhvr>
                                        <p:cTn id="8" dur="2000" fill="hold"/>
                                        <p:tgtEl>
                                          <p:spTgt spid="35"/>
                                        </p:tgtEl>
                                        <p:attrNameLst>
                                          <p:attrName>ppt_x</p:attrName>
                                          <p:attrName>ppt_y</p:attrName>
                                        </p:attrNameLst>
                                      </p:cBhvr>
                                      <p:rCtr x="-11858" y="-856"/>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200" dirty="0"/>
              <a:t>Improving the Coupon Collector</a:t>
            </a:r>
          </a:p>
        </p:txBody>
      </p:sp>
      <p:sp>
        <p:nvSpPr>
          <p:cNvPr id="6" name="Rectangle 5">
            <a:extLst>
              <a:ext uri="{FF2B5EF4-FFF2-40B4-BE49-F238E27FC236}">
                <a16:creationId xmlns:a16="http://schemas.microsoft.com/office/drawing/2014/main" id="{1B53C30F-4233-41C8-B4CD-287B407D6541}"/>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close up of a map&#10;&#10;Description automatically generated">
            <a:extLst>
              <a:ext uri="{FF2B5EF4-FFF2-40B4-BE49-F238E27FC236}">
                <a16:creationId xmlns:a16="http://schemas.microsoft.com/office/drawing/2014/main" id="{C6A3232D-3FBE-4B21-9542-40764E892BF2}"/>
              </a:ext>
            </a:extLst>
          </p:cNvPr>
          <p:cNvPicPr>
            <a:picLocks noChangeAspect="1"/>
          </p:cNvPicPr>
          <p:nvPr/>
        </p:nvPicPr>
        <p:blipFill>
          <a:blip r:embed="rId3"/>
          <a:stretch>
            <a:fillRect/>
          </a:stretch>
        </p:blipFill>
        <p:spPr>
          <a:xfrm>
            <a:off x="1289046" y="1421122"/>
            <a:ext cx="6565907" cy="4883393"/>
          </a:xfrm>
          <a:prstGeom prst="rect">
            <a:avLst/>
          </a:prstGeom>
        </p:spPr>
      </p:pic>
      <p:pic>
        <p:nvPicPr>
          <p:cNvPr id="30" name="Picture 29" descr="A close up of a map&#10;&#10;Description automatically generated">
            <a:extLst>
              <a:ext uri="{FF2B5EF4-FFF2-40B4-BE49-F238E27FC236}">
                <a16:creationId xmlns:a16="http://schemas.microsoft.com/office/drawing/2014/main" id="{DE4DEAB0-3DC6-4AD7-9BB1-EE20861E63E4}"/>
              </a:ext>
            </a:extLst>
          </p:cNvPr>
          <p:cNvPicPr>
            <a:picLocks noChangeAspect="1"/>
          </p:cNvPicPr>
          <p:nvPr/>
        </p:nvPicPr>
        <p:blipFill rotWithShape="1">
          <a:blip r:embed="rId4"/>
          <a:srcRect l="51128" t="58203" r="9486" b="9807"/>
          <a:stretch/>
        </p:blipFill>
        <p:spPr>
          <a:xfrm>
            <a:off x="4644282" y="4264025"/>
            <a:ext cx="2587752" cy="1563279"/>
          </a:xfrm>
          <a:prstGeom prst="rect">
            <a:avLst/>
          </a:prstGeom>
        </p:spPr>
      </p:pic>
      <p:sp>
        <p:nvSpPr>
          <p:cNvPr id="10" name="Slide Number Placeholder 2">
            <a:extLst>
              <a:ext uri="{FF2B5EF4-FFF2-40B4-BE49-F238E27FC236}">
                <a16:creationId xmlns:a16="http://schemas.microsoft.com/office/drawing/2014/main" id="{5E9C6918-81AA-48C4-8DD0-0F9C18462649}"/>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27</a:t>
            </a:fld>
            <a:endParaRPr lang="en-US" sz="1200" dirty="0">
              <a:solidFill>
                <a:schemeClr val="tx1">
                  <a:tint val="75000"/>
                </a:schemeClr>
              </a:solidFill>
            </a:endParaRPr>
          </a:p>
        </p:txBody>
      </p:sp>
      <p:pic>
        <p:nvPicPr>
          <p:cNvPr id="7" name="Picture 6" descr="A close up of a map&#10;&#10;Description automatically generated">
            <a:extLst>
              <a:ext uri="{FF2B5EF4-FFF2-40B4-BE49-F238E27FC236}">
                <a16:creationId xmlns:a16="http://schemas.microsoft.com/office/drawing/2014/main" id="{B28C6E18-2A25-4D9C-9425-482BFC6CF7C0}"/>
              </a:ext>
            </a:extLst>
          </p:cNvPr>
          <p:cNvPicPr>
            <a:picLocks/>
          </p:cNvPicPr>
          <p:nvPr/>
        </p:nvPicPr>
        <p:blipFill rotWithShape="1">
          <a:blip r:embed="rId5"/>
          <a:srcRect l="70657" t="82838" r="9862" b="10053"/>
          <a:stretch/>
        </p:blipFill>
        <p:spPr>
          <a:xfrm>
            <a:off x="5928177" y="5469423"/>
            <a:ext cx="1279074" cy="34717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F2EA0E-38AF-4894-8E27-F689073804A6}"/>
                  </a:ext>
                </a:extLst>
              </p:cNvPr>
              <p:cNvSpPr txBox="1"/>
              <p:nvPr/>
            </p:nvSpPr>
            <p:spPr>
              <a:xfrm>
                <a:off x="6" y="3339598"/>
                <a:ext cx="330196" cy="954107"/>
              </a:xfrm>
              <a:prstGeom prst="rect">
                <a:avLst/>
              </a:prstGeom>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𝔼</m:t>
                      </m:r>
                      <m:r>
                        <a:rPr lang="en-US" sz="2800" b="0" i="1" smtClean="0">
                          <a:latin typeface="Cambria Math" panose="02040503050406030204" pitchFamily="18" charset="0"/>
                        </a:rPr>
                        <m:t>[</m:t>
                      </m:r>
                      <m:r>
                        <m:rPr>
                          <m:sty m:val="p"/>
                        </m:rPr>
                        <a:rPr lang="en-US" sz="2800" b="0" i="0" smtClean="0">
                          <a:latin typeface="Cambria Math" panose="02040503050406030204" pitchFamily="18" charset="0"/>
                        </a:rPr>
                        <m:t>missing</m:t>
                      </m:r>
                    </m:oMath>
                  </m:oMathPara>
                </a14:m>
                <a:endParaRPr lang="en-US" sz="28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0" smtClean="0">
                          <a:latin typeface="Cambria Math" panose="02040503050406030204" pitchFamily="18" charset="0"/>
                        </a:rPr>
                        <m:t>       </m:t>
                      </m:r>
                      <m:r>
                        <m:rPr>
                          <m:sty m:val="p"/>
                        </m:rPr>
                        <a:rPr lang="en-US" sz="2800" b="0" i="0" smtClean="0">
                          <a:latin typeface="Cambria Math" panose="02040503050406030204" pitchFamily="18" charset="0"/>
                        </a:rPr>
                        <m:t>hops</m:t>
                      </m:r>
                      <m:r>
                        <a:rPr lang="en-US" sz="2800" b="0" i="0" smtClean="0">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B6F2EA0E-38AF-4894-8E27-F689073804A6}"/>
                  </a:ext>
                </a:extLst>
              </p:cNvPr>
              <p:cNvSpPr txBox="1">
                <a:spLocks noRot="1" noChangeAspect="1" noMove="1" noResize="1" noEditPoints="1" noAdjustHandles="1" noChangeArrowheads="1" noChangeShapeType="1" noTextEdit="1"/>
              </p:cNvSpPr>
              <p:nvPr/>
            </p:nvSpPr>
            <p:spPr>
              <a:xfrm>
                <a:off x="6" y="3339598"/>
                <a:ext cx="330196" cy="954107"/>
              </a:xfrm>
              <a:prstGeom prst="rect">
                <a:avLst/>
              </a:prstGeom>
              <a:blipFill>
                <a:blip r:embed="rId6"/>
                <a:stretch>
                  <a:fillRect r="-388889"/>
                </a:stretch>
              </a:blipFill>
              <a:ln>
                <a:noFill/>
              </a:ln>
            </p:spPr>
            <p:txBody>
              <a:bodyPr/>
              <a:lstStyle/>
              <a:p>
                <a:r>
                  <a:rPr lang="en-US">
                    <a:noFill/>
                  </a:rPr>
                  <a:t> </a:t>
                </a:r>
              </a:p>
            </p:txBody>
          </p:sp>
        </mc:Fallback>
      </mc:AlternateContent>
      <p:sp>
        <p:nvSpPr>
          <p:cNvPr id="29" name="TextBox 28">
            <a:extLst>
              <a:ext uri="{FF2B5EF4-FFF2-40B4-BE49-F238E27FC236}">
                <a16:creationId xmlns:a16="http://schemas.microsoft.com/office/drawing/2014/main" id="{DE585893-0505-4589-82E6-A8897E648425}"/>
              </a:ext>
            </a:extLst>
          </p:cNvPr>
          <p:cNvSpPr txBox="1"/>
          <p:nvPr/>
        </p:nvSpPr>
        <p:spPr>
          <a:xfrm>
            <a:off x="2870204" y="6045560"/>
            <a:ext cx="5575296" cy="523220"/>
          </a:xfrm>
          <a:prstGeom prst="rect">
            <a:avLst/>
          </a:prstGeom>
          <a:ln>
            <a:noFill/>
          </a:ln>
        </p:spPr>
        <p:txBody>
          <a:bodyPr wrap="square" rtlCol="0">
            <a:spAutoFit/>
          </a:bodyPr>
          <a:lstStyle/>
          <a:p>
            <a:r>
              <a:rPr lang="en-US" sz="2800" dirty="0"/>
              <a:t>Number of samples</a:t>
            </a:r>
          </a:p>
        </p:txBody>
      </p:sp>
      <p:cxnSp>
        <p:nvCxnSpPr>
          <p:cNvPr id="22" name="Straight Connector 21">
            <a:extLst>
              <a:ext uri="{FF2B5EF4-FFF2-40B4-BE49-F238E27FC236}">
                <a16:creationId xmlns:a16="http://schemas.microsoft.com/office/drawing/2014/main" id="{80A009C8-22C2-4AD2-9D7B-38626F1D6AA0}"/>
              </a:ext>
            </a:extLst>
          </p:cNvPr>
          <p:cNvCxnSpPr/>
          <p:nvPr/>
        </p:nvCxnSpPr>
        <p:spPr>
          <a:xfrm flipV="1">
            <a:off x="4654549" y="1917700"/>
            <a:ext cx="0" cy="3898900"/>
          </a:xfrm>
          <a:prstGeom prst="line">
            <a:avLst/>
          </a:prstGeom>
          <a:ln>
            <a:solidFill>
              <a:srgbClr val="48A448"/>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E1819DA-8AA1-48EB-9D9A-68213C9612AB}"/>
              </a:ext>
            </a:extLst>
          </p:cNvPr>
          <p:cNvCxnSpPr/>
          <p:nvPr/>
        </p:nvCxnSpPr>
        <p:spPr>
          <a:xfrm flipV="1">
            <a:off x="5928177" y="1917700"/>
            <a:ext cx="0" cy="3898900"/>
          </a:xfrm>
          <a:prstGeom prst="line">
            <a:avLst/>
          </a:prstGeom>
          <a:ln>
            <a:solidFill>
              <a:srgbClr val="FF0C0C"/>
            </a:solidFill>
            <a:prstDash val="sysDash"/>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D7BDD18-72FE-417C-B58E-35A68F7D7225}"/>
              </a:ext>
            </a:extLst>
          </p:cNvPr>
          <p:cNvSpPr txBox="1"/>
          <p:nvPr/>
        </p:nvSpPr>
        <p:spPr>
          <a:xfrm>
            <a:off x="2650067" y="2131174"/>
            <a:ext cx="1689084" cy="461665"/>
          </a:xfrm>
          <a:prstGeom prst="rect">
            <a:avLst/>
          </a:prstGeom>
          <a:solidFill>
            <a:schemeClr val="bg1"/>
          </a:solidFill>
          <a:ln>
            <a:noFill/>
          </a:ln>
        </p:spPr>
        <p:txBody>
          <a:bodyPr wrap="square" rtlCol="0">
            <a:spAutoFit/>
          </a:bodyPr>
          <a:lstStyle/>
          <a:p>
            <a:r>
              <a:rPr lang="en-US" sz="2400" dirty="0">
                <a:solidFill>
                  <a:srgbClr val="1D1DFF"/>
                </a:solidFill>
              </a:rPr>
              <a:t>Baseline</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9C6A52E-2BAF-4CF5-8134-970DA7DB26EC}"/>
                  </a:ext>
                </a:extLst>
              </p:cNvPr>
              <p:cNvSpPr txBox="1"/>
              <p:nvPr/>
            </p:nvSpPr>
            <p:spPr>
              <a:xfrm>
                <a:off x="4740744" y="2039482"/>
                <a:ext cx="1162035" cy="645048"/>
              </a:xfrm>
              <a:prstGeom prst="rect">
                <a:avLst/>
              </a:prstGeom>
              <a:solidFill>
                <a:schemeClr val="bg1"/>
              </a:solidFill>
              <a:ln>
                <a:noFill/>
              </a:ln>
            </p:spPr>
            <p:txBody>
              <a:bodyPr wrap="square" lIns="0" rIns="0" rtlCol="0">
                <a:spAutoFit/>
              </a:bodyPr>
              <a:lstStyle/>
              <a:p>
                <a:r>
                  <a:rPr lang="en-US" sz="2400" dirty="0">
                    <a:solidFill>
                      <a:srgbClr val="48A448"/>
                    </a:solidFill>
                  </a:rPr>
                  <a:t>XOR</a:t>
                </a:r>
                <a14:m>
                  <m:oMath xmlns:m="http://schemas.openxmlformats.org/officeDocument/2006/math">
                    <m:d>
                      <m:dPr>
                        <m:ctrlPr>
                          <a:rPr lang="en-US" sz="2400" b="0" i="1" smtClean="0">
                            <a:solidFill>
                              <a:srgbClr val="48A448"/>
                            </a:solidFill>
                            <a:latin typeface="Cambria Math" panose="02040503050406030204" pitchFamily="18" charset="0"/>
                          </a:rPr>
                        </m:ctrlPr>
                      </m:dPr>
                      <m:e>
                        <m:f>
                          <m:fPr>
                            <m:ctrlPr>
                              <a:rPr lang="en-US" sz="2400" b="0" i="1" smtClean="0">
                                <a:solidFill>
                                  <a:srgbClr val="48A448"/>
                                </a:solidFill>
                                <a:latin typeface="Cambria Math" panose="02040503050406030204" pitchFamily="18" charset="0"/>
                              </a:rPr>
                            </m:ctrlPr>
                          </m:fPr>
                          <m:num>
                            <m:r>
                              <a:rPr lang="en-US" sz="2400" b="0" i="1" smtClean="0">
                                <a:solidFill>
                                  <a:srgbClr val="48A448"/>
                                </a:solidFill>
                                <a:latin typeface="Cambria Math" panose="02040503050406030204" pitchFamily="18" charset="0"/>
                              </a:rPr>
                              <m:t>1</m:t>
                            </m:r>
                          </m:num>
                          <m:den>
                            <m:r>
                              <a:rPr lang="en-US" sz="2400" b="0" i="1" smtClean="0">
                                <a:solidFill>
                                  <a:srgbClr val="48A448"/>
                                </a:solidFill>
                                <a:latin typeface="Cambria Math" panose="02040503050406030204" pitchFamily="18" charset="0"/>
                              </a:rPr>
                              <m:t>5</m:t>
                            </m:r>
                          </m:den>
                        </m:f>
                      </m:e>
                    </m:d>
                  </m:oMath>
                </a14:m>
                <a:endParaRPr lang="en-US" sz="2400" dirty="0">
                  <a:solidFill>
                    <a:srgbClr val="1D1DFF"/>
                  </a:solidFill>
                </a:endParaRPr>
              </a:p>
            </p:txBody>
          </p:sp>
        </mc:Choice>
        <mc:Fallback>
          <p:sp>
            <p:nvSpPr>
              <p:cNvPr id="13" name="TextBox 12">
                <a:extLst>
                  <a:ext uri="{FF2B5EF4-FFF2-40B4-BE49-F238E27FC236}">
                    <a16:creationId xmlns:a16="http://schemas.microsoft.com/office/drawing/2014/main" id="{69C6A52E-2BAF-4CF5-8134-970DA7DB26EC}"/>
                  </a:ext>
                </a:extLst>
              </p:cNvPr>
              <p:cNvSpPr txBox="1">
                <a:spLocks noRot="1" noChangeAspect="1" noMove="1" noResize="1" noEditPoints="1" noAdjustHandles="1" noChangeArrowheads="1" noChangeShapeType="1" noTextEdit="1"/>
              </p:cNvSpPr>
              <p:nvPr/>
            </p:nvSpPr>
            <p:spPr>
              <a:xfrm>
                <a:off x="4740744" y="2039482"/>
                <a:ext cx="1162035" cy="645048"/>
              </a:xfrm>
              <a:prstGeom prst="rect">
                <a:avLst/>
              </a:prstGeom>
              <a:blipFill>
                <a:blip r:embed="rId7"/>
                <a:stretch>
                  <a:fillRect l="-16316" b="-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6C6983-3AB1-4F80-BDA2-5034184A266A}"/>
                  </a:ext>
                </a:extLst>
              </p:cNvPr>
              <p:cNvSpPr txBox="1"/>
              <p:nvPr/>
            </p:nvSpPr>
            <p:spPr>
              <a:xfrm>
                <a:off x="6026761" y="2042731"/>
                <a:ext cx="1163028" cy="645048"/>
              </a:xfrm>
              <a:prstGeom prst="rect">
                <a:avLst/>
              </a:prstGeom>
              <a:solidFill>
                <a:schemeClr val="bg1"/>
              </a:solidFill>
              <a:ln>
                <a:noFill/>
              </a:ln>
            </p:spPr>
            <p:txBody>
              <a:bodyPr wrap="square" lIns="0" rIns="0" rtlCol="0">
                <a:spAutoFit/>
              </a:bodyPr>
              <a:lstStyle/>
              <a:p>
                <a:r>
                  <a:rPr lang="en-US" sz="2400" dirty="0">
                    <a:solidFill>
                      <a:srgbClr val="FF0C0C"/>
                    </a:solidFill>
                  </a:rPr>
                  <a:t>XOR</a:t>
                </a:r>
                <a14:m>
                  <m:oMath xmlns:m="http://schemas.openxmlformats.org/officeDocument/2006/math">
                    <m:d>
                      <m:dPr>
                        <m:ctrlPr>
                          <a:rPr lang="en-US" sz="2400" b="0" i="1" smtClean="0">
                            <a:solidFill>
                              <a:srgbClr val="FF0C0C"/>
                            </a:solidFill>
                            <a:latin typeface="Cambria Math" panose="02040503050406030204" pitchFamily="18" charset="0"/>
                          </a:rPr>
                        </m:ctrlPr>
                      </m:dPr>
                      <m:e>
                        <m:f>
                          <m:fPr>
                            <m:ctrlPr>
                              <a:rPr lang="en-US" sz="2400" b="0" i="1" smtClean="0">
                                <a:solidFill>
                                  <a:srgbClr val="FF0C0C"/>
                                </a:solidFill>
                                <a:latin typeface="Cambria Math" panose="02040503050406030204" pitchFamily="18" charset="0"/>
                              </a:rPr>
                            </m:ctrlPr>
                          </m:fPr>
                          <m:num>
                            <m:r>
                              <a:rPr lang="en-US" sz="2400" b="0" i="1" smtClean="0">
                                <a:solidFill>
                                  <a:srgbClr val="FF0C0C"/>
                                </a:solidFill>
                                <a:latin typeface="Cambria Math" panose="02040503050406030204" pitchFamily="18" charset="0"/>
                              </a:rPr>
                              <m:t>1</m:t>
                            </m:r>
                          </m:num>
                          <m:den>
                            <m:r>
                              <a:rPr lang="en-US" sz="2400" b="0" i="1" smtClean="0">
                                <a:solidFill>
                                  <a:srgbClr val="FF0C0C"/>
                                </a:solidFill>
                                <a:latin typeface="Cambria Math" panose="02040503050406030204" pitchFamily="18" charset="0"/>
                              </a:rPr>
                              <m:t>2</m:t>
                            </m:r>
                          </m:den>
                        </m:f>
                      </m:e>
                    </m:d>
                  </m:oMath>
                </a14:m>
                <a:endParaRPr lang="en-US" sz="2400" dirty="0">
                  <a:solidFill>
                    <a:srgbClr val="FF0C0C"/>
                  </a:solidFill>
                </a:endParaRPr>
              </a:p>
            </p:txBody>
          </p:sp>
        </mc:Choice>
        <mc:Fallback xmlns="">
          <p:sp>
            <p:nvSpPr>
              <p:cNvPr id="14" name="TextBox 13">
                <a:extLst>
                  <a:ext uri="{FF2B5EF4-FFF2-40B4-BE49-F238E27FC236}">
                    <a16:creationId xmlns:a16="http://schemas.microsoft.com/office/drawing/2014/main" id="{C56C6983-3AB1-4F80-BDA2-5034184A266A}"/>
                  </a:ext>
                </a:extLst>
              </p:cNvPr>
              <p:cNvSpPr txBox="1">
                <a:spLocks noRot="1" noChangeAspect="1" noMove="1" noResize="1" noEditPoints="1" noAdjustHandles="1" noChangeArrowheads="1" noChangeShapeType="1" noTextEdit="1"/>
              </p:cNvSpPr>
              <p:nvPr/>
            </p:nvSpPr>
            <p:spPr>
              <a:xfrm>
                <a:off x="6026761" y="2042731"/>
                <a:ext cx="1163028" cy="645048"/>
              </a:xfrm>
              <a:prstGeom prst="rect">
                <a:avLst/>
              </a:prstGeom>
              <a:blipFill>
                <a:blip r:embed="rId8"/>
                <a:stretch>
                  <a:fillRect l="-16316" b="-471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965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200" dirty="0"/>
              <a:t>Complete Algorithm</a:t>
            </a:r>
          </a:p>
        </p:txBody>
      </p:sp>
      <p:sp>
        <p:nvSpPr>
          <p:cNvPr id="6" name="Rectangle 5">
            <a:extLst>
              <a:ext uri="{FF2B5EF4-FFF2-40B4-BE49-F238E27FC236}">
                <a16:creationId xmlns:a16="http://schemas.microsoft.com/office/drawing/2014/main" id="{1B53C30F-4233-41C8-B4CD-287B407D6541}"/>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588E6226-B4C2-4832-9251-D44F78BEF1D4}"/>
                  </a:ext>
                </a:extLst>
              </p:cNvPr>
              <p:cNvSpPr>
                <a:spLocks noGrp="1"/>
              </p:cNvSpPr>
              <p:nvPr>
                <p:ph idx="1"/>
              </p:nvPr>
            </p:nvSpPr>
            <p:spPr>
              <a:xfrm>
                <a:off x="-68244" y="1361598"/>
                <a:ext cx="9212243" cy="2066699"/>
              </a:xfrm>
            </p:spPr>
            <p:txBody>
              <a:bodyPr/>
              <a:lstStyle/>
              <a:p>
                <a:pPr>
                  <a:lnSpc>
                    <a:spcPct val="150000"/>
                  </a:lnSpc>
                </a:pPr>
                <a:r>
                  <a:rPr lang="en-US" sz="2150" dirty="0"/>
                  <a:t>With probability </a:t>
                </a:r>
                <a14:m>
                  <m:oMath xmlns:m="http://schemas.openxmlformats.org/officeDocument/2006/math">
                    <m:r>
                      <a:rPr lang="en-US" sz="2150" b="0" i="1" smtClean="0">
                        <a:latin typeface="Cambria Math" panose="02040503050406030204" pitchFamily="18" charset="0"/>
                      </a:rPr>
                      <m:t>𝜏</m:t>
                    </m:r>
                  </m:oMath>
                </a14:m>
                <a:r>
                  <a:rPr lang="en-US" sz="2150" dirty="0"/>
                  <a:t>, run the coupon collector algorithm.</a:t>
                </a:r>
              </a:p>
              <a:p>
                <a:pPr>
                  <a:lnSpc>
                    <a:spcPct val="150000"/>
                  </a:lnSpc>
                </a:pPr>
                <a:r>
                  <a:rPr lang="en-US" sz="2150" dirty="0"/>
                  <a:t>Otherwise, choose one XOR layer at random.</a:t>
                </a:r>
              </a:p>
              <a:p>
                <a:pPr>
                  <a:lnSpc>
                    <a:spcPct val="150000"/>
                  </a:lnSpc>
                </a:pPr>
                <a:r>
                  <a:rPr lang="en-US" sz="2150" dirty="0"/>
                  <a:t>The XOR instances have increasing probabilities.</a:t>
                </a:r>
              </a:p>
              <a:p>
                <a:pPr>
                  <a:lnSpc>
                    <a:spcPct val="150000"/>
                  </a:lnSpc>
                </a:pPr>
                <a:r>
                  <a:rPr lang="en-US" sz="2150" dirty="0"/>
                  <a:t>Performance Guarantee: </a:t>
                </a:r>
                <a14:m>
                  <m:oMath xmlns:m="http://schemas.openxmlformats.org/officeDocument/2006/math">
                    <m:func>
                      <m:funcPr>
                        <m:ctrlPr>
                          <a:rPr lang="en-US" sz="2150" b="0" i="1" smtClean="0">
                            <a:latin typeface="Cambria Math" panose="02040503050406030204" pitchFamily="18" charset="0"/>
                          </a:rPr>
                        </m:ctrlPr>
                      </m:funcPr>
                      <m:fName>
                        <m:r>
                          <a:rPr lang="en-US" sz="2150" b="0" i="1" smtClean="0">
                            <a:latin typeface="Cambria Math" panose="02040503050406030204" pitchFamily="18" charset="0"/>
                          </a:rPr>
                          <m:t>𝑘</m:t>
                        </m:r>
                        <m:r>
                          <a:rPr lang="en-US" sz="2150" b="0" i="1" smtClean="0">
                            <a:latin typeface="Cambria Math" panose="02040503050406030204" pitchFamily="18" charset="0"/>
                          </a:rPr>
                          <m:t>⋅(</m:t>
                        </m:r>
                        <m:r>
                          <m:rPr>
                            <m:sty m:val="p"/>
                          </m:rPr>
                          <a:rPr lang="en-US" sz="2150" b="0" i="0" smtClean="0">
                            <a:latin typeface="Cambria Math" panose="02040503050406030204" pitchFamily="18" charset="0"/>
                          </a:rPr>
                          <m:t>log</m:t>
                        </m:r>
                      </m:fName>
                      <m:e>
                        <m:func>
                          <m:funcPr>
                            <m:ctrlPr>
                              <a:rPr lang="en-US" sz="2150" b="0" i="1" smtClean="0">
                                <a:latin typeface="Cambria Math" panose="02040503050406030204" pitchFamily="18" charset="0"/>
                              </a:rPr>
                            </m:ctrlPr>
                          </m:funcPr>
                          <m:fName>
                            <m:sSup>
                              <m:sSupPr>
                                <m:ctrlPr>
                                  <a:rPr lang="en-US" sz="2150" b="0" i="1" smtClean="0">
                                    <a:latin typeface="Cambria Math" panose="02040503050406030204" pitchFamily="18" charset="0"/>
                                  </a:rPr>
                                </m:ctrlPr>
                              </m:sSupPr>
                              <m:e>
                                <m:r>
                                  <m:rPr>
                                    <m:sty m:val="p"/>
                                  </m:rPr>
                                  <a:rPr lang="en-US" sz="2150" b="0" i="0" smtClean="0">
                                    <a:latin typeface="Cambria Math" panose="02040503050406030204" pitchFamily="18" charset="0"/>
                                  </a:rPr>
                                  <m:t>log</m:t>
                                </m:r>
                              </m:e>
                              <m:sup>
                                <m:r>
                                  <a:rPr lang="en-US" sz="2150" b="0" i="1" smtClean="0">
                                    <a:latin typeface="Cambria Math" panose="02040503050406030204" pitchFamily="18" charset="0"/>
                                  </a:rPr>
                                  <m:t>∗</m:t>
                                </m:r>
                              </m:sup>
                            </m:sSup>
                          </m:fName>
                          <m:e>
                            <m:r>
                              <a:rPr lang="en-US" sz="2150" b="0" i="1" smtClean="0">
                                <a:latin typeface="Cambria Math" panose="02040503050406030204" pitchFamily="18" charset="0"/>
                              </a:rPr>
                              <m:t>𝑘</m:t>
                            </m:r>
                          </m:e>
                        </m:func>
                      </m:e>
                    </m:func>
                    <m:r>
                      <a:rPr lang="en-US" sz="2150" b="0" i="1" smtClean="0">
                        <a:latin typeface="Cambria Math" panose="02040503050406030204" pitchFamily="18" charset="0"/>
                      </a:rPr>
                      <m:t>+2+</m:t>
                    </m:r>
                    <m:r>
                      <a:rPr lang="en-US" sz="2150" b="0" i="1" smtClean="0">
                        <a:latin typeface="Cambria Math" panose="02040503050406030204" pitchFamily="18" charset="0"/>
                      </a:rPr>
                      <m:t>𝑜</m:t>
                    </m:r>
                    <m:r>
                      <a:rPr lang="en-US" sz="2150" b="0" i="1" smtClean="0">
                        <a:latin typeface="Cambria Math" panose="02040503050406030204" pitchFamily="18" charset="0"/>
                      </a:rPr>
                      <m:t>(1))</m:t>
                    </m:r>
                  </m:oMath>
                </a14:m>
                <a:r>
                  <a:rPr lang="en-US" sz="2150" dirty="0"/>
                  <a:t> packets suffice.</a:t>
                </a:r>
              </a:p>
            </p:txBody>
          </p:sp>
        </mc:Choice>
        <mc:Fallback xmlns="">
          <p:sp>
            <p:nvSpPr>
              <p:cNvPr id="10" name="Content Placeholder 2">
                <a:extLst>
                  <a:ext uri="{FF2B5EF4-FFF2-40B4-BE49-F238E27FC236}">
                    <a16:creationId xmlns:a16="http://schemas.microsoft.com/office/drawing/2014/main" id="{588E6226-B4C2-4832-9251-D44F78BEF1D4}"/>
                  </a:ext>
                </a:extLst>
              </p:cNvPr>
              <p:cNvSpPr>
                <a:spLocks noGrp="1" noRot="1" noChangeAspect="1" noMove="1" noResize="1" noEditPoints="1" noAdjustHandles="1" noChangeArrowheads="1" noChangeShapeType="1" noTextEdit="1"/>
              </p:cNvSpPr>
              <p:nvPr>
                <p:ph idx="1"/>
              </p:nvPr>
            </p:nvSpPr>
            <p:spPr>
              <a:xfrm>
                <a:off x="-68244" y="1361598"/>
                <a:ext cx="9212243" cy="2066699"/>
              </a:xfrm>
              <a:blipFill>
                <a:blip r:embed="rId4"/>
                <a:stretch>
                  <a:fillRect r="-662" b="-3539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04245229-460B-4D1E-B612-0DC20FC4120C}"/>
              </a:ext>
            </a:extLst>
          </p:cNvPr>
          <p:cNvGrpSpPr/>
          <p:nvPr/>
        </p:nvGrpSpPr>
        <p:grpSpPr>
          <a:xfrm>
            <a:off x="904123" y="4031532"/>
            <a:ext cx="3004457" cy="2688582"/>
            <a:chOff x="1915885" y="4031532"/>
            <a:chExt cx="3004457" cy="2688582"/>
          </a:xfrm>
        </p:grpSpPr>
        <p:sp>
          <p:nvSpPr>
            <p:cNvPr id="3" name="Rectangle: Rounded Corners 2">
              <a:extLst>
                <a:ext uri="{FF2B5EF4-FFF2-40B4-BE49-F238E27FC236}">
                  <a16:creationId xmlns:a16="http://schemas.microsoft.com/office/drawing/2014/main" id="{DCB663B3-7CD4-437F-9451-AE235770D5A4}"/>
                </a:ext>
              </a:extLst>
            </p:cNvPr>
            <p:cNvSpPr/>
            <p:nvPr/>
          </p:nvSpPr>
          <p:spPr>
            <a:xfrm>
              <a:off x="1915885" y="5994400"/>
              <a:ext cx="3004457" cy="725714"/>
            </a:xfrm>
            <a:prstGeom prst="roundRect">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700" dirty="0"/>
                <a:t>Coupon collector</a:t>
              </a:r>
            </a:p>
          </p:txBody>
        </p:sp>
        <p:sp>
          <p:nvSpPr>
            <p:cNvPr id="12" name="Rectangle: Rounded Corners 11">
              <a:extLst>
                <a:ext uri="{FF2B5EF4-FFF2-40B4-BE49-F238E27FC236}">
                  <a16:creationId xmlns:a16="http://schemas.microsoft.com/office/drawing/2014/main" id="{8A5D6C9E-C02C-47B8-9FA8-36DA3F493A9E}"/>
                </a:ext>
              </a:extLst>
            </p:cNvPr>
            <p:cNvSpPr/>
            <p:nvPr/>
          </p:nvSpPr>
          <p:spPr>
            <a:xfrm>
              <a:off x="2467427" y="5496402"/>
              <a:ext cx="1901372" cy="497998"/>
            </a:xfrm>
            <a:prstGeom prst="roundRect">
              <a:avLst/>
            </a:prstGeom>
            <a:gradFill>
              <a:gsLst>
                <a:gs pos="0">
                  <a:srgbClr val="00B050"/>
                </a:gs>
                <a:gs pos="100000">
                  <a:schemeClr val="accent3">
                    <a:lumMod val="50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700" dirty="0"/>
                <a:t>XOR1</a:t>
              </a:r>
            </a:p>
          </p:txBody>
        </p:sp>
        <p:sp>
          <p:nvSpPr>
            <p:cNvPr id="13" name="Rectangle: Rounded Corners 12">
              <a:extLst>
                <a:ext uri="{FF2B5EF4-FFF2-40B4-BE49-F238E27FC236}">
                  <a16:creationId xmlns:a16="http://schemas.microsoft.com/office/drawing/2014/main" id="{52A47A22-E9A4-4DE1-B0B4-B7A31A3FB920}"/>
                </a:ext>
              </a:extLst>
            </p:cNvPr>
            <p:cNvSpPr/>
            <p:nvPr/>
          </p:nvSpPr>
          <p:spPr>
            <a:xfrm>
              <a:off x="2656112" y="4998404"/>
              <a:ext cx="1524002" cy="497998"/>
            </a:xfrm>
            <a:prstGeom prst="roundRect">
              <a:avLst/>
            </a:prstGeom>
            <a:gradFill>
              <a:gsLst>
                <a:gs pos="0">
                  <a:srgbClr val="00B050"/>
                </a:gs>
                <a:gs pos="100000">
                  <a:schemeClr val="accent3">
                    <a:lumMod val="50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700" dirty="0"/>
                <a:t>XOR2</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BC582FE-A243-4BA7-86FB-933EB9855E96}"/>
                    </a:ext>
                  </a:extLst>
                </p:cNvPr>
                <p:cNvSpPr/>
                <p:nvPr/>
              </p:nvSpPr>
              <p:spPr>
                <a:xfrm>
                  <a:off x="2858505" y="4031532"/>
                  <a:ext cx="1119216" cy="11079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6600" b="0" i="1" smtClean="0">
                            <a:latin typeface="Cambria Math" panose="02040503050406030204" pitchFamily="18" charset="0"/>
                          </a:rPr>
                          <m:t>…</m:t>
                        </m:r>
                      </m:oMath>
                    </m:oMathPara>
                  </a14:m>
                  <a:endParaRPr lang="en-US" sz="6600" dirty="0"/>
                </a:p>
              </p:txBody>
            </p:sp>
          </mc:Choice>
          <mc:Fallback xmlns="">
            <p:sp>
              <p:nvSpPr>
                <p:cNvPr id="4" name="Rectangle 3">
                  <a:extLst>
                    <a:ext uri="{FF2B5EF4-FFF2-40B4-BE49-F238E27FC236}">
                      <a16:creationId xmlns:a16="http://schemas.microsoft.com/office/drawing/2014/main" id="{2BC582FE-A243-4BA7-86FB-933EB9855E96}"/>
                    </a:ext>
                  </a:extLst>
                </p:cNvPr>
                <p:cNvSpPr>
                  <a:spLocks noRot="1" noChangeAspect="1" noMove="1" noResize="1" noEditPoints="1" noAdjustHandles="1" noChangeArrowheads="1" noChangeShapeType="1" noTextEdit="1"/>
                </p:cNvSpPr>
                <p:nvPr/>
              </p:nvSpPr>
              <p:spPr>
                <a:xfrm>
                  <a:off x="2858505" y="4031532"/>
                  <a:ext cx="1119216" cy="1107996"/>
                </a:xfrm>
                <a:prstGeom prst="rect">
                  <a:avLst/>
                </a:prstGeom>
                <a:blipFill>
                  <a:blip r:embed="rId5"/>
                  <a:stretch>
                    <a:fillRect/>
                  </a:stretch>
                </a:blipFill>
              </p:spPr>
              <p:txBody>
                <a:bodyPr/>
                <a:lstStyle/>
                <a:p>
                  <a:r>
                    <a:rPr lang="en-US">
                      <a:noFill/>
                    </a:rPr>
                    <a:t> </a:t>
                  </a:r>
                </a:p>
              </p:txBody>
            </p:sp>
          </mc:Fallback>
        </mc:AlternateContent>
      </p:grpSp>
      <p:sp>
        <p:nvSpPr>
          <p:cNvPr id="11" name="Slide Number Placeholder 2">
            <a:extLst>
              <a:ext uri="{FF2B5EF4-FFF2-40B4-BE49-F238E27FC236}">
                <a16:creationId xmlns:a16="http://schemas.microsoft.com/office/drawing/2014/main" id="{686A2669-B9C9-4BEB-A7D2-3E8D5DAEA9E5}"/>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28</a:t>
            </a:fld>
            <a:endParaRPr lang="en-US" sz="1200" dirty="0">
              <a:solidFill>
                <a:schemeClr val="tx1">
                  <a:tint val="75000"/>
                </a:schemeClr>
              </a:solidFill>
            </a:endParaRPr>
          </a:p>
        </p:txBody>
      </p:sp>
      <p:graphicFrame>
        <p:nvGraphicFramePr>
          <p:cNvPr id="8" name="Object 7">
            <a:extLst>
              <a:ext uri="{FF2B5EF4-FFF2-40B4-BE49-F238E27FC236}">
                <a16:creationId xmlns:a16="http://schemas.microsoft.com/office/drawing/2014/main" id="{0EF5A725-DA76-4E47-878E-D47AC41001AD}"/>
              </a:ext>
            </a:extLst>
          </p:cNvPr>
          <p:cNvGraphicFramePr>
            <a:graphicFrameLocks noChangeAspect="1"/>
          </p:cNvGraphicFramePr>
          <p:nvPr>
            <p:extLst>
              <p:ext uri="{D42A27DB-BD31-4B8C-83A1-F6EECF244321}">
                <p14:modId xmlns:p14="http://schemas.microsoft.com/office/powerpoint/2010/main" val="3999200122"/>
              </p:ext>
            </p:extLst>
          </p:nvPr>
        </p:nvGraphicFramePr>
        <p:xfrm>
          <a:off x="5235422" y="4039042"/>
          <a:ext cx="3670300" cy="2724150"/>
        </p:xfrm>
        <a:graphic>
          <a:graphicData uri="http://schemas.openxmlformats.org/presentationml/2006/ole">
            <mc:AlternateContent xmlns:mc="http://schemas.openxmlformats.org/markup-compatibility/2006">
              <mc:Choice xmlns:v="urn:schemas-microsoft-com:vml" Requires="v">
                <p:oleObj spid="_x0000_s1262" name="PDF" r:id="rId6" imgW="0" imgH="360" progId="FoxitReader.Document">
                  <p:embed/>
                </p:oleObj>
              </mc:Choice>
              <mc:Fallback>
                <p:oleObj name="PDF" r:id="rId6" imgW="0" imgH="360" progId="FoxitReader.Document">
                  <p:embed/>
                  <p:pic>
                    <p:nvPicPr>
                      <p:cNvPr id="0" name=""/>
                      <p:cNvPicPr/>
                      <p:nvPr/>
                    </p:nvPicPr>
                    <p:blipFill>
                      <a:blip r:embed="rId7"/>
                      <a:stretch>
                        <a:fillRect/>
                      </a:stretch>
                    </p:blipFill>
                    <p:spPr>
                      <a:xfrm>
                        <a:off x="5235422" y="4039042"/>
                        <a:ext cx="3670300" cy="2724150"/>
                      </a:xfrm>
                      <a:prstGeom prst="rect">
                        <a:avLst/>
                      </a:prstGeom>
                    </p:spPr>
                  </p:pic>
                </p:oleObj>
              </mc:Fallback>
            </mc:AlternateContent>
          </a:graphicData>
        </a:graphic>
      </p:graphicFrame>
      <p:sp>
        <p:nvSpPr>
          <p:cNvPr id="9" name="Oval 8">
            <a:extLst>
              <a:ext uri="{FF2B5EF4-FFF2-40B4-BE49-F238E27FC236}">
                <a16:creationId xmlns:a16="http://schemas.microsoft.com/office/drawing/2014/main" id="{9D0E259A-A1FC-4F3F-A5D1-68D13513D8DD}"/>
              </a:ext>
            </a:extLst>
          </p:cNvPr>
          <p:cNvSpPr/>
          <p:nvPr/>
        </p:nvSpPr>
        <p:spPr>
          <a:xfrm>
            <a:off x="6256867" y="4157133"/>
            <a:ext cx="2472266" cy="440267"/>
          </a:xfrm>
          <a:prstGeom prst="ellipse">
            <a:avLst/>
          </a:prstGeom>
          <a:noFill/>
          <a:ln w="730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30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C382-5697-49D9-BE76-AAFAD38ADACD}"/>
              </a:ext>
            </a:extLst>
          </p:cNvPr>
          <p:cNvSpPr>
            <a:spLocks noGrp="1"/>
          </p:cNvSpPr>
          <p:nvPr>
            <p:ph type="title"/>
          </p:nvPr>
        </p:nvSpPr>
        <p:spPr>
          <a:xfrm>
            <a:off x="1" y="-217714"/>
            <a:ext cx="9144000" cy="1908403"/>
          </a:xfrm>
        </p:spPr>
        <p:txBody>
          <a:bodyPr/>
          <a:lstStyle/>
          <a:p>
            <a:r>
              <a:rPr lang="en-US" sz="3200" dirty="0"/>
              <a:t>Also in the paper</a:t>
            </a:r>
          </a:p>
        </p:txBody>
      </p:sp>
      <p:sp>
        <p:nvSpPr>
          <p:cNvPr id="5" name="Content Placeholder 1">
            <a:extLst>
              <a:ext uri="{FF2B5EF4-FFF2-40B4-BE49-F238E27FC236}">
                <a16:creationId xmlns:a16="http://schemas.microsoft.com/office/drawing/2014/main" id="{61D50C42-5FCE-4B2F-9535-602B292D469E}"/>
              </a:ext>
            </a:extLst>
          </p:cNvPr>
          <p:cNvSpPr>
            <a:spLocks noGrp="1"/>
          </p:cNvSpPr>
          <p:nvPr>
            <p:ph idx="1"/>
          </p:nvPr>
        </p:nvSpPr>
        <p:spPr>
          <a:xfrm>
            <a:off x="-58994" y="1288069"/>
            <a:ext cx="9202993" cy="4431288"/>
          </a:xfrm>
        </p:spPr>
        <p:txBody>
          <a:bodyPr/>
          <a:lstStyle/>
          <a:p>
            <a:pPr>
              <a:lnSpc>
                <a:spcPct val="150000"/>
              </a:lnSpc>
              <a:spcBef>
                <a:spcPts val="500"/>
              </a:spcBef>
            </a:pPr>
            <a:r>
              <a:rPr lang="en-US" sz="2600" dirty="0"/>
              <a:t>Algorithms for dynamic aggregation.</a:t>
            </a:r>
          </a:p>
          <a:p>
            <a:pPr>
              <a:lnSpc>
                <a:spcPct val="150000"/>
              </a:lnSpc>
              <a:spcBef>
                <a:spcPts val="500"/>
              </a:spcBef>
            </a:pPr>
            <a:r>
              <a:rPr lang="en-US" sz="2600" dirty="0"/>
              <a:t>Performance guarantees.</a:t>
            </a:r>
          </a:p>
          <a:p>
            <a:pPr>
              <a:lnSpc>
                <a:spcPct val="150000"/>
              </a:lnSpc>
              <a:spcBef>
                <a:spcPts val="500"/>
              </a:spcBef>
            </a:pPr>
            <a:r>
              <a:rPr lang="en-US" sz="2600" dirty="0"/>
              <a:t>Support for concurrent queries.</a:t>
            </a:r>
          </a:p>
        </p:txBody>
      </p:sp>
      <p:sp>
        <p:nvSpPr>
          <p:cNvPr id="11" name="Slide Number Placeholder 2">
            <a:extLst>
              <a:ext uri="{FF2B5EF4-FFF2-40B4-BE49-F238E27FC236}">
                <a16:creationId xmlns:a16="http://schemas.microsoft.com/office/drawing/2014/main" id="{95C7FEE0-323D-4097-AD57-E5AD30F7B942}"/>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29</a:t>
            </a:fld>
            <a:endParaRPr lang="en-US" sz="1200" dirty="0">
              <a:solidFill>
                <a:schemeClr val="tx1">
                  <a:tint val="75000"/>
                </a:schemeClr>
              </a:solidFill>
            </a:endParaRPr>
          </a:p>
        </p:txBody>
      </p:sp>
      <p:pic>
        <p:nvPicPr>
          <p:cNvPr id="12" name="Picture 11">
            <a:extLst>
              <a:ext uri="{FF2B5EF4-FFF2-40B4-BE49-F238E27FC236}">
                <a16:creationId xmlns:a16="http://schemas.microsoft.com/office/drawing/2014/main" id="{9BF073C2-0155-422B-AB77-3A52687C3E34}"/>
              </a:ext>
            </a:extLst>
          </p:cNvPr>
          <p:cNvPicPr>
            <a:picLocks noChangeAspect="1"/>
          </p:cNvPicPr>
          <p:nvPr/>
        </p:nvPicPr>
        <p:blipFill rotWithShape="1">
          <a:blip r:embed="rId3"/>
          <a:srcRect b="15805"/>
          <a:stretch/>
        </p:blipFill>
        <p:spPr>
          <a:xfrm>
            <a:off x="1672166" y="3411197"/>
            <a:ext cx="5799667" cy="2409636"/>
          </a:xfrm>
          <a:prstGeom prst="rect">
            <a:avLst/>
          </a:prstGeom>
        </p:spPr>
      </p:pic>
      <p:sp>
        <p:nvSpPr>
          <p:cNvPr id="19" name="Rectangle 18">
            <a:extLst>
              <a:ext uri="{FF2B5EF4-FFF2-40B4-BE49-F238E27FC236}">
                <a16:creationId xmlns:a16="http://schemas.microsoft.com/office/drawing/2014/main" id="{0D101C7D-DE3C-4237-A39F-B000739B816F}"/>
              </a:ext>
            </a:extLst>
          </p:cNvPr>
          <p:cNvSpPr/>
          <p:nvPr/>
        </p:nvSpPr>
        <p:spPr>
          <a:xfrm>
            <a:off x="2314365" y="5719357"/>
            <a:ext cx="1308686"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98A14C-5D8D-4446-8BF4-A3B4354F201D}"/>
              </a:ext>
            </a:extLst>
          </p:cNvPr>
          <p:cNvSpPr/>
          <p:nvPr/>
        </p:nvSpPr>
        <p:spPr>
          <a:xfrm>
            <a:off x="4313478" y="5703987"/>
            <a:ext cx="1308686"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220A5-E744-4960-A266-B3FE43FD4496}"/>
              </a:ext>
            </a:extLst>
          </p:cNvPr>
          <p:cNvSpPr/>
          <p:nvPr/>
        </p:nvSpPr>
        <p:spPr>
          <a:xfrm>
            <a:off x="6390219" y="5719357"/>
            <a:ext cx="1308686"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CD4D665-9E39-4995-8B81-EB9D9502BF17}"/>
              </a:ext>
            </a:extLst>
          </p:cNvPr>
          <p:cNvGrpSpPr/>
          <p:nvPr/>
        </p:nvGrpSpPr>
        <p:grpSpPr>
          <a:xfrm>
            <a:off x="1706599" y="6011329"/>
            <a:ext cx="5809364" cy="215444"/>
            <a:chOff x="1706599" y="6011329"/>
            <a:chExt cx="5809364" cy="215444"/>
          </a:xfrm>
        </p:grpSpPr>
        <p:sp>
          <p:nvSpPr>
            <p:cNvPr id="8" name="TextBox 7">
              <a:extLst>
                <a:ext uri="{FF2B5EF4-FFF2-40B4-BE49-F238E27FC236}">
                  <a16:creationId xmlns:a16="http://schemas.microsoft.com/office/drawing/2014/main" id="{2998B29D-9DE5-4505-9E1A-0F39E8CD86F5}"/>
                </a:ext>
              </a:extLst>
            </p:cNvPr>
            <p:cNvSpPr txBox="1"/>
            <p:nvPr/>
          </p:nvSpPr>
          <p:spPr>
            <a:xfrm rot="19560000">
              <a:off x="1706599" y="6011329"/>
              <a:ext cx="1165100" cy="215444"/>
            </a:xfrm>
            <a:prstGeom prst="rect">
              <a:avLst/>
            </a:prstGeom>
            <a:solidFill>
              <a:schemeClr val="bg1"/>
            </a:solidFill>
            <a:ln>
              <a:noFill/>
            </a:ln>
          </p:spPr>
          <p:txBody>
            <a:bodyPr wrap="square" lIns="0" tIns="0" rIns="0" bIns="0" rtlCol="0">
              <a:spAutoFit/>
            </a:bodyPr>
            <a:lstStyle/>
            <a:p>
              <a:r>
                <a:rPr lang="en-US" sz="1400" dirty="0"/>
                <a:t>Standalone</a:t>
              </a:r>
            </a:p>
          </p:txBody>
        </p:sp>
        <p:sp>
          <p:nvSpPr>
            <p:cNvPr id="14" name="TextBox 13">
              <a:extLst>
                <a:ext uri="{FF2B5EF4-FFF2-40B4-BE49-F238E27FC236}">
                  <a16:creationId xmlns:a16="http://schemas.microsoft.com/office/drawing/2014/main" id="{5AF5AD2E-E585-4813-AEB1-7A72CADD518F}"/>
                </a:ext>
              </a:extLst>
            </p:cNvPr>
            <p:cNvSpPr txBox="1"/>
            <p:nvPr/>
          </p:nvSpPr>
          <p:spPr>
            <a:xfrm rot="19560000">
              <a:off x="2417798" y="6011329"/>
              <a:ext cx="1165100" cy="215444"/>
            </a:xfrm>
            <a:prstGeom prst="rect">
              <a:avLst/>
            </a:prstGeom>
            <a:solidFill>
              <a:schemeClr val="bg1"/>
            </a:solidFill>
            <a:ln>
              <a:noFill/>
            </a:ln>
          </p:spPr>
          <p:txBody>
            <a:bodyPr wrap="square" lIns="0" tIns="0" rIns="0" bIns="0" rtlCol="0">
              <a:spAutoFit/>
            </a:bodyPr>
            <a:lstStyle/>
            <a:p>
              <a:r>
                <a:rPr lang="en-US" sz="1400" dirty="0"/>
                <a:t>Concurrent</a:t>
              </a:r>
            </a:p>
          </p:txBody>
        </p:sp>
        <p:sp>
          <p:nvSpPr>
            <p:cNvPr id="15" name="TextBox 14">
              <a:extLst>
                <a:ext uri="{FF2B5EF4-FFF2-40B4-BE49-F238E27FC236}">
                  <a16:creationId xmlns:a16="http://schemas.microsoft.com/office/drawing/2014/main" id="{8BF804D6-DB9A-4163-B957-3033B4C067FA}"/>
                </a:ext>
              </a:extLst>
            </p:cNvPr>
            <p:cNvSpPr txBox="1"/>
            <p:nvPr/>
          </p:nvSpPr>
          <p:spPr>
            <a:xfrm rot="19560000">
              <a:off x="3631918" y="6011329"/>
              <a:ext cx="1165100" cy="215444"/>
            </a:xfrm>
            <a:prstGeom prst="rect">
              <a:avLst/>
            </a:prstGeom>
            <a:solidFill>
              <a:schemeClr val="bg1"/>
            </a:solidFill>
            <a:ln>
              <a:noFill/>
            </a:ln>
          </p:spPr>
          <p:txBody>
            <a:bodyPr wrap="square" lIns="0" tIns="0" rIns="0" bIns="0" rtlCol="0">
              <a:spAutoFit/>
            </a:bodyPr>
            <a:lstStyle/>
            <a:p>
              <a:r>
                <a:rPr lang="en-US" sz="1400" dirty="0"/>
                <a:t>Standalone</a:t>
              </a:r>
            </a:p>
          </p:txBody>
        </p:sp>
        <p:sp>
          <p:nvSpPr>
            <p:cNvPr id="16" name="TextBox 15">
              <a:extLst>
                <a:ext uri="{FF2B5EF4-FFF2-40B4-BE49-F238E27FC236}">
                  <a16:creationId xmlns:a16="http://schemas.microsoft.com/office/drawing/2014/main" id="{660F3033-EC2E-4DD3-95FA-32951CA95B52}"/>
                </a:ext>
              </a:extLst>
            </p:cNvPr>
            <p:cNvSpPr txBox="1"/>
            <p:nvPr/>
          </p:nvSpPr>
          <p:spPr>
            <a:xfrm rot="19560000">
              <a:off x="4343117" y="6011329"/>
              <a:ext cx="1165100" cy="215444"/>
            </a:xfrm>
            <a:prstGeom prst="rect">
              <a:avLst/>
            </a:prstGeom>
            <a:solidFill>
              <a:schemeClr val="bg1"/>
            </a:solidFill>
            <a:ln>
              <a:noFill/>
            </a:ln>
          </p:spPr>
          <p:txBody>
            <a:bodyPr wrap="square" lIns="0" tIns="0" rIns="0" bIns="0" rtlCol="0">
              <a:spAutoFit/>
            </a:bodyPr>
            <a:lstStyle/>
            <a:p>
              <a:r>
                <a:rPr lang="en-US" sz="1400" dirty="0"/>
                <a:t>Concurrent</a:t>
              </a:r>
            </a:p>
          </p:txBody>
        </p:sp>
        <p:sp>
          <p:nvSpPr>
            <p:cNvPr id="17" name="TextBox 16">
              <a:extLst>
                <a:ext uri="{FF2B5EF4-FFF2-40B4-BE49-F238E27FC236}">
                  <a16:creationId xmlns:a16="http://schemas.microsoft.com/office/drawing/2014/main" id="{707CD155-F558-4362-9613-724CFA46AB3D}"/>
                </a:ext>
              </a:extLst>
            </p:cNvPr>
            <p:cNvSpPr txBox="1"/>
            <p:nvPr/>
          </p:nvSpPr>
          <p:spPr>
            <a:xfrm rot="19560000">
              <a:off x="5639664" y="6011329"/>
              <a:ext cx="1165100" cy="215444"/>
            </a:xfrm>
            <a:prstGeom prst="rect">
              <a:avLst/>
            </a:prstGeom>
            <a:solidFill>
              <a:schemeClr val="bg1"/>
            </a:solidFill>
            <a:ln>
              <a:noFill/>
            </a:ln>
          </p:spPr>
          <p:txBody>
            <a:bodyPr wrap="square" lIns="0" tIns="0" rIns="0" bIns="0" rtlCol="0">
              <a:spAutoFit/>
            </a:bodyPr>
            <a:lstStyle/>
            <a:p>
              <a:r>
                <a:rPr lang="en-US" sz="1400" dirty="0"/>
                <a:t>Standalone</a:t>
              </a:r>
            </a:p>
          </p:txBody>
        </p:sp>
        <p:sp>
          <p:nvSpPr>
            <p:cNvPr id="18" name="TextBox 17">
              <a:extLst>
                <a:ext uri="{FF2B5EF4-FFF2-40B4-BE49-F238E27FC236}">
                  <a16:creationId xmlns:a16="http://schemas.microsoft.com/office/drawing/2014/main" id="{AB44CC21-352C-4805-BB0B-BD376D28D352}"/>
                </a:ext>
              </a:extLst>
            </p:cNvPr>
            <p:cNvSpPr txBox="1"/>
            <p:nvPr/>
          </p:nvSpPr>
          <p:spPr>
            <a:xfrm rot="19560000">
              <a:off x="6350863" y="6011329"/>
              <a:ext cx="1165100" cy="215444"/>
            </a:xfrm>
            <a:prstGeom prst="rect">
              <a:avLst/>
            </a:prstGeom>
            <a:solidFill>
              <a:schemeClr val="bg1"/>
            </a:solidFill>
            <a:ln>
              <a:noFill/>
            </a:ln>
          </p:spPr>
          <p:txBody>
            <a:bodyPr wrap="square" lIns="0" tIns="0" rIns="0" bIns="0" rtlCol="0">
              <a:spAutoFit/>
            </a:bodyPr>
            <a:lstStyle/>
            <a:p>
              <a:r>
                <a:rPr lang="en-US" sz="1400" dirty="0"/>
                <a:t>Concurrent</a:t>
              </a:r>
            </a:p>
          </p:txBody>
        </p:sp>
      </p:grpSp>
    </p:spTree>
    <p:extLst>
      <p:ext uri="{BB962C8B-B14F-4D97-AF65-F5344CB8AC3E}">
        <p14:creationId xmlns:p14="http://schemas.microsoft.com/office/powerpoint/2010/main" val="222349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DF68CD39-36D4-E144-9BD0-C988C99AEE18}"/>
              </a:ext>
            </a:extLst>
          </p:cNvPr>
          <p:cNvSpPr txBox="1">
            <a:spLocks/>
          </p:cNvSpPr>
          <p:nvPr/>
        </p:nvSpPr>
        <p:spPr>
          <a:xfrm>
            <a:off x="-412316" y="6690921"/>
            <a:ext cx="1258872" cy="46286"/>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5B2C7F-DDE0-4A0E-A6BE-A9377A724DA1}" type="slidenum">
              <a:rPr lang="en-GB" sz="900"/>
              <a:pPr/>
              <a:t>3</a:t>
            </a:fld>
            <a:endParaRPr lang="en-GB" sz="900" dirty="0"/>
          </a:p>
        </p:txBody>
      </p:sp>
      <p:sp>
        <p:nvSpPr>
          <p:cNvPr id="7" name="CustomShape 2">
            <a:extLst>
              <a:ext uri="{FF2B5EF4-FFF2-40B4-BE49-F238E27FC236}">
                <a16:creationId xmlns:a16="http://schemas.microsoft.com/office/drawing/2014/main" id="{6991EE1A-19D8-47FE-A745-40418B2CADD4}"/>
              </a:ext>
            </a:extLst>
          </p:cNvPr>
          <p:cNvSpPr/>
          <p:nvPr/>
        </p:nvSpPr>
        <p:spPr>
          <a:xfrm>
            <a:off x="217120" y="116687"/>
            <a:ext cx="8365280" cy="1578150"/>
          </a:xfrm>
          <a:prstGeom prst="rect">
            <a:avLst/>
          </a:prstGeom>
          <a:noFill/>
          <a:ln>
            <a:noFill/>
          </a:ln>
        </p:spPr>
        <p:style>
          <a:lnRef idx="0">
            <a:scrgbClr r="0" g="0" b="0"/>
          </a:lnRef>
          <a:fillRef idx="0">
            <a:scrgbClr r="0" g="0" b="0"/>
          </a:fillRef>
          <a:effectRef idx="0">
            <a:scrgbClr r="0" g="0" b="0"/>
          </a:effectRef>
          <a:fontRef idx="minor"/>
        </p:style>
        <p:txBody>
          <a:bodyPr anchor="ctr"/>
          <a:lstStyle/>
          <a:p>
            <a:pPr>
              <a:lnSpc>
                <a:spcPct val="100000"/>
              </a:lnSpc>
            </a:pPr>
            <a:r>
              <a:rPr lang="en-GB" sz="4050" b="1" dirty="0">
                <a:solidFill>
                  <a:schemeClr val="bg1"/>
                </a:solidFill>
                <a:latin typeface="+mj-lt"/>
                <a:ea typeface="ＭＳ Ｐゴシック" charset="0"/>
              </a:rPr>
              <a:t>Programmable Data Planes: not an academic dream</a:t>
            </a:r>
          </a:p>
          <a:p>
            <a:pPr>
              <a:lnSpc>
                <a:spcPct val="100000"/>
              </a:lnSpc>
            </a:pPr>
            <a:endParaRPr lang="en-GB" sz="4050" b="1" dirty="0">
              <a:solidFill>
                <a:schemeClr val="bg1"/>
              </a:solidFill>
              <a:latin typeface="+mj-lt"/>
              <a:ea typeface="ＭＳ Ｐゴシック" charset="0"/>
            </a:endParaRPr>
          </a:p>
        </p:txBody>
      </p:sp>
      <p:pic>
        <p:nvPicPr>
          <p:cNvPr id="8" name="Picture 7">
            <a:extLst>
              <a:ext uri="{FF2B5EF4-FFF2-40B4-BE49-F238E27FC236}">
                <a16:creationId xmlns:a16="http://schemas.microsoft.com/office/drawing/2014/main" id="{A7C70F55-6D30-4E33-9947-219DA6327AC1}"/>
              </a:ext>
            </a:extLst>
          </p:cNvPr>
          <p:cNvPicPr>
            <a:picLocks noChangeAspect="1"/>
          </p:cNvPicPr>
          <p:nvPr/>
        </p:nvPicPr>
        <p:blipFill rotWithShape="1">
          <a:blip r:embed="rId3">
            <a:extLst>
              <a:ext uri="{28A0092B-C50C-407E-A947-70E740481C1C}">
                <a14:useLocalDpi xmlns:a14="http://schemas.microsoft.com/office/drawing/2010/main" val="0"/>
              </a:ext>
            </a:extLst>
          </a:blip>
          <a:srcRect b="4394"/>
          <a:stretch/>
        </p:blipFill>
        <p:spPr>
          <a:xfrm>
            <a:off x="1206137" y="1398746"/>
            <a:ext cx="5587600" cy="4941008"/>
          </a:xfrm>
          <a:prstGeom prst="rect">
            <a:avLst/>
          </a:prstGeom>
        </p:spPr>
      </p:pic>
    </p:spTree>
    <p:extLst>
      <p:ext uri="{BB962C8B-B14F-4D97-AF65-F5344CB8AC3E}">
        <p14:creationId xmlns:p14="http://schemas.microsoft.com/office/powerpoint/2010/main" val="348976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9B6296-9945-499A-80DA-8C8BF33C5DC5}"/>
              </a:ext>
            </a:extLst>
          </p:cNvPr>
          <p:cNvSpPr>
            <a:spLocks noGrp="1"/>
          </p:cNvSpPr>
          <p:nvPr>
            <p:ph type="sldNum" sz="quarter" idx="12"/>
          </p:nvPr>
        </p:nvSpPr>
        <p:spPr/>
        <p:txBody>
          <a:bodyPr/>
          <a:lstStyle/>
          <a:p>
            <a:fld id="{E4F193FC-9524-4ED8-8DDD-5D27B8C3D8EC}" type="slidenum">
              <a:rPr lang="en-US" smtClean="0"/>
              <a:t>30</a:t>
            </a:fld>
            <a:endParaRPr lang="en-US"/>
          </a:p>
        </p:txBody>
      </p:sp>
      <p:pic>
        <p:nvPicPr>
          <p:cNvPr id="6" name="Picture 92" descr="Transparency, No Matter What is Announced, That's All Folks ...">
            <a:extLst>
              <a:ext uri="{FF2B5EF4-FFF2-40B4-BE49-F238E27FC236}">
                <a16:creationId xmlns:a16="http://schemas.microsoft.com/office/drawing/2014/main" id="{D4D25F7B-1E31-4033-B03A-D274C0E32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6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521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p:txBody>
          <a:bodyPr/>
          <a:lstStyle/>
          <a:p>
            <a:r>
              <a:rPr lang="en-US" dirty="0"/>
              <a:t>Path Tracing</a:t>
            </a:r>
            <a:endParaRPr lang="en-US" dirty="0">
              <a:latin typeface="Verdana" charset="0"/>
            </a:endParaRPr>
          </a:p>
        </p:txBody>
      </p:sp>
      <p:sp>
        <p:nvSpPr>
          <p:cNvPr id="5" name="Slide Number Placeholder 2">
            <a:extLst>
              <a:ext uri="{FF2B5EF4-FFF2-40B4-BE49-F238E27FC236}">
                <a16:creationId xmlns:a16="http://schemas.microsoft.com/office/drawing/2014/main" id="{6AB55434-3A58-4702-B09E-0B8C1BD7B2E6}"/>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31</a:t>
            </a:fld>
            <a:endParaRPr lang="en-US" sz="1200" dirty="0">
              <a:solidFill>
                <a:schemeClr val="tx1">
                  <a:tint val="75000"/>
                </a:schemeClr>
              </a:solidFill>
            </a:endParaRPr>
          </a:p>
        </p:txBody>
      </p:sp>
    </p:spTree>
    <p:extLst>
      <p:ext uri="{BB962C8B-B14F-4D97-AF65-F5344CB8AC3E}">
        <p14:creationId xmlns:p14="http://schemas.microsoft.com/office/powerpoint/2010/main" val="2472620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p:txBody>
          <a:bodyPr/>
          <a:lstStyle/>
          <a:p>
            <a:r>
              <a:rPr lang="en-US" dirty="0"/>
              <a:t>Any Questions</a:t>
            </a:r>
            <a:endParaRPr lang="en-US" dirty="0">
              <a:latin typeface="Verdana" charset="0"/>
            </a:endParaRPr>
          </a:p>
        </p:txBody>
      </p:sp>
      <p:pic>
        <p:nvPicPr>
          <p:cNvPr id="1026" name="Picture 2" descr="https://s3.amazonaws.com/WaddyWebImages/change_your_lif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19" y="1584952"/>
            <a:ext cx="5863612" cy="439770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2">
            <a:extLst>
              <a:ext uri="{FF2B5EF4-FFF2-40B4-BE49-F238E27FC236}">
                <a16:creationId xmlns:a16="http://schemas.microsoft.com/office/drawing/2014/main" id="{9CB98C59-2DCF-47F3-8406-3E846387614E}"/>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32</a:t>
            </a:fld>
            <a:endParaRPr lang="en-US" sz="1200" dirty="0">
              <a:solidFill>
                <a:schemeClr val="tx1">
                  <a:tint val="75000"/>
                </a:schemeClr>
              </a:solidFill>
            </a:endParaRPr>
          </a:p>
        </p:txBody>
      </p:sp>
    </p:spTree>
    <p:extLst>
      <p:ext uri="{BB962C8B-B14F-4D97-AF65-F5344CB8AC3E}">
        <p14:creationId xmlns:p14="http://schemas.microsoft.com/office/powerpoint/2010/main" val="2223228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33</a:t>
            </a:fld>
            <a:endParaRPr lang="en-US" dirty="0"/>
          </a:p>
        </p:txBody>
      </p:sp>
      <p:sp>
        <p:nvSpPr>
          <p:cNvPr id="11267" name="Title 3"/>
          <p:cNvSpPr>
            <a:spLocks noGrp="1"/>
          </p:cNvSpPr>
          <p:nvPr>
            <p:ph type="title"/>
          </p:nvPr>
        </p:nvSpPr>
        <p:spPr/>
        <p:txBody>
          <a:bodyPr/>
          <a:lstStyle/>
          <a:p>
            <a:r>
              <a:rPr lang="en-US" dirty="0"/>
              <a:t>Any Questions</a:t>
            </a:r>
            <a:endParaRPr lang="en-US" dirty="0">
              <a:latin typeface="Verdana" charset="0"/>
            </a:endParaRPr>
          </a:p>
        </p:txBody>
      </p:sp>
      <p:pic>
        <p:nvPicPr>
          <p:cNvPr id="1026" name="Picture 2" descr="https://s3.amazonaws.com/WaddyWebImages/change_your_lif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19" y="1584952"/>
            <a:ext cx="5863612" cy="439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268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34</a:t>
            </a:fld>
            <a:endParaRPr lang="en-US" dirty="0"/>
          </a:p>
        </p:txBody>
      </p:sp>
      <p:sp>
        <p:nvSpPr>
          <p:cNvPr id="11267" name="Title 3"/>
          <p:cNvSpPr>
            <a:spLocks noGrp="1"/>
          </p:cNvSpPr>
          <p:nvPr>
            <p:ph type="title"/>
          </p:nvPr>
        </p:nvSpPr>
        <p:spPr/>
        <p:txBody>
          <a:bodyPr/>
          <a:lstStyle/>
          <a:p>
            <a:r>
              <a:rPr lang="en-US" dirty="0"/>
              <a:t>Any Questions</a:t>
            </a:r>
            <a:endParaRPr lang="en-US" dirty="0">
              <a:latin typeface="Verdana" charset="0"/>
            </a:endParaRPr>
          </a:p>
        </p:txBody>
      </p:sp>
      <p:pic>
        <p:nvPicPr>
          <p:cNvPr id="1026" name="Picture 2" descr="https://s3.amazonaws.com/WaddyWebImages/change_your_lif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19" y="1584952"/>
            <a:ext cx="5863612" cy="439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75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0A9C-9369-413C-B489-B23C73E40255}"/>
              </a:ext>
            </a:extLst>
          </p:cNvPr>
          <p:cNvSpPr>
            <a:spLocks noGrp="1"/>
          </p:cNvSpPr>
          <p:nvPr>
            <p:ph type="title"/>
          </p:nvPr>
        </p:nvSpPr>
        <p:spPr>
          <a:xfrm>
            <a:off x="172085" y="158964"/>
            <a:ext cx="8326438" cy="1076325"/>
          </a:xfrm>
        </p:spPr>
        <p:txBody>
          <a:bodyPr/>
          <a:lstStyle/>
          <a:p>
            <a:r>
              <a:rPr lang="en-US" dirty="0"/>
              <a:t>What to do?</a:t>
            </a:r>
          </a:p>
        </p:txBody>
      </p:sp>
      <p:sp>
        <p:nvSpPr>
          <p:cNvPr id="6" name="TextBox 5">
            <a:extLst>
              <a:ext uri="{FF2B5EF4-FFF2-40B4-BE49-F238E27FC236}">
                <a16:creationId xmlns:a16="http://schemas.microsoft.com/office/drawing/2014/main" id="{7624E8A0-7EDD-4732-9123-1D8B1C86AC55}"/>
              </a:ext>
            </a:extLst>
          </p:cNvPr>
          <p:cNvSpPr txBox="1"/>
          <p:nvPr/>
        </p:nvSpPr>
        <p:spPr>
          <a:xfrm>
            <a:off x="4572000" y="1371600"/>
            <a:ext cx="2651760" cy="677108"/>
          </a:xfrm>
          <a:prstGeom prst="rect">
            <a:avLst/>
          </a:prstGeom>
          <a:ln>
            <a:noFill/>
          </a:ln>
        </p:spPr>
        <p:txBody>
          <a:bodyPr wrap="square" rtlCol="0">
            <a:spAutoFit/>
          </a:bodyPr>
          <a:lstStyle/>
          <a:p>
            <a:r>
              <a:rPr lang="en-US" sz="1850" dirty="0">
                <a:solidFill>
                  <a:schemeClr val="bg2">
                    <a:lumMod val="25000"/>
                  </a:schemeClr>
                </a:solidFill>
              </a:rPr>
              <a:t>Approximate Measurements </a:t>
            </a:r>
          </a:p>
        </p:txBody>
      </p:sp>
      <p:sp>
        <p:nvSpPr>
          <p:cNvPr id="7" name="TextBox 6">
            <a:extLst>
              <a:ext uri="{FF2B5EF4-FFF2-40B4-BE49-F238E27FC236}">
                <a16:creationId xmlns:a16="http://schemas.microsoft.com/office/drawing/2014/main" id="{99F9FF07-F58D-4A24-B153-4A9B7199F093}"/>
              </a:ext>
            </a:extLst>
          </p:cNvPr>
          <p:cNvSpPr txBox="1"/>
          <p:nvPr/>
        </p:nvSpPr>
        <p:spPr>
          <a:xfrm>
            <a:off x="6618005" y="1418359"/>
            <a:ext cx="2138645" cy="1815882"/>
          </a:xfrm>
          <a:prstGeom prst="rect">
            <a:avLst/>
          </a:prstGeom>
          <a:ln>
            <a:noFill/>
          </a:ln>
        </p:spPr>
        <p:txBody>
          <a:bodyPr wrap="square" rtlCol="0">
            <a:spAutoFit/>
          </a:bodyPr>
          <a:lstStyle/>
          <a:p>
            <a:r>
              <a:rPr lang="en-US" sz="1400" dirty="0">
                <a:solidFill>
                  <a:schemeClr val="bg2">
                    <a:lumMod val="25000"/>
                  </a:schemeClr>
                </a:solidFill>
              </a:rPr>
              <a:t>IEEE INFOCOM 20</a:t>
            </a:r>
          </a:p>
          <a:p>
            <a:r>
              <a:rPr lang="en-US" sz="1400" dirty="0">
                <a:solidFill>
                  <a:schemeClr val="bg2">
                    <a:lumMod val="25000"/>
                  </a:schemeClr>
                </a:solidFill>
              </a:rPr>
              <a:t>IEEE/ACM </a:t>
            </a:r>
            <a:r>
              <a:rPr lang="en-US" sz="1400" dirty="0" err="1">
                <a:solidFill>
                  <a:schemeClr val="bg2">
                    <a:lumMod val="25000"/>
                  </a:schemeClr>
                </a:solidFill>
              </a:rPr>
              <a:t>ToN</a:t>
            </a:r>
            <a:r>
              <a:rPr lang="en-US" sz="1400" dirty="0">
                <a:solidFill>
                  <a:schemeClr val="bg2">
                    <a:lumMod val="25000"/>
                  </a:schemeClr>
                </a:solidFill>
              </a:rPr>
              <a:t> 19</a:t>
            </a:r>
          </a:p>
          <a:p>
            <a:r>
              <a:rPr lang="en-US" sz="1400" dirty="0">
                <a:solidFill>
                  <a:schemeClr val="bg2">
                    <a:lumMod val="25000"/>
                  </a:schemeClr>
                </a:solidFill>
              </a:rPr>
              <a:t>ACM/IEEE ANCS 18</a:t>
            </a:r>
          </a:p>
          <a:p>
            <a:r>
              <a:rPr lang="en-US" sz="1400" dirty="0">
                <a:solidFill>
                  <a:schemeClr val="bg2">
                    <a:lumMod val="25000"/>
                  </a:schemeClr>
                </a:solidFill>
              </a:rPr>
              <a:t>IEEE INFOCOM 18</a:t>
            </a:r>
          </a:p>
          <a:p>
            <a:r>
              <a:rPr lang="en-US" sz="1400" dirty="0">
                <a:solidFill>
                  <a:schemeClr val="bg2">
                    <a:lumMod val="25000"/>
                  </a:schemeClr>
                </a:solidFill>
              </a:rPr>
              <a:t>IEEE INFOCOM 17</a:t>
            </a:r>
          </a:p>
          <a:p>
            <a:r>
              <a:rPr lang="en-US" sz="1400" dirty="0">
                <a:solidFill>
                  <a:schemeClr val="bg2">
                    <a:lumMod val="25000"/>
                  </a:schemeClr>
                </a:solidFill>
              </a:rPr>
              <a:t>IEEE INFOCOM 16</a:t>
            </a:r>
          </a:p>
          <a:p>
            <a:r>
              <a:rPr lang="en-US" sz="1400" dirty="0">
                <a:solidFill>
                  <a:schemeClr val="bg2">
                    <a:lumMod val="25000"/>
                  </a:schemeClr>
                </a:solidFill>
              </a:rPr>
              <a:t>…</a:t>
            </a:r>
          </a:p>
          <a:p>
            <a:endParaRPr lang="en-US" sz="1400" dirty="0">
              <a:solidFill>
                <a:schemeClr val="bg2">
                  <a:lumMod val="25000"/>
                </a:schemeClr>
              </a:solidFill>
            </a:endParaRPr>
          </a:p>
        </p:txBody>
      </p:sp>
      <p:sp>
        <p:nvSpPr>
          <p:cNvPr id="9" name="Rectangle 8">
            <a:extLst>
              <a:ext uri="{FF2B5EF4-FFF2-40B4-BE49-F238E27FC236}">
                <a16:creationId xmlns:a16="http://schemas.microsoft.com/office/drawing/2014/main" id="{8AF6A5C7-1100-4598-82D6-844A55603FCF}"/>
              </a:ext>
            </a:extLst>
          </p:cNvPr>
          <p:cNvSpPr/>
          <p:nvPr/>
        </p:nvSpPr>
        <p:spPr>
          <a:xfrm>
            <a:off x="-1955249" y="8234123"/>
            <a:ext cx="184731" cy="369332"/>
          </a:xfrm>
          <a:prstGeom prst="rect">
            <a:avLst/>
          </a:prstGeom>
        </p:spPr>
        <p:txBody>
          <a:bodyPr wrap="none">
            <a:spAutoFit/>
          </a:bodyPr>
          <a:lstStyle/>
          <a:p>
            <a:endParaRPr lang="en-US" b="1" dirty="0"/>
          </a:p>
        </p:txBody>
      </p:sp>
      <p:sp>
        <p:nvSpPr>
          <p:cNvPr id="10" name="TextBox 9">
            <a:extLst>
              <a:ext uri="{FF2B5EF4-FFF2-40B4-BE49-F238E27FC236}">
                <a16:creationId xmlns:a16="http://schemas.microsoft.com/office/drawing/2014/main" id="{A66649FF-81BC-459E-A2EB-98374A0C7953}"/>
              </a:ext>
            </a:extLst>
          </p:cNvPr>
          <p:cNvSpPr txBox="1"/>
          <p:nvPr/>
        </p:nvSpPr>
        <p:spPr>
          <a:xfrm>
            <a:off x="4572000" y="5212080"/>
            <a:ext cx="2651760" cy="969496"/>
          </a:xfrm>
          <a:prstGeom prst="rect">
            <a:avLst/>
          </a:prstGeom>
          <a:ln>
            <a:noFill/>
          </a:ln>
        </p:spPr>
        <p:txBody>
          <a:bodyPr wrap="square" rtlCol="0">
            <a:spAutoFit/>
          </a:bodyPr>
          <a:lstStyle/>
          <a:p>
            <a:r>
              <a:rPr lang="en-US" sz="1850" dirty="0">
                <a:solidFill>
                  <a:srgbClr val="00B050"/>
                </a:solidFill>
              </a:rPr>
              <a:t>Redesigning  Algorithms for Speed</a:t>
            </a:r>
          </a:p>
        </p:txBody>
      </p:sp>
      <p:sp>
        <p:nvSpPr>
          <p:cNvPr id="12" name="TextBox 11">
            <a:extLst>
              <a:ext uri="{FF2B5EF4-FFF2-40B4-BE49-F238E27FC236}">
                <a16:creationId xmlns:a16="http://schemas.microsoft.com/office/drawing/2014/main" id="{05618DC9-7E08-442F-B6B1-817342DEE4EE}"/>
              </a:ext>
            </a:extLst>
          </p:cNvPr>
          <p:cNvSpPr txBox="1"/>
          <p:nvPr/>
        </p:nvSpPr>
        <p:spPr>
          <a:xfrm>
            <a:off x="1920240" y="1371600"/>
            <a:ext cx="2651760" cy="946413"/>
          </a:xfrm>
          <a:prstGeom prst="rect">
            <a:avLst/>
          </a:prstGeom>
          <a:ln>
            <a:noFill/>
          </a:ln>
        </p:spPr>
        <p:txBody>
          <a:bodyPr wrap="square" rtlCol="0">
            <a:spAutoFit/>
          </a:bodyPr>
          <a:lstStyle/>
          <a:p>
            <a:r>
              <a:rPr lang="en-US" sz="1850" dirty="0">
                <a:solidFill>
                  <a:srgbClr val="FF0000"/>
                </a:solidFill>
              </a:rPr>
              <a:t>Leveraging Emerging Hardware Technologies</a:t>
            </a:r>
          </a:p>
        </p:txBody>
      </p:sp>
      <p:sp>
        <p:nvSpPr>
          <p:cNvPr id="13" name="TextBox 12">
            <a:extLst>
              <a:ext uri="{FF2B5EF4-FFF2-40B4-BE49-F238E27FC236}">
                <a16:creationId xmlns:a16="http://schemas.microsoft.com/office/drawing/2014/main" id="{4CCBE63A-7022-4B0E-A24D-F1A3829D5D18}"/>
              </a:ext>
            </a:extLst>
          </p:cNvPr>
          <p:cNvSpPr txBox="1"/>
          <p:nvPr/>
        </p:nvSpPr>
        <p:spPr>
          <a:xfrm>
            <a:off x="-38099" y="5214595"/>
            <a:ext cx="2660650" cy="523220"/>
          </a:xfrm>
          <a:prstGeom prst="rect">
            <a:avLst/>
          </a:prstGeom>
          <a:ln>
            <a:noFill/>
          </a:ln>
        </p:spPr>
        <p:txBody>
          <a:bodyPr wrap="square" rtlCol="0">
            <a:spAutoFit/>
          </a:bodyPr>
          <a:lstStyle/>
          <a:p>
            <a:r>
              <a:rPr lang="en-US" sz="1400" dirty="0">
                <a:solidFill>
                  <a:schemeClr val="accent4">
                    <a:lumMod val="75000"/>
                  </a:schemeClr>
                </a:solidFill>
              </a:rPr>
              <a:t>SIGMETRICS 2020</a:t>
            </a:r>
          </a:p>
          <a:p>
            <a:r>
              <a:rPr lang="en-US" sz="1400" dirty="0">
                <a:solidFill>
                  <a:schemeClr val="accent4">
                    <a:lumMod val="75000"/>
                  </a:schemeClr>
                </a:solidFill>
              </a:rPr>
              <a:t>VLDB 2019</a:t>
            </a:r>
          </a:p>
        </p:txBody>
      </p:sp>
      <p:sp>
        <p:nvSpPr>
          <p:cNvPr id="14" name="TextBox 13">
            <a:extLst>
              <a:ext uri="{FF2B5EF4-FFF2-40B4-BE49-F238E27FC236}">
                <a16:creationId xmlns:a16="http://schemas.microsoft.com/office/drawing/2014/main" id="{67D70F0D-0472-46BD-9542-2982135DBD5E}"/>
              </a:ext>
            </a:extLst>
          </p:cNvPr>
          <p:cNvSpPr txBox="1"/>
          <p:nvPr/>
        </p:nvSpPr>
        <p:spPr>
          <a:xfrm>
            <a:off x="1920240" y="5212080"/>
            <a:ext cx="2651760" cy="969496"/>
          </a:xfrm>
          <a:prstGeom prst="rect">
            <a:avLst/>
          </a:prstGeom>
          <a:ln>
            <a:noFill/>
          </a:ln>
        </p:spPr>
        <p:txBody>
          <a:bodyPr wrap="square" rtlCol="0">
            <a:spAutoFit/>
          </a:bodyPr>
          <a:lstStyle/>
          <a:p>
            <a:r>
              <a:rPr lang="en-US" sz="1850" dirty="0">
                <a:solidFill>
                  <a:schemeClr val="accent4">
                    <a:lumMod val="75000"/>
                  </a:schemeClr>
                </a:solidFill>
              </a:rPr>
              <a:t>Designing Expressive Algorithms</a:t>
            </a:r>
          </a:p>
        </p:txBody>
      </p:sp>
      <p:sp>
        <p:nvSpPr>
          <p:cNvPr id="15" name="TextBox 14">
            <a:extLst>
              <a:ext uri="{FF2B5EF4-FFF2-40B4-BE49-F238E27FC236}">
                <a16:creationId xmlns:a16="http://schemas.microsoft.com/office/drawing/2014/main" id="{10759DA6-4A54-40DC-9144-F86B0128D22C}"/>
              </a:ext>
            </a:extLst>
          </p:cNvPr>
          <p:cNvSpPr txBox="1"/>
          <p:nvPr/>
        </p:nvSpPr>
        <p:spPr>
          <a:xfrm>
            <a:off x="0" y="1480737"/>
            <a:ext cx="2660650" cy="307777"/>
          </a:xfrm>
          <a:prstGeom prst="rect">
            <a:avLst/>
          </a:prstGeom>
          <a:ln>
            <a:noFill/>
          </a:ln>
        </p:spPr>
        <p:txBody>
          <a:bodyPr wrap="square" rtlCol="0">
            <a:spAutoFit/>
          </a:bodyPr>
          <a:lstStyle/>
          <a:p>
            <a:r>
              <a:rPr lang="en-US" sz="1400" dirty="0">
                <a:solidFill>
                  <a:srgbClr val="FF0000"/>
                </a:solidFill>
              </a:rPr>
              <a:t>IEEE ICNP 2018</a:t>
            </a:r>
          </a:p>
        </p:txBody>
      </p:sp>
      <p:sp>
        <p:nvSpPr>
          <p:cNvPr id="16" name="TextBox 15">
            <a:extLst>
              <a:ext uri="{FF2B5EF4-FFF2-40B4-BE49-F238E27FC236}">
                <a16:creationId xmlns:a16="http://schemas.microsoft.com/office/drawing/2014/main" id="{1EB121BC-DF16-4DCB-8DD7-99F401D5E29D}"/>
              </a:ext>
            </a:extLst>
          </p:cNvPr>
          <p:cNvSpPr txBox="1"/>
          <p:nvPr/>
        </p:nvSpPr>
        <p:spPr>
          <a:xfrm>
            <a:off x="0" y="1751080"/>
            <a:ext cx="2306062" cy="400110"/>
          </a:xfrm>
          <a:prstGeom prst="rect">
            <a:avLst/>
          </a:prstGeom>
          <a:ln>
            <a:noFill/>
          </a:ln>
        </p:spPr>
        <p:txBody>
          <a:bodyPr wrap="square" rtlCol="0">
            <a:spAutoFit/>
          </a:bodyPr>
          <a:lstStyle/>
          <a:p>
            <a:r>
              <a:rPr lang="en-US" sz="2000" b="1" i="1" dirty="0">
                <a:solidFill>
                  <a:srgbClr val="FF0000"/>
                </a:solidFill>
              </a:rPr>
              <a:t>This Talk</a:t>
            </a:r>
          </a:p>
        </p:txBody>
      </p:sp>
      <p:sp>
        <p:nvSpPr>
          <p:cNvPr id="17" name="Rectangle 16">
            <a:extLst>
              <a:ext uri="{FF2B5EF4-FFF2-40B4-BE49-F238E27FC236}">
                <a16:creationId xmlns:a16="http://schemas.microsoft.com/office/drawing/2014/main" id="{9C9998C1-393C-465A-B6A1-FD3056C0793E}"/>
              </a:ext>
            </a:extLst>
          </p:cNvPr>
          <p:cNvSpPr/>
          <p:nvPr/>
        </p:nvSpPr>
        <p:spPr>
          <a:xfrm>
            <a:off x="8242300" y="6000750"/>
            <a:ext cx="901700" cy="843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A picture containing air, hanging, different, man&#10;&#10;Description automatically generated">
            <a:extLst>
              <a:ext uri="{FF2B5EF4-FFF2-40B4-BE49-F238E27FC236}">
                <a16:creationId xmlns:a16="http://schemas.microsoft.com/office/drawing/2014/main" id="{7BE584F8-16A1-4D8B-B3FB-02A6B04794F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329" b="99318" l="1274" r="97948">
                        <a14:foregroundMark x1="43737" y1="4668" x2="52760" y2="8438"/>
                        <a14:foregroundMark x1="52760" y1="8438" x2="55414" y2="8689"/>
                        <a14:foregroundMark x1="39561" y1="2549" x2="48337" y2="5709"/>
                        <a14:foregroundMark x1="91932" y1="58420" x2="97983" y2="40000"/>
                        <a14:foregroundMark x1="9731" y1="61795" x2="9271" y2="54470"/>
                        <a14:foregroundMark x1="9271" y1="54470" x2="6688" y2="47612"/>
                        <a14:foregroundMark x1="6688" y1="47612" x2="2229" y2="41688"/>
                        <a14:foregroundMark x1="2229" y1="41688" x2="2229" y2="41688"/>
                        <a14:foregroundMark x1="44374" y1="96302" x2="56263" y2="92280"/>
                        <a14:foregroundMark x1="1415" y1="46355" x2="1415" y2="46355"/>
                        <a14:foregroundMark x1="1274" y1="40898" x2="1274" y2="40898"/>
                        <a14:foregroundMark x1="10262" y1="60215" x2="10262" y2="60215"/>
                        <a14:foregroundMark x1="36978" y1="98995" x2="36093" y2="98887"/>
                        <a14:foregroundMark x1="42887" y1="99318" x2="42675" y2="98779"/>
                        <a14:foregroundMark x1="38818" y1="1329" x2="43878" y2="2226"/>
                        <a14:backgroundMark x1="40163" y1="99102" x2="40481" y2="99210"/>
                        <a14:backgroundMark x1="40481" y1="99318" x2="40481" y2="99318"/>
                      </a14:backgroundRemoval>
                    </a14:imgEffect>
                  </a14:imgLayer>
                </a14:imgProps>
              </a:ext>
            </a:extLst>
          </a:blip>
          <a:stretch>
            <a:fillRect/>
          </a:stretch>
        </p:blipFill>
        <p:spPr>
          <a:xfrm rot="8100000" flipH="1" flipV="1">
            <a:off x="2312178" y="1898893"/>
            <a:ext cx="3595997" cy="3543829"/>
          </a:xfrm>
          <a:prstGeom prst="rect">
            <a:avLst/>
          </a:prstGeom>
        </p:spPr>
      </p:pic>
      <p:sp>
        <p:nvSpPr>
          <p:cNvPr id="20" name="Rectangle 19">
            <a:extLst>
              <a:ext uri="{FF2B5EF4-FFF2-40B4-BE49-F238E27FC236}">
                <a16:creationId xmlns:a16="http://schemas.microsoft.com/office/drawing/2014/main" id="{8ACD1747-4CED-4D96-AD71-FA5FDAC26CAA}"/>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1AAE22-37C8-4914-8477-39F8F5DB8F22}"/>
              </a:ext>
            </a:extLst>
          </p:cNvPr>
          <p:cNvSpPr txBox="1"/>
          <p:nvPr/>
        </p:nvSpPr>
        <p:spPr>
          <a:xfrm>
            <a:off x="6540500" y="5274939"/>
            <a:ext cx="2660650" cy="2246769"/>
          </a:xfrm>
          <a:prstGeom prst="rect">
            <a:avLst/>
          </a:prstGeom>
          <a:ln>
            <a:noFill/>
          </a:ln>
        </p:spPr>
        <p:txBody>
          <a:bodyPr wrap="square" rtlCol="0">
            <a:spAutoFit/>
          </a:bodyPr>
          <a:lstStyle/>
          <a:p>
            <a:r>
              <a:rPr lang="en-US" sz="1400" dirty="0">
                <a:solidFill>
                  <a:srgbClr val="00B050"/>
                </a:solidFill>
              </a:rPr>
              <a:t>ACM SIGCOMM 19</a:t>
            </a:r>
          </a:p>
          <a:p>
            <a:r>
              <a:rPr lang="en-US" sz="1400" dirty="0">
                <a:solidFill>
                  <a:srgbClr val="00B050"/>
                </a:solidFill>
              </a:rPr>
              <a:t>IFIP NETWORKING 19</a:t>
            </a:r>
          </a:p>
          <a:p>
            <a:r>
              <a:rPr lang="en-US" sz="1400" dirty="0">
                <a:solidFill>
                  <a:srgbClr val="00B050"/>
                </a:solidFill>
              </a:rPr>
              <a:t>ACM </a:t>
            </a:r>
            <a:r>
              <a:rPr lang="en-US" sz="1400" dirty="0" err="1">
                <a:solidFill>
                  <a:srgbClr val="00B050"/>
                </a:solidFill>
              </a:rPr>
              <a:t>CoNEXT</a:t>
            </a:r>
            <a:r>
              <a:rPr lang="en-US" sz="1400" dirty="0">
                <a:solidFill>
                  <a:srgbClr val="00B050"/>
                </a:solidFill>
              </a:rPr>
              <a:t> 18</a:t>
            </a:r>
          </a:p>
          <a:p>
            <a:r>
              <a:rPr lang="en-US" sz="1400" dirty="0">
                <a:solidFill>
                  <a:srgbClr val="00B050"/>
                </a:solidFill>
              </a:rPr>
              <a:t>ACM ICDCN 18 </a:t>
            </a:r>
            <a:r>
              <a:rPr lang="en-US" sz="1400" b="1" dirty="0">
                <a:solidFill>
                  <a:srgbClr val="00B050"/>
                </a:solidFill>
              </a:rPr>
              <a:t>best paper</a:t>
            </a:r>
          </a:p>
          <a:p>
            <a:r>
              <a:rPr lang="en-US" sz="1400" dirty="0">
                <a:solidFill>
                  <a:srgbClr val="00B050"/>
                </a:solidFill>
              </a:rPr>
              <a:t>IEEE MASCOTS 18</a:t>
            </a:r>
            <a:endParaRPr lang="en-US" sz="1400" b="1" dirty="0">
              <a:solidFill>
                <a:srgbClr val="00B050"/>
              </a:solidFill>
            </a:endParaRPr>
          </a:p>
          <a:p>
            <a:r>
              <a:rPr lang="en-US" sz="1400" dirty="0">
                <a:solidFill>
                  <a:srgbClr val="00B050"/>
                </a:solidFill>
              </a:rPr>
              <a:t>ACM SIGCOMM 17</a:t>
            </a:r>
          </a:p>
          <a:p>
            <a:r>
              <a:rPr lang="en-US" sz="1400" dirty="0">
                <a:solidFill>
                  <a:srgbClr val="00B050"/>
                </a:solidFill>
              </a:rPr>
              <a:t>IEEE INFOCOM 17</a:t>
            </a:r>
          </a:p>
          <a:p>
            <a:endParaRPr lang="en-US" sz="1400" b="1" dirty="0">
              <a:solidFill>
                <a:srgbClr val="00B050"/>
              </a:solidFill>
            </a:endParaRPr>
          </a:p>
          <a:p>
            <a:endParaRPr lang="en-US" sz="1400" dirty="0">
              <a:solidFill>
                <a:srgbClr val="00B050"/>
              </a:solidFill>
            </a:endParaRPr>
          </a:p>
          <a:p>
            <a:endParaRPr lang="en-US" sz="1400" dirty="0">
              <a:solidFill>
                <a:srgbClr val="00B050"/>
              </a:solidFill>
            </a:endParaRPr>
          </a:p>
        </p:txBody>
      </p:sp>
      <p:sp>
        <p:nvSpPr>
          <p:cNvPr id="18" name="Slide Number Placeholder 2">
            <a:extLst>
              <a:ext uri="{FF2B5EF4-FFF2-40B4-BE49-F238E27FC236}">
                <a16:creationId xmlns:a16="http://schemas.microsoft.com/office/drawing/2014/main" id="{3D323361-094A-47A9-916F-A1228D0BAF0B}"/>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35</a:t>
            </a:fld>
            <a:endParaRPr lang="en-US" sz="1200" dirty="0">
              <a:solidFill>
                <a:schemeClr val="tx1">
                  <a:tint val="75000"/>
                </a:schemeClr>
              </a:solidFill>
            </a:endParaRPr>
          </a:p>
        </p:txBody>
      </p:sp>
    </p:spTree>
    <p:extLst>
      <p:ext uri="{BB962C8B-B14F-4D97-AF65-F5344CB8AC3E}">
        <p14:creationId xmlns:p14="http://schemas.microsoft.com/office/powerpoint/2010/main" val="139964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P spid="13" grpId="0"/>
      <p:bldP spid="14" grpId="0"/>
      <p:bldP spid="15" grpId="0"/>
      <p:bldP spid="16"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F042B261-A197-4AA7-B86A-CF4B06658D3B}"/>
              </a:ext>
            </a:extLst>
          </p:cNvPr>
          <p:cNvGrpSpPr/>
          <p:nvPr/>
        </p:nvGrpSpPr>
        <p:grpSpPr>
          <a:xfrm>
            <a:off x="1203144" y="1576020"/>
            <a:ext cx="4758559" cy="3094722"/>
            <a:chOff x="1203144" y="1576020"/>
            <a:chExt cx="4758559" cy="3094722"/>
          </a:xfrm>
        </p:grpSpPr>
        <p:sp>
          <p:nvSpPr>
            <p:cNvPr id="5" name="Rectangle 4">
              <a:extLst>
                <a:ext uri="{FF2B5EF4-FFF2-40B4-BE49-F238E27FC236}">
                  <a16:creationId xmlns:a16="http://schemas.microsoft.com/office/drawing/2014/main" id="{F71E23F2-7264-F845-8AEC-B9CC1E258692}"/>
                </a:ext>
              </a:extLst>
            </p:cNvPr>
            <p:cNvSpPr/>
            <p:nvPr/>
          </p:nvSpPr>
          <p:spPr>
            <a:xfrm>
              <a:off x="2445990" y="3204549"/>
              <a:ext cx="3515711"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BEC04F47-1AF7-7B49-99CF-4B9EAEDFB877}"/>
                </a:ext>
              </a:extLst>
            </p:cNvPr>
            <p:cNvSpPr/>
            <p:nvPr/>
          </p:nvSpPr>
          <p:spPr>
            <a:xfrm>
              <a:off x="1329548" y="3204548"/>
              <a:ext cx="1142126"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ight Brace 13">
              <a:extLst>
                <a:ext uri="{FF2B5EF4-FFF2-40B4-BE49-F238E27FC236}">
                  <a16:creationId xmlns:a16="http://schemas.microsoft.com/office/drawing/2014/main" id="{4B15D327-1410-3740-B572-4414A8C530D5}"/>
                </a:ext>
              </a:extLst>
            </p:cNvPr>
            <p:cNvSpPr/>
            <p:nvPr/>
          </p:nvSpPr>
          <p:spPr>
            <a:xfrm rot="16200000">
              <a:off x="3917787" y="1173329"/>
              <a:ext cx="597869" cy="348996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5" name="Right Brace 14">
              <a:extLst>
                <a:ext uri="{FF2B5EF4-FFF2-40B4-BE49-F238E27FC236}">
                  <a16:creationId xmlns:a16="http://schemas.microsoft.com/office/drawing/2014/main" id="{0F66527B-6CAE-3C49-B507-D4EDF9027C68}"/>
                </a:ext>
              </a:extLst>
            </p:cNvPr>
            <p:cNvSpPr/>
            <p:nvPr/>
          </p:nvSpPr>
          <p:spPr>
            <a:xfrm rot="16200000">
              <a:off x="1621211" y="2348999"/>
              <a:ext cx="558800" cy="11421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TextBox 20">
              <a:extLst>
                <a:ext uri="{FF2B5EF4-FFF2-40B4-BE49-F238E27FC236}">
                  <a16:creationId xmlns:a16="http://schemas.microsoft.com/office/drawing/2014/main" id="{DA27AD5E-41AD-8448-93CE-64CF93362E54}"/>
                </a:ext>
              </a:extLst>
            </p:cNvPr>
            <p:cNvSpPr txBox="1"/>
            <p:nvPr/>
          </p:nvSpPr>
          <p:spPr>
            <a:xfrm>
              <a:off x="1203144" y="1576020"/>
              <a:ext cx="1394934"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mj-lt"/>
                </a:rPr>
                <a:t>Packet</a:t>
              </a:r>
            </a:p>
            <a:p>
              <a:pPr algn="ctr"/>
              <a:r>
                <a:rPr lang="en-US" sz="3200" dirty="0">
                  <a:latin typeface="+mj-lt"/>
                </a:rPr>
                <a:t>Header</a:t>
              </a:r>
            </a:p>
          </p:txBody>
        </p:sp>
        <p:sp>
          <p:nvSpPr>
            <p:cNvPr id="17" name="TextBox 21">
              <a:extLst>
                <a:ext uri="{FF2B5EF4-FFF2-40B4-BE49-F238E27FC236}">
                  <a16:creationId xmlns:a16="http://schemas.microsoft.com/office/drawing/2014/main" id="{5125F24C-11F8-8046-9534-327A7E0C0827}"/>
                </a:ext>
              </a:extLst>
            </p:cNvPr>
            <p:cNvSpPr txBox="1"/>
            <p:nvPr/>
          </p:nvSpPr>
          <p:spPr>
            <a:xfrm>
              <a:off x="2748157" y="1582685"/>
              <a:ext cx="2928299"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mj-lt"/>
                </a:rPr>
                <a:t>Packet Payload</a:t>
              </a:r>
            </a:p>
          </p:txBody>
        </p:sp>
      </p:grpSp>
      <p:grpSp>
        <p:nvGrpSpPr>
          <p:cNvPr id="36" name="Group 35">
            <a:extLst>
              <a:ext uri="{FF2B5EF4-FFF2-40B4-BE49-F238E27FC236}">
                <a16:creationId xmlns:a16="http://schemas.microsoft.com/office/drawing/2014/main" id="{4BF16FEF-96E4-405E-9B89-7B8B8A803044}"/>
              </a:ext>
            </a:extLst>
          </p:cNvPr>
          <p:cNvGrpSpPr/>
          <p:nvPr/>
        </p:nvGrpSpPr>
        <p:grpSpPr>
          <a:xfrm>
            <a:off x="1398569" y="3204549"/>
            <a:ext cx="3013774" cy="3246982"/>
            <a:chOff x="1398569" y="3204549"/>
            <a:chExt cx="3013774" cy="3246982"/>
          </a:xfrm>
        </p:grpSpPr>
        <mc:AlternateContent xmlns:mc="http://schemas.openxmlformats.org/markup-compatibility/2006" xmlns:a14="http://schemas.microsoft.com/office/drawing/2010/main">
          <mc:Choice Requires="a14">
            <p:sp>
              <p:nvSpPr>
                <p:cNvPr id="18" name="TextBox 22">
                  <a:extLst>
                    <a:ext uri="{FF2B5EF4-FFF2-40B4-BE49-F238E27FC236}">
                      <a16:creationId xmlns:a16="http://schemas.microsoft.com/office/drawing/2014/main" id="{9B4EA8A7-E668-BF4A-BF1E-AC816D2D6AB4}"/>
                    </a:ext>
                  </a:extLst>
                </p:cNvPr>
                <p:cNvSpPr txBox="1"/>
                <p:nvPr/>
              </p:nvSpPr>
              <p:spPr>
                <a:xfrm>
                  <a:off x="3442556" y="5545342"/>
                  <a:ext cx="57135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3200" i="1" dirty="0" smtClean="0">
                                <a:latin typeface="Cambria Math" panose="02040503050406030204" pitchFamily="18" charset="0"/>
                              </a:rPr>
                            </m:ctrlPr>
                          </m:sSubPr>
                          <m:e>
                            <m:r>
                              <a:rPr lang="en-US" sz="3200" i="1" dirty="0">
                                <a:latin typeface="Cambria Math" panose="02040503050406030204" pitchFamily="18" charset="0"/>
                              </a:rPr>
                              <m:t>𝐾</m:t>
                            </m:r>
                          </m:e>
                          <m:sub>
                            <m:r>
                              <a:rPr lang="en-US" sz="3200" b="0" i="1" dirty="0" smtClean="0">
                                <a:latin typeface="Cambria Math" panose="02040503050406030204" pitchFamily="18" charset="0"/>
                              </a:rPr>
                              <m:t>2</m:t>
                            </m:r>
                          </m:sub>
                        </m:sSub>
                      </m:oMath>
                    </m:oMathPara>
                  </a14:m>
                  <a:endParaRPr lang="en-US" sz="3200" dirty="0"/>
                </a:p>
              </p:txBody>
            </p:sp>
          </mc:Choice>
          <mc:Fallback xmlns="">
            <p:sp>
              <p:nvSpPr>
                <p:cNvPr id="18" name="TextBox 22">
                  <a:extLst>
                    <a:ext uri="{FF2B5EF4-FFF2-40B4-BE49-F238E27FC236}">
                      <a16:creationId xmlns:a16="http://schemas.microsoft.com/office/drawing/2014/main" id="{9B4EA8A7-E668-BF4A-BF1E-AC816D2D6AB4}"/>
                    </a:ext>
                  </a:extLst>
                </p:cNvPr>
                <p:cNvSpPr txBox="1">
                  <a:spLocks noRot="1" noChangeAspect="1" noMove="1" noResize="1" noEditPoints="1" noAdjustHandles="1" noChangeArrowheads="1" noChangeShapeType="1" noTextEdit="1"/>
                </p:cNvSpPr>
                <p:nvPr/>
              </p:nvSpPr>
              <p:spPr>
                <a:xfrm>
                  <a:off x="3442556" y="5545342"/>
                  <a:ext cx="571356"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25">
                  <a:extLst>
                    <a:ext uri="{FF2B5EF4-FFF2-40B4-BE49-F238E27FC236}">
                      <a16:creationId xmlns:a16="http://schemas.microsoft.com/office/drawing/2014/main" id="{52EA2028-B1CC-C44A-A7B3-D6A176B5AA8B}"/>
                    </a:ext>
                  </a:extLst>
                </p:cNvPr>
                <p:cNvSpPr txBox="1"/>
                <p:nvPr/>
              </p:nvSpPr>
              <p:spPr>
                <a:xfrm>
                  <a:off x="3437903" y="5128369"/>
                  <a:ext cx="97444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𝐾</m:t>
                            </m:r>
                          </m:e>
                          <m:sub>
                            <m:r>
                              <a:rPr lang="en-US" sz="3200" b="0" i="1" dirty="0" smtClean="0">
                                <a:latin typeface="Cambria Math" panose="02040503050406030204" pitchFamily="18" charset="0"/>
                              </a:rPr>
                              <m:t>3</m:t>
                            </m:r>
                          </m:sub>
                        </m:sSub>
                      </m:oMath>
                    </m:oMathPara>
                  </a14:m>
                  <a:endParaRPr lang="en-US" sz="3200" dirty="0">
                    <a:latin typeface="+mj-lt"/>
                  </a:endParaRPr>
                </a:p>
              </p:txBody>
            </p:sp>
          </mc:Choice>
          <mc:Fallback xmlns="">
            <p:sp>
              <p:nvSpPr>
                <p:cNvPr id="20" name="TextBox 25">
                  <a:extLst>
                    <a:ext uri="{FF2B5EF4-FFF2-40B4-BE49-F238E27FC236}">
                      <a16:creationId xmlns:a16="http://schemas.microsoft.com/office/drawing/2014/main" id="{52EA2028-B1CC-C44A-A7B3-D6A176B5AA8B}"/>
                    </a:ext>
                  </a:extLst>
                </p:cNvPr>
                <p:cNvSpPr txBox="1">
                  <a:spLocks noRot="1" noChangeAspect="1" noMove="1" noResize="1" noEditPoints="1" noAdjustHandles="1" noChangeArrowheads="1" noChangeShapeType="1" noTextEdit="1"/>
                </p:cNvSpPr>
                <p:nvPr/>
              </p:nvSpPr>
              <p:spPr>
                <a:xfrm>
                  <a:off x="3437903" y="5128369"/>
                  <a:ext cx="974440" cy="584775"/>
                </a:xfrm>
                <a:prstGeom prst="rect">
                  <a:avLst/>
                </a:prstGeom>
                <a:blipFill>
                  <a:blip r:embed="rId3"/>
                  <a:stretch>
                    <a:fillRect/>
                  </a:stretch>
                </a:blipFill>
              </p:spPr>
              <p:txBody>
                <a:bodyPr/>
                <a:lstStyle/>
                <a:p>
                  <a:r>
                    <a:rPr lang="en-US">
                      <a:noFill/>
                    </a:rPr>
                    <a:t> </a:t>
                  </a:r>
                </a:p>
              </p:txBody>
            </p:sp>
          </mc:Fallback>
        </mc:AlternateContent>
        <p:cxnSp>
          <p:nvCxnSpPr>
            <p:cNvPr id="21" name="Elbow Connector 26">
              <a:extLst>
                <a:ext uri="{FF2B5EF4-FFF2-40B4-BE49-F238E27FC236}">
                  <a16:creationId xmlns:a16="http://schemas.microsoft.com/office/drawing/2014/main" id="{276911FE-940B-0145-84D8-66D5B96B537A}"/>
                </a:ext>
              </a:extLst>
            </p:cNvPr>
            <p:cNvCxnSpPr>
              <a:cxnSpLocks/>
              <a:stCxn id="20" idx="1"/>
              <a:endCxn id="6" idx="2"/>
            </p:cNvCxnSpPr>
            <p:nvPr/>
          </p:nvCxnSpPr>
          <p:spPr>
            <a:xfrm rot="10800000">
              <a:off x="2277033" y="4670743"/>
              <a:ext cx="1160870" cy="750015"/>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9">
                  <a:extLst>
                    <a:ext uri="{FF2B5EF4-FFF2-40B4-BE49-F238E27FC236}">
                      <a16:creationId xmlns:a16="http://schemas.microsoft.com/office/drawing/2014/main" id="{153816D5-6FEF-904A-B8CA-6CDF633E5CB5}"/>
                    </a:ext>
                  </a:extLst>
                </p:cNvPr>
                <p:cNvSpPr txBox="1"/>
                <p:nvPr/>
              </p:nvSpPr>
              <p:spPr>
                <a:xfrm>
                  <a:off x="3084305" y="5866756"/>
                  <a:ext cx="64392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3200" i="1" dirty="0" smtClean="0">
                                <a:latin typeface="Cambria Math" panose="02040503050406030204" pitchFamily="18" charset="0"/>
                              </a:rPr>
                            </m:ctrlPr>
                          </m:sSubPr>
                          <m:e>
                            <m:r>
                              <a:rPr lang="en-US" sz="3200" i="1" dirty="0">
                                <a:latin typeface="Cambria Math" panose="02040503050406030204" pitchFamily="18" charset="0"/>
                              </a:rPr>
                              <m:t>𝐾</m:t>
                            </m:r>
                          </m:e>
                          <m:sub>
                            <m:r>
                              <a:rPr lang="en-US" sz="3200" b="0" i="1" dirty="0" smtClean="0">
                                <a:latin typeface="Cambria Math" panose="02040503050406030204" pitchFamily="18" charset="0"/>
                              </a:rPr>
                              <m:t>1</m:t>
                            </m:r>
                          </m:sub>
                        </m:sSub>
                      </m:oMath>
                    </m:oMathPara>
                  </a14:m>
                  <a:endParaRPr lang="en-US" sz="3200" dirty="0"/>
                </a:p>
              </p:txBody>
            </p:sp>
          </mc:Choice>
          <mc:Fallback xmlns="">
            <p:sp>
              <p:nvSpPr>
                <p:cNvPr id="22" name="TextBox 29">
                  <a:extLst>
                    <a:ext uri="{FF2B5EF4-FFF2-40B4-BE49-F238E27FC236}">
                      <a16:creationId xmlns:a16="http://schemas.microsoft.com/office/drawing/2014/main" id="{153816D5-6FEF-904A-B8CA-6CDF633E5CB5}"/>
                    </a:ext>
                  </a:extLst>
                </p:cNvPr>
                <p:cNvSpPr txBox="1">
                  <a:spLocks noRot="1" noChangeAspect="1" noMove="1" noResize="1" noEditPoints="1" noAdjustHandles="1" noChangeArrowheads="1" noChangeShapeType="1" noTextEdit="1"/>
                </p:cNvSpPr>
                <p:nvPr/>
              </p:nvSpPr>
              <p:spPr>
                <a:xfrm>
                  <a:off x="3084305" y="5866756"/>
                  <a:ext cx="643928" cy="584775"/>
                </a:xfrm>
                <a:prstGeom prst="rect">
                  <a:avLst/>
                </a:prstGeom>
                <a:blipFill>
                  <a:blip r:embed="rId4"/>
                  <a:stretch>
                    <a:fillRect/>
                  </a:stretch>
                </a:blipFill>
              </p:spPr>
              <p:txBody>
                <a:bodyPr/>
                <a:lstStyle/>
                <a:p>
                  <a:r>
                    <a:rPr lang="en-US">
                      <a:noFill/>
                    </a:rPr>
                    <a:t> </a:t>
                  </a:r>
                </a:p>
              </p:txBody>
            </p:sp>
          </mc:Fallback>
        </mc:AlternateContent>
        <p:cxnSp>
          <p:nvCxnSpPr>
            <p:cNvPr id="23" name="Elbow Connector 30">
              <a:extLst>
                <a:ext uri="{FF2B5EF4-FFF2-40B4-BE49-F238E27FC236}">
                  <a16:creationId xmlns:a16="http://schemas.microsoft.com/office/drawing/2014/main" id="{973A584B-5D41-0D4B-8D9A-D0DE9AC0F57A}"/>
                </a:ext>
              </a:extLst>
            </p:cNvPr>
            <p:cNvCxnSpPr>
              <a:cxnSpLocks/>
              <a:stCxn id="22" idx="1"/>
              <a:endCxn id="8" idx="2"/>
            </p:cNvCxnSpPr>
            <p:nvPr/>
          </p:nvCxnSpPr>
          <p:spPr>
            <a:xfrm rot="10800000">
              <a:off x="1490009" y="4670742"/>
              <a:ext cx="1594296" cy="1488402"/>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920DAC4-DF00-BA4F-AD1B-4D656625D838}"/>
                </a:ext>
              </a:extLst>
            </p:cNvPr>
            <p:cNvSpPr/>
            <p:nvPr/>
          </p:nvSpPr>
          <p:spPr>
            <a:xfrm>
              <a:off x="2185593" y="3204549"/>
              <a:ext cx="182880" cy="146619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EDD6C517-237E-1748-8803-2FD72863D3A5}"/>
                </a:ext>
              </a:extLst>
            </p:cNvPr>
            <p:cNvSpPr/>
            <p:nvPr/>
          </p:nvSpPr>
          <p:spPr>
            <a:xfrm>
              <a:off x="1398569" y="3204549"/>
              <a:ext cx="182880" cy="146619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Rectangle 8">
              <a:extLst>
                <a:ext uri="{FF2B5EF4-FFF2-40B4-BE49-F238E27FC236}">
                  <a16:creationId xmlns:a16="http://schemas.microsoft.com/office/drawing/2014/main" id="{53B0376E-6021-004C-A095-87F94C7675F9}"/>
                </a:ext>
              </a:extLst>
            </p:cNvPr>
            <p:cNvSpPr/>
            <p:nvPr/>
          </p:nvSpPr>
          <p:spPr>
            <a:xfrm>
              <a:off x="1860036" y="3204549"/>
              <a:ext cx="182880" cy="146619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9" name="Elbow Connector 24">
              <a:extLst>
                <a:ext uri="{FF2B5EF4-FFF2-40B4-BE49-F238E27FC236}">
                  <a16:creationId xmlns:a16="http://schemas.microsoft.com/office/drawing/2014/main" id="{2A0A6AB2-DC5E-D249-9DCB-660ABDC3E3B0}"/>
                </a:ext>
              </a:extLst>
            </p:cNvPr>
            <p:cNvCxnSpPr>
              <a:cxnSpLocks/>
              <a:stCxn id="18" idx="1"/>
              <a:endCxn id="9" idx="2"/>
            </p:cNvCxnSpPr>
            <p:nvPr/>
          </p:nvCxnSpPr>
          <p:spPr>
            <a:xfrm rot="10800000">
              <a:off x="1951476" y="4670742"/>
              <a:ext cx="1491080" cy="1166988"/>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4D0E6994-E888-4854-A4E2-37F671F940EE}"/>
              </a:ext>
            </a:extLst>
          </p:cNvPr>
          <p:cNvPicPr>
            <a:picLocks noChangeAspect="1"/>
          </p:cNvPicPr>
          <p:nvPr/>
        </p:nvPicPr>
        <p:blipFill>
          <a:blip r:embed="rId5"/>
          <a:stretch>
            <a:fillRect/>
          </a:stretch>
        </p:blipFill>
        <p:spPr>
          <a:xfrm>
            <a:off x="7020232" y="2126593"/>
            <a:ext cx="3363132" cy="3294165"/>
          </a:xfrm>
          <a:prstGeom prst="rect">
            <a:avLst/>
          </a:prstGeom>
        </p:spPr>
      </p:pic>
      <p:sp>
        <p:nvSpPr>
          <p:cNvPr id="24" name="Slide Number Placeholder 2">
            <a:extLst>
              <a:ext uri="{FF2B5EF4-FFF2-40B4-BE49-F238E27FC236}">
                <a16:creationId xmlns:a16="http://schemas.microsoft.com/office/drawing/2014/main" id="{7EE57A58-3133-44E7-BA67-833ABDAD0508}"/>
              </a:ext>
            </a:extLst>
          </p:cNvPr>
          <p:cNvSpPr>
            <a:spLocks noGrp="1"/>
          </p:cNvSpPr>
          <p:nvPr>
            <p:ph type="sldNum" sz="quarter" idx="15"/>
          </p:nvPr>
        </p:nvSpPr>
        <p:spPr>
          <a:xfrm>
            <a:off x="357904" y="6478750"/>
            <a:ext cx="445372" cy="365125"/>
          </a:xfrm>
          <a:prstGeom prst="rect">
            <a:avLst/>
          </a:prstGeom>
        </p:spPr>
        <p:txBody>
          <a:bodyPr/>
          <a:lstStyle>
            <a:lvl1pPr>
              <a:defRPr/>
            </a:lvl1pPr>
          </a:lstStyle>
          <a:p>
            <a:pPr>
              <a:defRPr/>
            </a:pPr>
            <a:fld id="{FE028329-6992-FA46-A379-1289CD59B600}" type="slidenum">
              <a:rPr lang="en-US"/>
              <a:pPr>
                <a:defRPr/>
              </a:pPr>
              <a:t>36</a:t>
            </a:fld>
            <a:endParaRPr lang="en-US" dirty="0"/>
          </a:p>
        </p:txBody>
      </p:sp>
    </p:spTree>
    <p:extLst>
      <p:ext uri="{BB962C8B-B14F-4D97-AF65-F5344CB8AC3E}">
        <p14:creationId xmlns:p14="http://schemas.microsoft.com/office/powerpoint/2010/main" val="2795030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82D6-2AFF-A04C-8FE8-3737397AF82B}"/>
              </a:ext>
            </a:extLst>
          </p:cNvPr>
          <p:cNvSpPr>
            <a:spLocks noGrp="1"/>
          </p:cNvSpPr>
          <p:nvPr>
            <p:ph type="title"/>
          </p:nvPr>
        </p:nvSpPr>
        <p:spPr>
          <a:xfrm>
            <a:off x="67735" y="134938"/>
            <a:ext cx="9177867" cy="1076325"/>
          </a:xfrm>
        </p:spPr>
        <p:txBody>
          <a:bodyPr/>
          <a:lstStyle/>
          <a:p>
            <a:r>
              <a:rPr lang="en-US" altLang="zh-CN" sz="2800" dirty="0"/>
              <a:t>PISA</a:t>
            </a:r>
            <a:r>
              <a:rPr lang="zh-CN" altLang="en-US" sz="2800" dirty="0"/>
              <a:t> </a:t>
            </a:r>
            <a:r>
              <a:rPr lang="en-US" altLang="zh-CN" sz="2800" dirty="0"/>
              <a:t>Programmable</a:t>
            </a:r>
            <a:r>
              <a:rPr lang="zh-CN" altLang="en-US" sz="2800" dirty="0"/>
              <a:t> </a:t>
            </a:r>
            <a:r>
              <a:rPr lang="en-US" altLang="zh-CN" sz="2800" dirty="0"/>
              <a:t>Switch</a:t>
            </a:r>
            <a:br>
              <a:rPr lang="en-US" altLang="zh-CN" sz="2800" dirty="0"/>
            </a:br>
            <a:r>
              <a:rPr lang="en-US" altLang="zh-CN" sz="2800" b="0" dirty="0"/>
              <a:t>(</a:t>
            </a:r>
            <a:r>
              <a:rPr lang="en-US" altLang="zh-CN" sz="2800" b="0" i="1" dirty="0"/>
              <a:t>Protocol</a:t>
            </a:r>
            <a:r>
              <a:rPr lang="zh-CN" altLang="en-US" sz="2800" b="0" i="1" dirty="0"/>
              <a:t> </a:t>
            </a:r>
            <a:r>
              <a:rPr lang="en-US" altLang="zh-CN" sz="2800" b="0" i="1" dirty="0"/>
              <a:t>Independent</a:t>
            </a:r>
            <a:r>
              <a:rPr lang="zh-CN" altLang="en-US" sz="2800" b="0" i="1" dirty="0"/>
              <a:t> </a:t>
            </a:r>
            <a:r>
              <a:rPr lang="en-US" altLang="zh-CN" sz="2800" b="0" i="1" dirty="0"/>
              <a:t>Switching</a:t>
            </a:r>
            <a:r>
              <a:rPr lang="zh-CN" altLang="en-US" sz="2800" b="0" i="1" dirty="0"/>
              <a:t> </a:t>
            </a:r>
            <a:r>
              <a:rPr lang="en-US" altLang="zh-CN" sz="2800" b="0" i="1" dirty="0"/>
              <a:t>Architecture</a:t>
            </a:r>
            <a:r>
              <a:rPr lang="en-US" altLang="zh-CN" sz="2800" b="0" dirty="0"/>
              <a:t>)</a:t>
            </a:r>
            <a:endParaRPr lang="en-US" sz="2800" b="0" dirty="0"/>
          </a:p>
        </p:txBody>
      </p:sp>
      <p:sp>
        <p:nvSpPr>
          <p:cNvPr id="120" name="Rectangle 119">
            <a:extLst>
              <a:ext uri="{FF2B5EF4-FFF2-40B4-BE49-F238E27FC236}">
                <a16:creationId xmlns:a16="http://schemas.microsoft.com/office/drawing/2014/main" id="{805A7492-D9C0-BA42-9A95-77233606FDA9}"/>
              </a:ext>
            </a:extLst>
          </p:cNvPr>
          <p:cNvSpPr/>
          <p:nvPr/>
        </p:nvSpPr>
        <p:spPr>
          <a:xfrm>
            <a:off x="554853" y="2266069"/>
            <a:ext cx="739964" cy="2825316"/>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black"/>
              </a:solidFill>
              <a:latin typeface="Calibri" panose="020F0502020204030204"/>
            </a:endParaRPr>
          </a:p>
        </p:txBody>
      </p:sp>
      <p:sp>
        <p:nvSpPr>
          <p:cNvPr id="121" name="Rectangle 120">
            <a:extLst>
              <a:ext uri="{FF2B5EF4-FFF2-40B4-BE49-F238E27FC236}">
                <a16:creationId xmlns:a16="http://schemas.microsoft.com/office/drawing/2014/main" id="{216AD18F-57BF-F24C-B828-016F1B46672B}"/>
              </a:ext>
            </a:extLst>
          </p:cNvPr>
          <p:cNvSpPr/>
          <p:nvPr/>
        </p:nvSpPr>
        <p:spPr>
          <a:xfrm>
            <a:off x="3556706" y="3087879"/>
            <a:ext cx="739964" cy="2003505"/>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717543">
              <a:defRPr/>
            </a:pPr>
            <a:endParaRPr lang="en-US" sz="1412" kern="0">
              <a:solidFill>
                <a:prstClr val="black"/>
              </a:solidFill>
              <a:latin typeface="Calibri" panose="020F0502020204030204"/>
            </a:endParaRPr>
          </a:p>
        </p:txBody>
      </p:sp>
      <p:sp>
        <p:nvSpPr>
          <p:cNvPr id="122" name="Oval 121">
            <a:extLst>
              <a:ext uri="{FF2B5EF4-FFF2-40B4-BE49-F238E27FC236}">
                <a16:creationId xmlns:a16="http://schemas.microsoft.com/office/drawing/2014/main" id="{FD8A8217-71CB-AB44-A86B-07B61EFDF416}"/>
              </a:ext>
            </a:extLst>
          </p:cNvPr>
          <p:cNvSpPr/>
          <p:nvPr/>
        </p:nvSpPr>
        <p:spPr>
          <a:xfrm>
            <a:off x="569223" y="2986099"/>
            <a:ext cx="305336" cy="305336"/>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23" name="Oval 122">
            <a:extLst>
              <a:ext uri="{FF2B5EF4-FFF2-40B4-BE49-F238E27FC236}">
                <a16:creationId xmlns:a16="http://schemas.microsoft.com/office/drawing/2014/main" id="{A4A8B6C3-21FC-5A42-9685-78EB37E39F67}"/>
              </a:ext>
            </a:extLst>
          </p:cNvPr>
          <p:cNvSpPr/>
          <p:nvPr/>
        </p:nvSpPr>
        <p:spPr>
          <a:xfrm>
            <a:off x="983419" y="3250778"/>
            <a:ext cx="305336" cy="305336"/>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24" name="Oval 123">
            <a:extLst>
              <a:ext uri="{FF2B5EF4-FFF2-40B4-BE49-F238E27FC236}">
                <a16:creationId xmlns:a16="http://schemas.microsoft.com/office/drawing/2014/main" id="{55DA7AB8-3107-144A-AE19-5C3F898FA5ED}"/>
              </a:ext>
            </a:extLst>
          </p:cNvPr>
          <p:cNvSpPr/>
          <p:nvPr/>
        </p:nvSpPr>
        <p:spPr>
          <a:xfrm>
            <a:off x="634026" y="3604221"/>
            <a:ext cx="305336" cy="305336"/>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25" name="Oval 124">
            <a:extLst>
              <a:ext uri="{FF2B5EF4-FFF2-40B4-BE49-F238E27FC236}">
                <a16:creationId xmlns:a16="http://schemas.microsoft.com/office/drawing/2014/main" id="{D940D559-04C5-5644-A730-2B65D7C5D752}"/>
              </a:ext>
            </a:extLst>
          </p:cNvPr>
          <p:cNvSpPr/>
          <p:nvPr/>
        </p:nvSpPr>
        <p:spPr>
          <a:xfrm>
            <a:off x="906362" y="4270052"/>
            <a:ext cx="305336" cy="305336"/>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cxnSp>
        <p:nvCxnSpPr>
          <p:cNvPr id="126" name="Curved Connector 125">
            <a:extLst>
              <a:ext uri="{FF2B5EF4-FFF2-40B4-BE49-F238E27FC236}">
                <a16:creationId xmlns:a16="http://schemas.microsoft.com/office/drawing/2014/main" id="{E6B6C06C-8273-8740-A084-1ADF858780A3}"/>
              </a:ext>
            </a:extLst>
          </p:cNvPr>
          <p:cNvCxnSpPr>
            <a:cxnSpLocks/>
            <a:stCxn id="122" idx="7"/>
            <a:endCxn id="123" idx="0"/>
          </p:cNvCxnSpPr>
          <p:nvPr/>
        </p:nvCxnSpPr>
        <p:spPr>
          <a:xfrm rot="16200000" flipH="1">
            <a:off x="872984" y="2987674"/>
            <a:ext cx="219964" cy="306244"/>
          </a:xfrm>
          <a:prstGeom prst="curvedConnector3">
            <a:avLst>
              <a:gd name="adj1" fmla="val -22817"/>
            </a:avLst>
          </a:prstGeom>
          <a:noFill/>
          <a:ln w="19050" cap="flat" cmpd="sng" algn="ctr">
            <a:solidFill>
              <a:srgbClr val="70AD47"/>
            </a:solidFill>
            <a:prstDash val="solid"/>
            <a:miter lim="800000"/>
            <a:tailEnd type="triangle"/>
          </a:ln>
          <a:effectLst/>
        </p:spPr>
      </p:cxnSp>
      <p:cxnSp>
        <p:nvCxnSpPr>
          <p:cNvPr id="127" name="Curved Connector 126">
            <a:extLst>
              <a:ext uri="{FF2B5EF4-FFF2-40B4-BE49-F238E27FC236}">
                <a16:creationId xmlns:a16="http://schemas.microsoft.com/office/drawing/2014/main" id="{9E9B6D46-34AE-2D47-BDE8-663977E8761B}"/>
              </a:ext>
            </a:extLst>
          </p:cNvPr>
          <p:cNvCxnSpPr>
            <a:cxnSpLocks/>
            <a:stCxn id="122" idx="4"/>
            <a:endCxn id="124" idx="0"/>
          </p:cNvCxnSpPr>
          <p:nvPr/>
        </p:nvCxnSpPr>
        <p:spPr>
          <a:xfrm rot="16200000" flipH="1">
            <a:off x="597899" y="3415426"/>
            <a:ext cx="312785" cy="64803"/>
          </a:xfrm>
          <a:prstGeom prst="curvedConnector3">
            <a:avLst>
              <a:gd name="adj1" fmla="val 50000"/>
            </a:avLst>
          </a:prstGeom>
          <a:noFill/>
          <a:ln w="19050" cap="flat" cmpd="sng" algn="ctr">
            <a:solidFill>
              <a:srgbClr val="70AD47"/>
            </a:solidFill>
            <a:prstDash val="solid"/>
            <a:miter lim="800000"/>
            <a:tailEnd type="triangle"/>
          </a:ln>
          <a:effectLst/>
        </p:spPr>
      </p:cxnSp>
      <p:cxnSp>
        <p:nvCxnSpPr>
          <p:cNvPr id="128" name="Curved Connector 127">
            <a:extLst>
              <a:ext uri="{FF2B5EF4-FFF2-40B4-BE49-F238E27FC236}">
                <a16:creationId xmlns:a16="http://schemas.microsoft.com/office/drawing/2014/main" id="{396E03AA-D327-5F41-A9AF-37C4732672A1}"/>
              </a:ext>
            </a:extLst>
          </p:cNvPr>
          <p:cNvCxnSpPr>
            <a:cxnSpLocks/>
            <a:stCxn id="123" idx="3"/>
            <a:endCxn id="124" idx="7"/>
          </p:cNvCxnSpPr>
          <p:nvPr/>
        </p:nvCxnSpPr>
        <p:spPr>
          <a:xfrm rot="5400000">
            <a:off x="892623" y="3513424"/>
            <a:ext cx="137537" cy="133488"/>
          </a:xfrm>
          <a:prstGeom prst="curvedConnector3">
            <a:avLst>
              <a:gd name="adj1" fmla="val 50000"/>
            </a:avLst>
          </a:prstGeom>
          <a:noFill/>
          <a:ln w="19050" cap="flat" cmpd="sng" algn="ctr">
            <a:solidFill>
              <a:srgbClr val="70AD47"/>
            </a:solidFill>
            <a:prstDash val="solid"/>
            <a:miter lim="800000"/>
            <a:tailEnd type="triangle"/>
          </a:ln>
          <a:effectLst/>
        </p:spPr>
      </p:cxnSp>
      <p:cxnSp>
        <p:nvCxnSpPr>
          <p:cNvPr id="129" name="Curved Connector 128">
            <a:extLst>
              <a:ext uri="{FF2B5EF4-FFF2-40B4-BE49-F238E27FC236}">
                <a16:creationId xmlns:a16="http://schemas.microsoft.com/office/drawing/2014/main" id="{566E2CB2-39C3-5B40-8C88-2FBEB27707AB}"/>
              </a:ext>
            </a:extLst>
          </p:cNvPr>
          <p:cNvCxnSpPr>
            <a:cxnSpLocks/>
            <a:stCxn id="123" idx="4"/>
            <a:endCxn id="125" idx="0"/>
          </p:cNvCxnSpPr>
          <p:nvPr/>
        </p:nvCxnSpPr>
        <p:spPr>
          <a:xfrm rot="5400000">
            <a:off x="740590" y="3874555"/>
            <a:ext cx="713937" cy="77057"/>
          </a:xfrm>
          <a:prstGeom prst="curvedConnector3">
            <a:avLst>
              <a:gd name="adj1" fmla="val 50000"/>
            </a:avLst>
          </a:prstGeom>
          <a:noFill/>
          <a:ln w="19050" cap="flat" cmpd="sng" algn="ctr">
            <a:solidFill>
              <a:srgbClr val="70AD47"/>
            </a:solidFill>
            <a:prstDash val="solid"/>
            <a:miter lim="800000"/>
            <a:tailEnd type="triangle"/>
          </a:ln>
          <a:effectLst/>
        </p:spPr>
      </p:cxnSp>
      <p:cxnSp>
        <p:nvCxnSpPr>
          <p:cNvPr id="130" name="Curved Connector 129">
            <a:extLst>
              <a:ext uri="{FF2B5EF4-FFF2-40B4-BE49-F238E27FC236}">
                <a16:creationId xmlns:a16="http://schemas.microsoft.com/office/drawing/2014/main" id="{705E01F8-B2F6-E548-9223-E092637126F2}"/>
              </a:ext>
            </a:extLst>
          </p:cNvPr>
          <p:cNvCxnSpPr>
            <a:cxnSpLocks/>
            <a:stCxn id="124" idx="4"/>
            <a:endCxn id="125" idx="3"/>
          </p:cNvCxnSpPr>
          <p:nvPr/>
        </p:nvCxnSpPr>
        <p:spPr>
          <a:xfrm rot="16200000" flipH="1">
            <a:off x="558328" y="4137922"/>
            <a:ext cx="621116" cy="164384"/>
          </a:xfrm>
          <a:prstGeom prst="curvedConnector3">
            <a:avLst>
              <a:gd name="adj1" fmla="val 67547"/>
            </a:avLst>
          </a:prstGeom>
          <a:noFill/>
          <a:ln w="19050" cap="flat" cmpd="sng" algn="ctr">
            <a:solidFill>
              <a:srgbClr val="70AD47"/>
            </a:solidFill>
            <a:prstDash val="solid"/>
            <a:miter lim="800000"/>
            <a:tailEnd type="triangle"/>
          </a:ln>
          <a:effectLst/>
        </p:spPr>
      </p:cxnSp>
      <p:sp>
        <p:nvSpPr>
          <p:cNvPr id="131" name="Rectangle 130">
            <a:extLst>
              <a:ext uri="{FF2B5EF4-FFF2-40B4-BE49-F238E27FC236}">
                <a16:creationId xmlns:a16="http://schemas.microsoft.com/office/drawing/2014/main" id="{A753F2E5-BD76-784D-902B-FF2B9BEF924F}"/>
              </a:ext>
            </a:extLst>
          </p:cNvPr>
          <p:cNvSpPr/>
          <p:nvPr/>
        </p:nvSpPr>
        <p:spPr>
          <a:xfrm>
            <a:off x="3633138" y="3197240"/>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063" kern="0" dirty="0">
              <a:solidFill>
                <a:prstClr val="white"/>
              </a:solidFill>
              <a:latin typeface="Calibri" panose="020F0502020204030204"/>
            </a:endParaRPr>
          </a:p>
        </p:txBody>
      </p:sp>
      <p:sp>
        <p:nvSpPr>
          <p:cNvPr id="132" name="Snip Same Side Corner Rectangle 131">
            <a:extLst>
              <a:ext uri="{FF2B5EF4-FFF2-40B4-BE49-F238E27FC236}">
                <a16:creationId xmlns:a16="http://schemas.microsoft.com/office/drawing/2014/main" id="{10E7C813-564B-2340-9974-DF7BA64B0FAC}"/>
              </a:ext>
            </a:extLst>
          </p:cNvPr>
          <p:cNvSpPr/>
          <p:nvPr/>
        </p:nvSpPr>
        <p:spPr>
          <a:xfrm rot="5400000">
            <a:off x="3993611" y="3236933"/>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dirty="0">
              <a:solidFill>
                <a:prstClr val="white"/>
              </a:solidFill>
              <a:latin typeface="Calibri" panose="020F0502020204030204"/>
            </a:endParaRPr>
          </a:p>
        </p:txBody>
      </p:sp>
      <p:sp>
        <p:nvSpPr>
          <p:cNvPr id="133" name="Rectangle 132">
            <a:extLst>
              <a:ext uri="{FF2B5EF4-FFF2-40B4-BE49-F238E27FC236}">
                <a16:creationId xmlns:a16="http://schemas.microsoft.com/office/drawing/2014/main" id="{7B872120-B6C2-5946-B790-D803B4E5C0D1}"/>
              </a:ext>
            </a:extLst>
          </p:cNvPr>
          <p:cNvSpPr/>
          <p:nvPr/>
        </p:nvSpPr>
        <p:spPr>
          <a:xfrm>
            <a:off x="3633138" y="3574043"/>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dirty="0">
              <a:solidFill>
                <a:prstClr val="white"/>
              </a:solidFill>
              <a:latin typeface="Calibri" panose="020F0502020204030204"/>
            </a:endParaRPr>
          </a:p>
        </p:txBody>
      </p:sp>
      <p:sp>
        <p:nvSpPr>
          <p:cNvPr id="134" name="Snip Same Side Corner Rectangle 133">
            <a:extLst>
              <a:ext uri="{FF2B5EF4-FFF2-40B4-BE49-F238E27FC236}">
                <a16:creationId xmlns:a16="http://schemas.microsoft.com/office/drawing/2014/main" id="{FFEB3245-3C51-DC45-B8BF-A894CD34BE53}"/>
              </a:ext>
            </a:extLst>
          </p:cNvPr>
          <p:cNvSpPr/>
          <p:nvPr/>
        </p:nvSpPr>
        <p:spPr>
          <a:xfrm rot="5400000">
            <a:off x="3993611" y="3613736"/>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dirty="0">
              <a:solidFill>
                <a:prstClr val="white"/>
              </a:solidFill>
              <a:latin typeface="Calibri" panose="020F0502020204030204"/>
            </a:endParaRPr>
          </a:p>
        </p:txBody>
      </p:sp>
      <p:sp>
        <p:nvSpPr>
          <p:cNvPr id="135" name="Rectangle 134">
            <a:extLst>
              <a:ext uri="{FF2B5EF4-FFF2-40B4-BE49-F238E27FC236}">
                <a16:creationId xmlns:a16="http://schemas.microsoft.com/office/drawing/2014/main" id="{A9E1E6EA-4655-7A47-A1F6-BCA48CE22824}"/>
              </a:ext>
            </a:extLst>
          </p:cNvPr>
          <p:cNvSpPr/>
          <p:nvPr/>
        </p:nvSpPr>
        <p:spPr>
          <a:xfrm>
            <a:off x="3633138" y="3950845"/>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36" name="Snip Same Side Corner Rectangle 135">
            <a:extLst>
              <a:ext uri="{FF2B5EF4-FFF2-40B4-BE49-F238E27FC236}">
                <a16:creationId xmlns:a16="http://schemas.microsoft.com/office/drawing/2014/main" id="{666C2460-596E-154A-BC00-2F0791558D39}"/>
              </a:ext>
            </a:extLst>
          </p:cNvPr>
          <p:cNvSpPr/>
          <p:nvPr/>
        </p:nvSpPr>
        <p:spPr>
          <a:xfrm rot="5400000">
            <a:off x="3993611" y="3990538"/>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37" name="Rectangle 136">
            <a:extLst>
              <a:ext uri="{FF2B5EF4-FFF2-40B4-BE49-F238E27FC236}">
                <a16:creationId xmlns:a16="http://schemas.microsoft.com/office/drawing/2014/main" id="{BE069E00-D6B6-CF46-B366-1295AF680FCE}"/>
              </a:ext>
            </a:extLst>
          </p:cNvPr>
          <p:cNvSpPr/>
          <p:nvPr/>
        </p:nvSpPr>
        <p:spPr>
          <a:xfrm>
            <a:off x="3633138" y="4327645"/>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38" name="Snip Same Side Corner Rectangle 137">
            <a:extLst>
              <a:ext uri="{FF2B5EF4-FFF2-40B4-BE49-F238E27FC236}">
                <a16:creationId xmlns:a16="http://schemas.microsoft.com/office/drawing/2014/main" id="{9900DD4A-FE06-9748-B0CB-DDE6B63915A2}"/>
              </a:ext>
            </a:extLst>
          </p:cNvPr>
          <p:cNvSpPr/>
          <p:nvPr/>
        </p:nvSpPr>
        <p:spPr>
          <a:xfrm rot="5400000">
            <a:off x="3993611" y="4367338"/>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39" name="Rectangle 138">
            <a:extLst>
              <a:ext uri="{FF2B5EF4-FFF2-40B4-BE49-F238E27FC236}">
                <a16:creationId xmlns:a16="http://schemas.microsoft.com/office/drawing/2014/main" id="{E31A2AF2-7557-7848-8D9F-488CE5C3C6EB}"/>
              </a:ext>
            </a:extLst>
          </p:cNvPr>
          <p:cNvSpPr/>
          <p:nvPr/>
        </p:nvSpPr>
        <p:spPr>
          <a:xfrm>
            <a:off x="3633138" y="4704446"/>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40" name="Snip Same Side Corner Rectangle 139">
            <a:extLst>
              <a:ext uri="{FF2B5EF4-FFF2-40B4-BE49-F238E27FC236}">
                <a16:creationId xmlns:a16="http://schemas.microsoft.com/office/drawing/2014/main" id="{3B4C53C9-6041-A24C-86BF-793EDE1137BC}"/>
              </a:ext>
            </a:extLst>
          </p:cNvPr>
          <p:cNvSpPr/>
          <p:nvPr/>
        </p:nvSpPr>
        <p:spPr>
          <a:xfrm rot="5400000">
            <a:off x="3993611" y="4744140"/>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graphicFrame>
        <p:nvGraphicFramePr>
          <p:cNvPr id="141" name="Table 140">
            <a:extLst>
              <a:ext uri="{FF2B5EF4-FFF2-40B4-BE49-F238E27FC236}">
                <a16:creationId xmlns:a16="http://schemas.microsoft.com/office/drawing/2014/main" id="{355B0A7C-0E30-A247-B152-1A4AC4654A0B}"/>
              </a:ext>
            </a:extLst>
          </p:cNvPr>
          <p:cNvGraphicFramePr>
            <a:graphicFrameLocks noGrp="1"/>
          </p:cNvGraphicFramePr>
          <p:nvPr/>
        </p:nvGraphicFramePr>
        <p:xfrm>
          <a:off x="3550235" y="2266065"/>
          <a:ext cx="746432" cy="618254"/>
        </p:xfrm>
        <a:graphic>
          <a:graphicData uri="http://schemas.openxmlformats.org/drawingml/2006/table">
            <a:tbl>
              <a:tblPr bandRow="1"/>
              <a:tblGrid>
                <a:gridCol w="186608">
                  <a:extLst>
                    <a:ext uri="{9D8B030D-6E8A-4147-A177-3AD203B41FA5}">
                      <a16:colId xmlns:a16="http://schemas.microsoft.com/office/drawing/2014/main" val="1013415417"/>
                    </a:ext>
                  </a:extLst>
                </a:gridCol>
                <a:gridCol w="186608">
                  <a:extLst>
                    <a:ext uri="{9D8B030D-6E8A-4147-A177-3AD203B41FA5}">
                      <a16:colId xmlns:a16="http://schemas.microsoft.com/office/drawing/2014/main" val="1155053163"/>
                    </a:ext>
                  </a:extLst>
                </a:gridCol>
                <a:gridCol w="186608">
                  <a:extLst>
                    <a:ext uri="{9D8B030D-6E8A-4147-A177-3AD203B41FA5}">
                      <a16:colId xmlns:a16="http://schemas.microsoft.com/office/drawing/2014/main" val="1425823527"/>
                    </a:ext>
                  </a:extLst>
                </a:gridCol>
                <a:gridCol w="186608">
                  <a:extLst>
                    <a:ext uri="{9D8B030D-6E8A-4147-A177-3AD203B41FA5}">
                      <a16:colId xmlns:a16="http://schemas.microsoft.com/office/drawing/2014/main" val="128951762"/>
                    </a:ext>
                  </a:extLst>
                </a:gridCol>
              </a:tblGrid>
              <a:tr h="3091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1</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2</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3</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4</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688043056"/>
                  </a:ext>
                </a:extLst>
              </a:tr>
              <a:tr h="3091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1</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0</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1</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0</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87473721"/>
                  </a:ext>
                </a:extLst>
              </a:tr>
            </a:tbl>
          </a:graphicData>
        </a:graphic>
      </p:graphicFrame>
      <p:cxnSp>
        <p:nvCxnSpPr>
          <p:cNvPr id="142" name="Straight Arrow Connector 141">
            <a:extLst>
              <a:ext uri="{FF2B5EF4-FFF2-40B4-BE49-F238E27FC236}">
                <a16:creationId xmlns:a16="http://schemas.microsoft.com/office/drawing/2014/main" id="{20DD698C-951E-6E48-A7C4-682AE09739B9}"/>
              </a:ext>
            </a:extLst>
          </p:cNvPr>
          <p:cNvCxnSpPr>
            <a:cxnSpLocks/>
            <a:stCxn id="141" idx="2"/>
            <a:endCxn id="121" idx="0"/>
          </p:cNvCxnSpPr>
          <p:nvPr/>
        </p:nvCxnSpPr>
        <p:spPr>
          <a:xfrm>
            <a:off x="3923451" y="2884319"/>
            <a:ext cx="3237" cy="203560"/>
          </a:xfrm>
          <a:prstGeom prst="straightConnector1">
            <a:avLst/>
          </a:prstGeom>
          <a:noFill/>
          <a:ln w="25400" cap="flat" cmpd="sng" algn="ctr">
            <a:solidFill>
              <a:srgbClr val="4472C4"/>
            </a:solidFill>
            <a:prstDash val="solid"/>
            <a:miter lim="800000"/>
            <a:headEnd type="triangle"/>
            <a:tailEnd type="triangle"/>
          </a:ln>
          <a:effectLst/>
        </p:spPr>
      </p:cxnSp>
      <p:sp>
        <p:nvSpPr>
          <p:cNvPr id="143" name="TextBox 142">
            <a:extLst>
              <a:ext uri="{FF2B5EF4-FFF2-40B4-BE49-F238E27FC236}">
                <a16:creationId xmlns:a16="http://schemas.microsoft.com/office/drawing/2014/main" id="{C41008B3-A30F-0D41-8430-C997E5B574DD}"/>
              </a:ext>
            </a:extLst>
          </p:cNvPr>
          <p:cNvSpPr txBox="1"/>
          <p:nvPr/>
        </p:nvSpPr>
        <p:spPr>
          <a:xfrm>
            <a:off x="467272" y="5175728"/>
            <a:ext cx="905159" cy="283283"/>
          </a:xfrm>
          <a:prstGeom prst="rect">
            <a:avLst/>
          </a:prstGeom>
          <a:noFill/>
        </p:spPr>
        <p:txBody>
          <a:bodyPr wrap="square" rtlCol="0">
            <a:spAutoFit/>
          </a:bodyPr>
          <a:lstStyle/>
          <a:p>
            <a:pPr algn="ctr" defTabSz="717543">
              <a:defRPr/>
            </a:pPr>
            <a:r>
              <a:rPr lang="en-US" altLang="zh-Hans" sz="1241" kern="0" dirty="0">
                <a:solidFill>
                  <a:prstClr val="black"/>
                </a:solidFill>
                <a:ea typeface="等线" panose="02010600030101010101" pitchFamily="2" charset="-122"/>
              </a:rPr>
              <a:t>Parser</a:t>
            </a:r>
            <a:endParaRPr lang="en-US" sz="1241" kern="0" dirty="0">
              <a:solidFill>
                <a:prstClr val="black"/>
              </a:solidFill>
            </a:endParaRPr>
          </a:p>
        </p:txBody>
      </p:sp>
      <p:sp>
        <p:nvSpPr>
          <p:cNvPr id="144" name="Rectangle 143">
            <a:extLst>
              <a:ext uri="{FF2B5EF4-FFF2-40B4-BE49-F238E27FC236}">
                <a16:creationId xmlns:a16="http://schemas.microsoft.com/office/drawing/2014/main" id="{D87B18D9-3EE1-4040-9DB0-395216C0D31A}"/>
              </a:ext>
            </a:extLst>
          </p:cNvPr>
          <p:cNvSpPr/>
          <p:nvPr/>
        </p:nvSpPr>
        <p:spPr>
          <a:xfrm>
            <a:off x="4406914" y="3087879"/>
            <a:ext cx="739964" cy="2003505"/>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717543">
              <a:defRPr/>
            </a:pPr>
            <a:endParaRPr lang="en-US" sz="1412" kern="0">
              <a:solidFill>
                <a:prstClr val="black"/>
              </a:solidFill>
              <a:latin typeface="Calibri" panose="020F0502020204030204"/>
            </a:endParaRPr>
          </a:p>
        </p:txBody>
      </p:sp>
      <p:sp>
        <p:nvSpPr>
          <p:cNvPr id="145" name="Rectangle 144">
            <a:extLst>
              <a:ext uri="{FF2B5EF4-FFF2-40B4-BE49-F238E27FC236}">
                <a16:creationId xmlns:a16="http://schemas.microsoft.com/office/drawing/2014/main" id="{1705E331-334C-1D44-983B-8169E2518E94}"/>
              </a:ext>
            </a:extLst>
          </p:cNvPr>
          <p:cNvSpPr/>
          <p:nvPr/>
        </p:nvSpPr>
        <p:spPr>
          <a:xfrm>
            <a:off x="4483345" y="3197240"/>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46" name="Snip Same Side Corner Rectangle 145">
            <a:extLst>
              <a:ext uri="{FF2B5EF4-FFF2-40B4-BE49-F238E27FC236}">
                <a16:creationId xmlns:a16="http://schemas.microsoft.com/office/drawing/2014/main" id="{2C660F1F-8702-5C4C-B543-ADB9006A1854}"/>
              </a:ext>
            </a:extLst>
          </p:cNvPr>
          <p:cNvSpPr/>
          <p:nvPr/>
        </p:nvSpPr>
        <p:spPr>
          <a:xfrm rot="5400000">
            <a:off x="4843817" y="3236933"/>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47" name="Rectangle 146">
            <a:extLst>
              <a:ext uri="{FF2B5EF4-FFF2-40B4-BE49-F238E27FC236}">
                <a16:creationId xmlns:a16="http://schemas.microsoft.com/office/drawing/2014/main" id="{6DBAB2A6-47DD-E94F-90B5-3110739C3E2A}"/>
              </a:ext>
            </a:extLst>
          </p:cNvPr>
          <p:cNvSpPr/>
          <p:nvPr/>
        </p:nvSpPr>
        <p:spPr>
          <a:xfrm>
            <a:off x="4483345" y="3574043"/>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48" name="Snip Same Side Corner Rectangle 147">
            <a:extLst>
              <a:ext uri="{FF2B5EF4-FFF2-40B4-BE49-F238E27FC236}">
                <a16:creationId xmlns:a16="http://schemas.microsoft.com/office/drawing/2014/main" id="{FFCD074F-C63D-5B46-96E2-C346E6897696}"/>
              </a:ext>
            </a:extLst>
          </p:cNvPr>
          <p:cNvSpPr/>
          <p:nvPr/>
        </p:nvSpPr>
        <p:spPr>
          <a:xfrm rot="5400000">
            <a:off x="4843817" y="3613736"/>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294374C7-9958-0F4F-9BA8-298E1A61C373}"/>
              </a:ext>
            </a:extLst>
          </p:cNvPr>
          <p:cNvSpPr/>
          <p:nvPr/>
        </p:nvSpPr>
        <p:spPr>
          <a:xfrm>
            <a:off x="4483345" y="3950845"/>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50" name="Snip Same Side Corner Rectangle 149">
            <a:extLst>
              <a:ext uri="{FF2B5EF4-FFF2-40B4-BE49-F238E27FC236}">
                <a16:creationId xmlns:a16="http://schemas.microsoft.com/office/drawing/2014/main" id="{5365845F-E7F0-A14A-997C-3D73089D01B9}"/>
              </a:ext>
            </a:extLst>
          </p:cNvPr>
          <p:cNvSpPr/>
          <p:nvPr/>
        </p:nvSpPr>
        <p:spPr>
          <a:xfrm rot="5400000">
            <a:off x="4843817" y="3990538"/>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51" name="Rectangle 150">
            <a:extLst>
              <a:ext uri="{FF2B5EF4-FFF2-40B4-BE49-F238E27FC236}">
                <a16:creationId xmlns:a16="http://schemas.microsoft.com/office/drawing/2014/main" id="{C10FF946-DF7E-3B43-B425-7E568489E324}"/>
              </a:ext>
            </a:extLst>
          </p:cNvPr>
          <p:cNvSpPr/>
          <p:nvPr/>
        </p:nvSpPr>
        <p:spPr>
          <a:xfrm>
            <a:off x="4483345" y="4327645"/>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52" name="Snip Same Side Corner Rectangle 151">
            <a:extLst>
              <a:ext uri="{FF2B5EF4-FFF2-40B4-BE49-F238E27FC236}">
                <a16:creationId xmlns:a16="http://schemas.microsoft.com/office/drawing/2014/main" id="{10751494-3756-F244-AB83-6B630C80F103}"/>
              </a:ext>
            </a:extLst>
          </p:cNvPr>
          <p:cNvSpPr/>
          <p:nvPr/>
        </p:nvSpPr>
        <p:spPr>
          <a:xfrm rot="5400000">
            <a:off x="4843817" y="4367338"/>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53" name="Rectangle 152">
            <a:extLst>
              <a:ext uri="{FF2B5EF4-FFF2-40B4-BE49-F238E27FC236}">
                <a16:creationId xmlns:a16="http://schemas.microsoft.com/office/drawing/2014/main" id="{3775ED83-2AF4-8F46-9450-B260A2F49C3C}"/>
              </a:ext>
            </a:extLst>
          </p:cNvPr>
          <p:cNvSpPr/>
          <p:nvPr/>
        </p:nvSpPr>
        <p:spPr>
          <a:xfrm>
            <a:off x="4483345" y="4704446"/>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54" name="Snip Same Side Corner Rectangle 153">
            <a:extLst>
              <a:ext uri="{FF2B5EF4-FFF2-40B4-BE49-F238E27FC236}">
                <a16:creationId xmlns:a16="http://schemas.microsoft.com/office/drawing/2014/main" id="{04C576BA-6593-F341-9DFC-BF4F8EB30B7C}"/>
              </a:ext>
            </a:extLst>
          </p:cNvPr>
          <p:cNvSpPr/>
          <p:nvPr/>
        </p:nvSpPr>
        <p:spPr>
          <a:xfrm rot="5400000">
            <a:off x="4843817" y="4744140"/>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graphicFrame>
        <p:nvGraphicFramePr>
          <p:cNvPr id="155" name="Table 154">
            <a:extLst>
              <a:ext uri="{FF2B5EF4-FFF2-40B4-BE49-F238E27FC236}">
                <a16:creationId xmlns:a16="http://schemas.microsoft.com/office/drawing/2014/main" id="{B79D9D66-E906-4E49-AA9C-BE1854EC8961}"/>
              </a:ext>
            </a:extLst>
          </p:cNvPr>
          <p:cNvGraphicFramePr>
            <a:graphicFrameLocks noGrp="1"/>
          </p:cNvGraphicFramePr>
          <p:nvPr/>
        </p:nvGraphicFramePr>
        <p:xfrm>
          <a:off x="4400441" y="2266065"/>
          <a:ext cx="746432" cy="618254"/>
        </p:xfrm>
        <a:graphic>
          <a:graphicData uri="http://schemas.openxmlformats.org/drawingml/2006/table">
            <a:tbl>
              <a:tblPr bandRow="1"/>
              <a:tblGrid>
                <a:gridCol w="186608">
                  <a:extLst>
                    <a:ext uri="{9D8B030D-6E8A-4147-A177-3AD203B41FA5}">
                      <a16:colId xmlns:a16="http://schemas.microsoft.com/office/drawing/2014/main" val="1013415417"/>
                    </a:ext>
                  </a:extLst>
                </a:gridCol>
                <a:gridCol w="186608">
                  <a:extLst>
                    <a:ext uri="{9D8B030D-6E8A-4147-A177-3AD203B41FA5}">
                      <a16:colId xmlns:a16="http://schemas.microsoft.com/office/drawing/2014/main" val="1155053163"/>
                    </a:ext>
                  </a:extLst>
                </a:gridCol>
                <a:gridCol w="186608">
                  <a:extLst>
                    <a:ext uri="{9D8B030D-6E8A-4147-A177-3AD203B41FA5}">
                      <a16:colId xmlns:a16="http://schemas.microsoft.com/office/drawing/2014/main" val="1425823527"/>
                    </a:ext>
                  </a:extLst>
                </a:gridCol>
                <a:gridCol w="186608">
                  <a:extLst>
                    <a:ext uri="{9D8B030D-6E8A-4147-A177-3AD203B41FA5}">
                      <a16:colId xmlns:a16="http://schemas.microsoft.com/office/drawing/2014/main" val="128951762"/>
                    </a:ext>
                  </a:extLst>
                </a:gridCol>
              </a:tblGrid>
              <a:tr h="3091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1</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2</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3</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4</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688043056"/>
                  </a:ext>
                </a:extLst>
              </a:tr>
              <a:tr h="3091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87473721"/>
                  </a:ext>
                </a:extLst>
              </a:tr>
            </a:tbl>
          </a:graphicData>
        </a:graphic>
      </p:graphicFrame>
      <p:cxnSp>
        <p:nvCxnSpPr>
          <p:cNvPr id="156" name="Straight Arrow Connector 155">
            <a:extLst>
              <a:ext uri="{FF2B5EF4-FFF2-40B4-BE49-F238E27FC236}">
                <a16:creationId xmlns:a16="http://schemas.microsoft.com/office/drawing/2014/main" id="{110CB9BA-F79F-BF42-AADC-D683BC3EB18D}"/>
              </a:ext>
            </a:extLst>
          </p:cNvPr>
          <p:cNvCxnSpPr>
            <a:cxnSpLocks/>
            <a:stCxn id="155" idx="2"/>
            <a:endCxn id="144" idx="0"/>
          </p:cNvCxnSpPr>
          <p:nvPr/>
        </p:nvCxnSpPr>
        <p:spPr>
          <a:xfrm>
            <a:off x="4773657" y="2884319"/>
            <a:ext cx="3239" cy="203560"/>
          </a:xfrm>
          <a:prstGeom prst="straightConnector1">
            <a:avLst/>
          </a:prstGeom>
          <a:noFill/>
          <a:ln w="25400" cap="flat" cmpd="sng" algn="ctr">
            <a:solidFill>
              <a:srgbClr val="4472C4"/>
            </a:solidFill>
            <a:prstDash val="solid"/>
            <a:miter lim="800000"/>
            <a:headEnd type="triangle"/>
            <a:tailEnd type="triangle"/>
          </a:ln>
          <a:effectLst/>
        </p:spPr>
      </p:cxnSp>
      <p:sp>
        <p:nvSpPr>
          <p:cNvPr id="157" name="Rectangle 156">
            <a:extLst>
              <a:ext uri="{FF2B5EF4-FFF2-40B4-BE49-F238E27FC236}">
                <a16:creationId xmlns:a16="http://schemas.microsoft.com/office/drawing/2014/main" id="{F2EF0581-28D3-2E4E-89C6-D9949AC733D2}"/>
              </a:ext>
            </a:extLst>
          </p:cNvPr>
          <p:cNvSpPr/>
          <p:nvPr/>
        </p:nvSpPr>
        <p:spPr>
          <a:xfrm>
            <a:off x="5253885" y="3091670"/>
            <a:ext cx="739964" cy="2003505"/>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717543">
              <a:defRPr/>
            </a:pPr>
            <a:endParaRPr lang="en-US" sz="1412" kern="0">
              <a:solidFill>
                <a:prstClr val="black"/>
              </a:solidFill>
              <a:latin typeface="Calibri" panose="020F0502020204030204"/>
            </a:endParaRPr>
          </a:p>
        </p:txBody>
      </p:sp>
      <p:sp>
        <p:nvSpPr>
          <p:cNvPr id="158" name="Rectangle 157">
            <a:extLst>
              <a:ext uri="{FF2B5EF4-FFF2-40B4-BE49-F238E27FC236}">
                <a16:creationId xmlns:a16="http://schemas.microsoft.com/office/drawing/2014/main" id="{FFB88322-868D-C243-9F1F-315F057C5D40}"/>
              </a:ext>
            </a:extLst>
          </p:cNvPr>
          <p:cNvSpPr/>
          <p:nvPr/>
        </p:nvSpPr>
        <p:spPr>
          <a:xfrm>
            <a:off x="5330315" y="3201030"/>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59" name="Snip Same Side Corner Rectangle 158">
            <a:extLst>
              <a:ext uri="{FF2B5EF4-FFF2-40B4-BE49-F238E27FC236}">
                <a16:creationId xmlns:a16="http://schemas.microsoft.com/office/drawing/2014/main" id="{9D8DE634-ABCF-4A49-A2FC-4B04B6ACED93}"/>
              </a:ext>
            </a:extLst>
          </p:cNvPr>
          <p:cNvSpPr/>
          <p:nvPr/>
        </p:nvSpPr>
        <p:spPr>
          <a:xfrm rot="5400000">
            <a:off x="5690789" y="3240723"/>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60" name="Rectangle 159">
            <a:extLst>
              <a:ext uri="{FF2B5EF4-FFF2-40B4-BE49-F238E27FC236}">
                <a16:creationId xmlns:a16="http://schemas.microsoft.com/office/drawing/2014/main" id="{A75A8E21-8462-664D-916B-ECC6F5A55CB6}"/>
              </a:ext>
            </a:extLst>
          </p:cNvPr>
          <p:cNvSpPr/>
          <p:nvPr/>
        </p:nvSpPr>
        <p:spPr>
          <a:xfrm>
            <a:off x="5330315" y="3577834"/>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61" name="Snip Same Side Corner Rectangle 160">
            <a:extLst>
              <a:ext uri="{FF2B5EF4-FFF2-40B4-BE49-F238E27FC236}">
                <a16:creationId xmlns:a16="http://schemas.microsoft.com/office/drawing/2014/main" id="{DF49C3A5-1FA3-8246-B01C-97DD382E5A90}"/>
              </a:ext>
            </a:extLst>
          </p:cNvPr>
          <p:cNvSpPr/>
          <p:nvPr/>
        </p:nvSpPr>
        <p:spPr>
          <a:xfrm rot="5400000">
            <a:off x="5690789" y="3617526"/>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62" name="Rectangle 161">
            <a:extLst>
              <a:ext uri="{FF2B5EF4-FFF2-40B4-BE49-F238E27FC236}">
                <a16:creationId xmlns:a16="http://schemas.microsoft.com/office/drawing/2014/main" id="{3BFE5891-4370-6349-BEE9-AEA20CB72557}"/>
              </a:ext>
            </a:extLst>
          </p:cNvPr>
          <p:cNvSpPr/>
          <p:nvPr/>
        </p:nvSpPr>
        <p:spPr>
          <a:xfrm>
            <a:off x="5330315" y="3954635"/>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63" name="Snip Same Side Corner Rectangle 162">
            <a:extLst>
              <a:ext uri="{FF2B5EF4-FFF2-40B4-BE49-F238E27FC236}">
                <a16:creationId xmlns:a16="http://schemas.microsoft.com/office/drawing/2014/main" id="{8903BB04-F9FC-7B49-B3FC-F1CC7C9D2B3B}"/>
              </a:ext>
            </a:extLst>
          </p:cNvPr>
          <p:cNvSpPr/>
          <p:nvPr/>
        </p:nvSpPr>
        <p:spPr>
          <a:xfrm rot="5400000">
            <a:off x="5690789" y="3994328"/>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64" name="Rectangle 163">
            <a:extLst>
              <a:ext uri="{FF2B5EF4-FFF2-40B4-BE49-F238E27FC236}">
                <a16:creationId xmlns:a16="http://schemas.microsoft.com/office/drawing/2014/main" id="{8779180D-FBDB-444F-9F06-63633A3F6AD4}"/>
              </a:ext>
            </a:extLst>
          </p:cNvPr>
          <p:cNvSpPr/>
          <p:nvPr/>
        </p:nvSpPr>
        <p:spPr>
          <a:xfrm>
            <a:off x="5330315" y="4331435"/>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65" name="Snip Same Side Corner Rectangle 164">
            <a:extLst>
              <a:ext uri="{FF2B5EF4-FFF2-40B4-BE49-F238E27FC236}">
                <a16:creationId xmlns:a16="http://schemas.microsoft.com/office/drawing/2014/main" id="{3AE05556-82E7-7740-8A51-122B6C229749}"/>
              </a:ext>
            </a:extLst>
          </p:cNvPr>
          <p:cNvSpPr/>
          <p:nvPr/>
        </p:nvSpPr>
        <p:spPr>
          <a:xfrm rot="5400000">
            <a:off x="5690789" y="4371128"/>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66" name="Rectangle 165">
            <a:extLst>
              <a:ext uri="{FF2B5EF4-FFF2-40B4-BE49-F238E27FC236}">
                <a16:creationId xmlns:a16="http://schemas.microsoft.com/office/drawing/2014/main" id="{1FA498FC-AB4C-3047-97B6-11C6F2B1616C}"/>
              </a:ext>
            </a:extLst>
          </p:cNvPr>
          <p:cNvSpPr/>
          <p:nvPr/>
        </p:nvSpPr>
        <p:spPr>
          <a:xfrm>
            <a:off x="5330315" y="4708237"/>
            <a:ext cx="344180" cy="28044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67" name="Snip Same Side Corner Rectangle 166">
            <a:extLst>
              <a:ext uri="{FF2B5EF4-FFF2-40B4-BE49-F238E27FC236}">
                <a16:creationId xmlns:a16="http://schemas.microsoft.com/office/drawing/2014/main" id="{17F3F2CA-B196-0646-BE7A-2C1FF86A4971}"/>
              </a:ext>
            </a:extLst>
          </p:cNvPr>
          <p:cNvSpPr/>
          <p:nvPr/>
        </p:nvSpPr>
        <p:spPr>
          <a:xfrm rot="5400000">
            <a:off x="5690789" y="4747930"/>
            <a:ext cx="280449" cy="201065"/>
          </a:xfrm>
          <a:prstGeom prst="snip2SameRect">
            <a:avLst>
              <a:gd name="adj1" fmla="val 39447"/>
              <a:gd name="adj2"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graphicFrame>
        <p:nvGraphicFramePr>
          <p:cNvPr id="168" name="Table 167">
            <a:extLst>
              <a:ext uri="{FF2B5EF4-FFF2-40B4-BE49-F238E27FC236}">
                <a16:creationId xmlns:a16="http://schemas.microsoft.com/office/drawing/2014/main" id="{B2779A0D-ABEA-6641-88A0-F1189933B35C}"/>
              </a:ext>
            </a:extLst>
          </p:cNvPr>
          <p:cNvGraphicFramePr>
            <a:graphicFrameLocks noGrp="1"/>
          </p:cNvGraphicFramePr>
          <p:nvPr/>
        </p:nvGraphicFramePr>
        <p:xfrm>
          <a:off x="5247413" y="2269855"/>
          <a:ext cx="746432" cy="618254"/>
        </p:xfrm>
        <a:graphic>
          <a:graphicData uri="http://schemas.openxmlformats.org/drawingml/2006/table">
            <a:tbl>
              <a:tblPr bandRow="1"/>
              <a:tblGrid>
                <a:gridCol w="186608">
                  <a:extLst>
                    <a:ext uri="{9D8B030D-6E8A-4147-A177-3AD203B41FA5}">
                      <a16:colId xmlns:a16="http://schemas.microsoft.com/office/drawing/2014/main" val="1013415417"/>
                    </a:ext>
                  </a:extLst>
                </a:gridCol>
                <a:gridCol w="186608">
                  <a:extLst>
                    <a:ext uri="{9D8B030D-6E8A-4147-A177-3AD203B41FA5}">
                      <a16:colId xmlns:a16="http://schemas.microsoft.com/office/drawing/2014/main" val="1155053163"/>
                    </a:ext>
                  </a:extLst>
                </a:gridCol>
                <a:gridCol w="186608">
                  <a:extLst>
                    <a:ext uri="{9D8B030D-6E8A-4147-A177-3AD203B41FA5}">
                      <a16:colId xmlns:a16="http://schemas.microsoft.com/office/drawing/2014/main" val="1425823527"/>
                    </a:ext>
                  </a:extLst>
                </a:gridCol>
                <a:gridCol w="186608">
                  <a:extLst>
                    <a:ext uri="{9D8B030D-6E8A-4147-A177-3AD203B41FA5}">
                      <a16:colId xmlns:a16="http://schemas.microsoft.com/office/drawing/2014/main" val="128951762"/>
                    </a:ext>
                  </a:extLst>
                </a:gridCol>
              </a:tblGrid>
              <a:tr h="3091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1</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2</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3</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100" dirty="0"/>
                        <a:t>4</a:t>
                      </a:r>
                      <a:endParaRPr lang="en-US" sz="11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688043056"/>
                  </a:ext>
                </a:extLst>
              </a:tr>
              <a:tr h="3091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dirty="0"/>
                    </a:p>
                  </a:txBody>
                  <a:tcPr marL="71754" marR="71754" marT="35878" marB="35878"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87473721"/>
                  </a:ext>
                </a:extLst>
              </a:tr>
            </a:tbl>
          </a:graphicData>
        </a:graphic>
      </p:graphicFrame>
      <p:cxnSp>
        <p:nvCxnSpPr>
          <p:cNvPr id="169" name="Straight Arrow Connector 168">
            <a:extLst>
              <a:ext uri="{FF2B5EF4-FFF2-40B4-BE49-F238E27FC236}">
                <a16:creationId xmlns:a16="http://schemas.microsoft.com/office/drawing/2014/main" id="{4B130360-5D3D-B44E-85CC-7AC66C23F9C8}"/>
              </a:ext>
            </a:extLst>
          </p:cNvPr>
          <p:cNvCxnSpPr>
            <a:cxnSpLocks/>
            <a:stCxn id="168" idx="2"/>
            <a:endCxn id="157" idx="0"/>
          </p:cNvCxnSpPr>
          <p:nvPr/>
        </p:nvCxnSpPr>
        <p:spPr>
          <a:xfrm>
            <a:off x="5620629" y="2888109"/>
            <a:ext cx="3238" cy="203561"/>
          </a:xfrm>
          <a:prstGeom prst="straightConnector1">
            <a:avLst/>
          </a:prstGeom>
          <a:noFill/>
          <a:ln w="25400" cap="flat" cmpd="sng" algn="ctr">
            <a:solidFill>
              <a:srgbClr val="4472C4"/>
            </a:solidFill>
            <a:prstDash val="solid"/>
            <a:miter lim="800000"/>
            <a:headEnd type="triangle"/>
            <a:tailEnd type="triangle"/>
          </a:ln>
          <a:effectLst/>
        </p:spPr>
      </p:cxnSp>
      <p:sp>
        <p:nvSpPr>
          <p:cNvPr id="170" name="Rectangle 169">
            <a:extLst>
              <a:ext uri="{FF2B5EF4-FFF2-40B4-BE49-F238E27FC236}">
                <a16:creationId xmlns:a16="http://schemas.microsoft.com/office/drawing/2014/main" id="{FCD7D3D0-60E7-1B44-9C8B-A9CD83245605}"/>
              </a:ext>
            </a:extLst>
          </p:cNvPr>
          <p:cNvSpPr/>
          <p:nvPr/>
        </p:nvSpPr>
        <p:spPr>
          <a:xfrm>
            <a:off x="6844802" y="2266069"/>
            <a:ext cx="739964" cy="282531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algn="ctr" defTabSz="717543">
              <a:defRPr/>
            </a:pPr>
            <a:endParaRPr lang="en-US" sz="1412" kern="0">
              <a:solidFill>
                <a:prstClr val="black"/>
              </a:solidFill>
              <a:latin typeface="Calibri" panose="020F0502020204030204"/>
            </a:endParaRPr>
          </a:p>
        </p:txBody>
      </p:sp>
      <p:sp>
        <p:nvSpPr>
          <p:cNvPr id="171" name="TextBox 170">
            <a:extLst>
              <a:ext uri="{FF2B5EF4-FFF2-40B4-BE49-F238E27FC236}">
                <a16:creationId xmlns:a16="http://schemas.microsoft.com/office/drawing/2014/main" id="{1806AC96-E0DB-C445-A733-577D37EDF06B}"/>
              </a:ext>
            </a:extLst>
          </p:cNvPr>
          <p:cNvSpPr txBox="1"/>
          <p:nvPr/>
        </p:nvSpPr>
        <p:spPr>
          <a:xfrm>
            <a:off x="3556707" y="5175728"/>
            <a:ext cx="2437139" cy="283283"/>
          </a:xfrm>
          <a:prstGeom prst="rect">
            <a:avLst/>
          </a:prstGeom>
          <a:noFill/>
        </p:spPr>
        <p:txBody>
          <a:bodyPr wrap="square" rtlCol="0">
            <a:spAutoFit/>
          </a:bodyPr>
          <a:lstStyle/>
          <a:p>
            <a:pPr algn="ctr" defTabSz="717543">
              <a:defRPr/>
            </a:pPr>
            <a:r>
              <a:rPr lang="en-US" altLang="zh-Hans" sz="1241" kern="0" dirty="0">
                <a:solidFill>
                  <a:prstClr val="black"/>
                </a:solidFill>
                <a:ea typeface="等线" panose="02010600030101010101" pitchFamily="2" charset="-122"/>
              </a:rPr>
              <a:t>Match-Action</a:t>
            </a:r>
            <a:r>
              <a:rPr lang="zh-Hans" altLang="en-US" sz="1241" kern="0" dirty="0">
                <a:solidFill>
                  <a:prstClr val="black"/>
                </a:solidFill>
                <a:ea typeface="等线" panose="02010600030101010101" pitchFamily="2" charset="-122"/>
              </a:rPr>
              <a:t> </a:t>
            </a:r>
            <a:r>
              <a:rPr lang="en-US" altLang="zh-Hans" sz="1241" kern="0" dirty="0">
                <a:solidFill>
                  <a:prstClr val="black"/>
                </a:solidFill>
                <a:ea typeface="等线" panose="02010600030101010101" pitchFamily="2" charset="-122"/>
              </a:rPr>
              <a:t>pipeline</a:t>
            </a:r>
            <a:endParaRPr lang="en-US" sz="1241" kern="0" dirty="0">
              <a:solidFill>
                <a:prstClr val="black"/>
              </a:solidFill>
            </a:endParaRPr>
          </a:p>
        </p:txBody>
      </p:sp>
      <p:sp>
        <p:nvSpPr>
          <p:cNvPr id="172" name="TextBox 171">
            <a:extLst>
              <a:ext uri="{FF2B5EF4-FFF2-40B4-BE49-F238E27FC236}">
                <a16:creationId xmlns:a16="http://schemas.microsoft.com/office/drawing/2014/main" id="{15D3FC74-6E01-F140-AE55-F6995A9C4CB4}"/>
              </a:ext>
            </a:extLst>
          </p:cNvPr>
          <p:cNvSpPr txBox="1"/>
          <p:nvPr/>
        </p:nvSpPr>
        <p:spPr>
          <a:xfrm>
            <a:off x="6758365" y="5174088"/>
            <a:ext cx="905159" cy="283283"/>
          </a:xfrm>
          <a:prstGeom prst="rect">
            <a:avLst/>
          </a:prstGeom>
          <a:noFill/>
        </p:spPr>
        <p:txBody>
          <a:bodyPr wrap="square" rtlCol="0">
            <a:spAutoFit/>
          </a:bodyPr>
          <a:lstStyle/>
          <a:p>
            <a:pPr algn="ctr" defTabSz="717543">
              <a:defRPr/>
            </a:pPr>
            <a:r>
              <a:rPr lang="en-US" altLang="zh-Hans" sz="1241" kern="0" dirty="0" err="1">
                <a:solidFill>
                  <a:prstClr val="black"/>
                </a:solidFill>
                <a:ea typeface="等线" panose="02010600030101010101" pitchFamily="2" charset="-122"/>
              </a:rPr>
              <a:t>Deparser</a:t>
            </a:r>
            <a:endParaRPr lang="en-US" sz="1241" kern="0" dirty="0">
              <a:solidFill>
                <a:prstClr val="black"/>
              </a:solidFill>
            </a:endParaRPr>
          </a:p>
        </p:txBody>
      </p:sp>
      <p:sp>
        <p:nvSpPr>
          <p:cNvPr id="173" name="TextBox 172">
            <a:extLst>
              <a:ext uri="{FF2B5EF4-FFF2-40B4-BE49-F238E27FC236}">
                <a16:creationId xmlns:a16="http://schemas.microsoft.com/office/drawing/2014/main" id="{B4614BDD-BBD0-DE40-8E23-83678687FFA9}"/>
              </a:ext>
            </a:extLst>
          </p:cNvPr>
          <p:cNvSpPr txBox="1"/>
          <p:nvPr/>
        </p:nvSpPr>
        <p:spPr>
          <a:xfrm>
            <a:off x="1898295" y="5454202"/>
            <a:ext cx="843741" cy="382284"/>
          </a:xfrm>
          <a:prstGeom prst="rect">
            <a:avLst/>
          </a:prstGeom>
          <a:noFill/>
        </p:spPr>
        <p:txBody>
          <a:bodyPr wrap="square" rtlCol="0">
            <a:spAutoFit/>
          </a:bodyPr>
          <a:lstStyle/>
          <a:p>
            <a:pPr defTabSz="717543">
              <a:defRPr/>
            </a:pPr>
            <a:r>
              <a:rPr lang="en-US" altLang="zh-Hans" sz="942" kern="0" dirty="0">
                <a:solidFill>
                  <a:prstClr val="black"/>
                </a:solidFill>
                <a:ea typeface="等线" panose="02010600030101010101" pitchFamily="2" charset="-122"/>
              </a:rPr>
              <a:t>01011010…</a:t>
            </a:r>
            <a:endParaRPr lang="en-US" sz="942" kern="0" dirty="0">
              <a:solidFill>
                <a:prstClr val="black"/>
              </a:solidFill>
            </a:endParaRPr>
          </a:p>
        </p:txBody>
      </p:sp>
      <p:cxnSp>
        <p:nvCxnSpPr>
          <p:cNvPr id="174" name="Curved Connector 173">
            <a:extLst>
              <a:ext uri="{FF2B5EF4-FFF2-40B4-BE49-F238E27FC236}">
                <a16:creationId xmlns:a16="http://schemas.microsoft.com/office/drawing/2014/main" id="{ED722976-F70C-4D48-BF95-199AF3CC9DED}"/>
              </a:ext>
            </a:extLst>
          </p:cNvPr>
          <p:cNvCxnSpPr>
            <a:cxnSpLocks/>
            <a:stCxn id="173" idx="2"/>
          </p:cNvCxnSpPr>
          <p:nvPr/>
        </p:nvCxnSpPr>
        <p:spPr>
          <a:xfrm rot="5400000">
            <a:off x="2025135" y="5920497"/>
            <a:ext cx="379043" cy="211020"/>
          </a:xfrm>
          <a:prstGeom prst="curvedConnector3">
            <a:avLst>
              <a:gd name="adj1" fmla="val 50000"/>
            </a:avLst>
          </a:prstGeom>
          <a:noFill/>
          <a:ln w="19050" cap="flat" cmpd="sng" algn="ctr">
            <a:solidFill>
              <a:srgbClr val="70AD47"/>
            </a:solidFill>
            <a:prstDash val="solid"/>
            <a:miter lim="800000"/>
            <a:tailEnd type="triangle"/>
          </a:ln>
          <a:effectLst/>
        </p:spPr>
      </p:cxnSp>
      <p:sp>
        <p:nvSpPr>
          <p:cNvPr id="175" name="TextBox 174">
            <a:extLst>
              <a:ext uri="{FF2B5EF4-FFF2-40B4-BE49-F238E27FC236}">
                <a16:creationId xmlns:a16="http://schemas.microsoft.com/office/drawing/2014/main" id="{94CE7F81-BA32-A848-9567-5D9856BDD041}"/>
              </a:ext>
            </a:extLst>
          </p:cNvPr>
          <p:cNvSpPr txBox="1"/>
          <p:nvPr/>
        </p:nvSpPr>
        <p:spPr>
          <a:xfrm>
            <a:off x="6761924" y="4861029"/>
            <a:ext cx="852520" cy="382284"/>
          </a:xfrm>
          <a:prstGeom prst="rect">
            <a:avLst/>
          </a:prstGeom>
          <a:noFill/>
        </p:spPr>
        <p:txBody>
          <a:bodyPr wrap="square" rtlCol="0">
            <a:spAutoFit/>
          </a:bodyPr>
          <a:lstStyle/>
          <a:p>
            <a:pPr defTabSz="717543">
              <a:defRPr/>
            </a:pPr>
            <a:r>
              <a:rPr lang="en-US" altLang="zh-Hans" sz="942" kern="0" dirty="0">
                <a:solidFill>
                  <a:prstClr val="black"/>
                </a:solidFill>
                <a:ea typeface="等线" panose="02010600030101010101" pitchFamily="2" charset="-122"/>
              </a:rPr>
              <a:t>01011010…</a:t>
            </a:r>
            <a:endParaRPr lang="en-US" sz="942" kern="0" dirty="0">
              <a:solidFill>
                <a:prstClr val="black"/>
              </a:solidFill>
            </a:endParaRPr>
          </a:p>
        </p:txBody>
      </p:sp>
      <p:grpSp>
        <p:nvGrpSpPr>
          <p:cNvPr id="176" name="Group 175">
            <a:extLst>
              <a:ext uri="{FF2B5EF4-FFF2-40B4-BE49-F238E27FC236}">
                <a16:creationId xmlns:a16="http://schemas.microsoft.com/office/drawing/2014/main" id="{052B085A-F0E0-FD43-AB17-38CF81192F60}"/>
              </a:ext>
            </a:extLst>
          </p:cNvPr>
          <p:cNvGrpSpPr/>
          <p:nvPr/>
        </p:nvGrpSpPr>
        <p:grpSpPr>
          <a:xfrm>
            <a:off x="7072393" y="4289712"/>
            <a:ext cx="311267" cy="474868"/>
            <a:chOff x="10830203" y="4209163"/>
            <a:chExt cx="396662" cy="605149"/>
          </a:xfrm>
          <a:noFill/>
        </p:grpSpPr>
        <p:sp>
          <p:nvSpPr>
            <p:cNvPr id="177" name="Merge 176">
              <a:extLst>
                <a:ext uri="{FF2B5EF4-FFF2-40B4-BE49-F238E27FC236}">
                  <a16:creationId xmlns:a16="http://schemas.microsoft.com/office/drawing/2014/main" id="{4EE2C0D0-028F-E34A-9DA1-F84EDDFBD4B6}"/>
                </a:ext>
              </a:extLst>
            </p:cNvPr>
            <p:cNvSpPr/>
            <p:nvPr/>
          </p:nvSpPr>
          <p:spPr>
            <a:xfrm>
              <a:off x="10830203" y="4209163"/>
              <a:ext cx="360934" cy="360933"/>
            </a:xfrm>
            <a:prstGeom prst="flowChartMerge">
              <a:avLst/>
            </a:prstGeom>
            <a:gradFill rotWithShape="1">
              <a:gsLst>
                <a:gs pos="42000">
                  <a:srgbClr val="72AE4D"/>
                </a:gs>
                <a:gs pos="51000">
                  <a:srgbClr val="71AD4B"/>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178" name="Diagonal Stripe 177">
              <a:extLst>
                <a:ext uri="{FF2B5EF4-FFF2-40B4-BE49-F238E27FC236}">
                  <a16:creationId xmlns:a16="http://schemas.microsoft.com/office/drawing/2014/main" id="{3C37BB01-C3DC-A64C-B295-88B0922A87F8}"/>
                </a:ext>
              </a:extLst>
            </p:cNvPr>
            <p:cNvSpPr/>
            <p:nvPr/>
          </p:nvSpPr>
          <p:spPr>
            <a:xfrm rot="18900000">
              <a:off x="10866778" y="4454224"/>
              <a:ext cx="360087" cy="360088"/>
            </a:xfrm>
            <a:prstGeom prst="diagStripe">
              <a:avLst>
                <a:gd name="adj" fmla="val 73343"/>
              </a:avLst>
            </a:prstGeom>
            <a:gradFill rotWithShape="1">
              <a:gsLst>
                <a:gs pos="44000">
                  <a:srgbClr val="71B346"/>
                </a:gs>
                <a:gs pos="50000">
                  <a:srgbClr val="70AD47">
                    <a:satMod val="110000"/>
                    <a:lumMod val="100000"/>
                    <a:shade val="100000"/>
                  </a:srgbClr>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black"/>
                </a:solidFill>
                <a:latin typeface="Calibri" panose="020F0502020204030204"/>
              </a:endParaRPr>
            </a:p>
          </p:txBody>
        </p:sp>
      </p:grpSp>
      <p:cxnSp>
        <p:nvCxnSpPr>
          <p:cNvPr id="179" name="Curved Connector 178">
            <a:extLst>
              <a:ext uri="{FF2B5EF4-FFF2-40B4-BE49-F238E27FC236}">
                <a16:creationId xmlns:a16="http://schemas.microsoft.com/office/drawing/2014/main" id="{E2907647-DB70-6A43-BF6B-4C885EFEE1F7}"/>
              </a:ext>
            </a:extLst>
          </p:cNvPr>
          <p:cNvCxnSpPr>
            <a:cxnSpLocks/>
            <a:stCxn id="186" idx="3"/>
            <a:endCxn id="177" idx="0"/>
          </p:cNvCxnSpPr>
          <p:nvPr/>
        </p:nvCxnSpPr>
        <p:spPr>
          <a:xfrm>
            <a:off x="6761924" y="4001633"/>
            <a:ext cx="452084" cy="288079"/>
          </a:xfrm>
          <a:prstGeom prst="curvedConnector2">
            <a:avLst/>
          </a:prstGeom>
          <a:noFill/>
          <a:ln w="31750" cap="flat" cmpd="sng" algn="ctr">
            <a:solidFill>
              <a:srgbClr val="4472C4"/>
            </a:solidFill>
            <a:prstDash val="solid"/>
            <a:miter lim="800000"/>
            <a:tailEnd type="triangle"/>
          </a:ln>
          <a:effectLst/>
        </p:spPr>
      </p:cxnSp>
      <p:sp>
        <p:nvSpPr>
          <p:cNvPr id="180" name="TextBox 179">
            <a:extLst>
              <a:ext uri="{FF2B5EF4-FFF2-40B4-BE49-F238E27FC236}">
                <a16:creationId xmlns:a16="http://schemas.microsoft.com/office/drawing/2014/main" id="{B54DD678-9883-2E4F-AF99-41873E5AEBAF}"/>
              </a:ext>
            </a:extLst>
          </p:cNvPr>
          <p:cNvSpPr txBox="1"/>
          <p:nvPr/>
        </p:nvSpPr>
        <p:spPr>
          <a:xfrm>
            <a:off x="3556087" y="1972141"/>
            <a:ext cx="2437139" cy="309637"/>
          </a:xfrm>
          <a:prstGeom prst="rect">
            <a:avLst/>
          </a:prstGeom>
          <a:noFill/>
        </p:spPr>
        <p:txBody>
          <a:bodyPr wrap="square" rtlCol="0">
            <a:spAutoFit/>
          </a:bodyPr>
          <a:lstStyle/>
          <a:p>
            <a:pPr algn="ctr" defTabSz="717543">
              <a:defRPr/>
            </a:pPr>
            <a:r>
              <a:rPr lang="en-US" altLang="zh-Hans" sz="1412" kern="0" dirty="0">
                <a:solidFill>
                  <a:prstClr val="black"/>
                </a:solidFill>
                <a:ea typeface="等线" panose="02010600030101010101" pitchFamily="2" charset="-122"/>
              </a:rPr>
              <a:t>Stateful</a:t>
            </a:r>
            <a:r>
              <a:rPr lang="zh-Hans" altLang="en-US" sz="1412" kern="0" dirty="0">
                <a:solidFill>
                  <a:prstClr val="black"/>
                </a:solidFill>
                <a:ea typeface="等线" panose="02010600030101010101" pitchFamily="2" charset="-122"/>
              </a:rPr>
              <a:t> </a:t>
            </a:r>
            <a:r>
              <a:rPr lang="en-US" altLang="zh-Hans" sz="1412" kern="0" dirty="0">
                <a:solidFill>
                  <a:prstClr val="black"/>
                </a:solidFill>
                <a:ea typeface="等线" panose="02010600030101010101" pitchFamily="2" charset="-122"/>
              </a:rPr>
              <a:t>Memory</a:t>
            </a:r>
            <a:endParaRPr lang="en-US" sz="1412" kern="0" dirty="0">
              <a:solidFill>
                <a:prstClr val="black"/>
              </a:solidFill>
            </a:endParaRPr>
          </a:p>
        </p:txBody>
      </p:sp>
      <p:graphicFrame>
        <p:nvGraphicFramePr>
          <p:cNvPr id="181" name="Table 180">
            <a:extLst>
              <a:ext uri="{FF2B5EF4-FFF2-40B4-BE49-F238E27FC236}">
                <a16:creationId xmlns:a16="http://schemas.microsoft.com/office/drawing/2014/main" id="{8EAB44C4-3AB3-E847-9275-24D740EFDAFA}"/>
              </a:ext>
            </a:extLst>
          </p:cNvPr>
          <p:cNvGraphicFramePr>
            <a:graphicFrameLocks noGrp="1"/>
          </p:cNvGraphicFramePr>
          <p:nvPr/>
        </p:nvGraphicFramePr>
        <p:xfrm>
          <a:off x="2814428" y="3483194"/>
          <a:ext cx="652634" cy="1046079"/>
        </p:xfrm>
        <a:graphic>
          <a:graphicData uri="http://schemas.openxmlformats.org/drawingml/2006/table">
            <a:tbl>
              <a:tblPr firstCol="1" bandRow="1"/>
              <a:tblGrid>
                <a:gridCol w="326317">
                  <a:extLst>
                    <a:ext uri="{9D8B030D-6E8A-4147-A177-3AD203B41FA5}">
                      <a16:colId xmlns:a16="http://schemas.microsoft.com/office/drawing/2014/main" val="1816390683"/>
                    </a:ext>
                  </a:extLst>
                </a:gridCol>
                <a:gridCol w="326317">
                  <a:extLst>
                    <a:ext uri="{9D8B030D-6E8A-4147-A177-3AD203B41FA5}">
                      <a16:colId xmlns:a16="http://schemas.microsoft.com/office/drawing/2014/main" val="1283397898"/>
                    </a:ext>
                  </a:extLst>
                </a:gridCol>
              </a:tblGrid>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500" baseline="0" dirty="0"/>
                        <a:t>K</a:t>
                      </a:r>
                      <a:r>
                        <a:rPr lang="en-US" altLang="zh-CN" sz="1500" baseline="-25000" dirty="0"/>
                        <a:t>1</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25000" dirty="0"/>
                        <a:t>1</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39074628"/>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2</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25000" dirty="0"/>
                        <a:t>2</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4245776847"/>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3</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25000" dirty="0"/>
                        <a:t>3</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270670523"/>
                  </a:ext>
                </a:extLst>
              </a:tr>
            </a:tbl>
          </a:graphicData>
        </a:graphic>
      </p:graphicFrame>
      <p:cxnSp>
        <p:nvCxnSpPr>
          <p:cNvPr id="182" name="Curved Connector 181">
            <a:extLst>
              <a:ext uri="{FF2B5EF4-FFF2-40B4-BE49-F238E27FC236}">
                <a16:creationId xmlns:a16="http://schemas.microsoft.com/office/drawing/2014/main" id="{AB017E41-499D-0C4A-8E26-AD39714D9AD9}"/>
              </a:ext>
            </a:extLst>
          </p:cNvPr>
          <p:cNvCxnSpPr>
            <a:cxnSpLocks/>
          </p:cNvCxnSpPr>
          <p:nvPr/>
        </p:nvCxnSpPr>
        <p:spPr>
          <a:xfrm rot="5400000" flipH="1" flipV="1">
            <a:off x="1264019" y="5849088"/>
            <a:ext cx="524439" cy="218249"/>
          </a:xfrm>
          <a:prstGeom prst="curvedConnector4">
            <a:avLst>
              <a:gd name="adj1" fmla="val -32692"/>
              <a:gd name="adj2" fmla="val 60244"/>
            </a:avLst>
          </a:prstGeom>
          <a:noFill/>
          <a:ln w="31750" cap="flat" cmpd="sng" algn="ctr">
            <a:solidFill>
              <a:srgbClr val="4472C4"/>
            </a:solidFill>
            <a:prstDash val="solid"/>
            <a:miter lim="800000"/>
            <a:tailEnd type="triangle"/>
          </a:ln>
          <a:effectLst/>
        </p:spPr>
      </p:cxnSp>
      <p:cxnSp>
        <p:nvCxnSpPr>
          <p:cNvPr id="183" name="Curved Connector 182">
            <a:extLst>
              <a:ext uri="{FF2B5EF4-FFF2-40B4-BE49-F238E27FC236}">
                <a16:creationId xmlns:a16="http://schemas.microsoft.com/office/drawing/2014/main" id="{D5B62FE7-4C60-9649-BB63-E9964FB6E693}"/>
              </a:ext>
            </a:extLst>
          </p:cNvPr>
          <p:cNvCxnSpPr>
            <a:cxnSpLocks/>
          </p:cNvCxnSpPr>
          <p:nvPr/>
        </p:nvCxnSpPr>
        <p:spPr>
          <a:xfrm flipV="1">
            <a:off x="7584766" y="4770632"/>
            <a:ext cx="476595" cy="3790"/>
          </a:xfrm>
          <a:prstGeom prst="curvedConnector3">
            <a:avLst>
              <a:gd name="adj1" fmla="val 50000"/>
            </a:avLst>
          </a:prstGeom>
          <a:noFill/>
          <a:ln w="63500" cap="flat" cmpd="sng" algn="ctr">
            <a:solidFill>
              <a:srgbClr val="4472C4"/>
            </a:solidFill>
            <a:prstDash val="solid"/>
            <a:miter lim="800000"/>
            <a:tailEnd type="triangle"/>
          </a:ln>
          <a:effectLst/>
        </p:spPr>
      </p:cxnSp>
      <p:cxnSp>
        <p:nvCxnSpPr>
          <p:cNvPr id="184" name="Curved Connector 183">
            <a:extLst>
              <a:ext uri="{FF2B5EF4-FFF2-40B4-BE49-F238E27FC236}">
                <a16:creationId xmlns:a16="http://schemas.microsoft.com/office/drawing/2014/main" id="{CACDFA38-543D-F845-83D2-E6A9DE683A69}"/>
              </a:ext>
            </a:extLst>
          </p:cNvPr>
          <p:cNvCxnSpPr>
            <a:cxnSpLocks/>
          </p:cNvCxnSpPr>
          <p:nvPr/>
        </p:nvCxnSpPr>
        <p:spPr>
          <a:xfrm flipV="1">
            <a:off x="62850" y="2398884"/>
            <a:ext cx="476595" cy="3790"/>
          </a:xfrm>
          <a:prstGeom prst="curvedConnector3">
            <a:avLst>
              <a:gd name="adj1" fmla="val 50000"/>
            </a:avLst>
          </a:prstGeom>
          <a:noFill/>
          <a:ln w="63500" cap="flat" cmpd="sng" algn="ctr">
            <a:solidFill>
              <a:srgbClr val="4472C4"/>
            </a:solidFill>
            <a:prstDash val="solid"/>
            <a:miter lim="800000"/>
            <a:tailEnd type="triangle"/>
          </a:ln>
          <a:effectLst/>
        </p:spPr>
      </p:cxnSp>
      <p:sp>
        <p:nvSpPr>
          <p:cNvPr id="185" name="TextBox 184">
            <a:extLst>
              <a:ext uri="{FF2B5EF4-FFF2-40B4-BE49-F238E27FC236}">
                <a16:creationId xmlns:a16="http://schemas.microsoft.com/office/drawing/2014/main" id="{F0544B71-6D18-684F-93EB-4ED1CAD276B1}"/>
              </a:ext>
            </a:extLst>
          </p:cNvPr>
          <p:cNvSpPr txBox="1"/>
          <p:nvPr/>
        </p:nvSpPr>
        <p:spPr>
          <a:xfrm>
            <a:off x="4110560" y="2586453"/>
            <a:ext cx="183267" cy="309637"/>
          </a:xfrm>
          <a:prstGeom prst="rect">
            <a:avLst/>
          </a:prstGeom>
          <a:solidFill>
            <a:srgbClr val="ED7D31">
              <a:lumMod val="40000"/>
              <a:lumOff val="60000"/>
            </a:srgbClr>
          </a:solidFill>
        </p:spPr>
        <p:txBody>
          <a:bodyPr wrap="square" rtlCol="0">
            <a:spAutoFit/>
          </a:bodyPr>
          <a:lstStyle/>
          <a:p>
            <a:pPr algn="ctr" defTabSz="717543">
              <a:defRPr/>
            </a:pPr>
            <a:r>
              <a:rPr lang="en-US" altLang="zh-Hans" sz="1412" b="1" kern="0" dirty="0">
                <a:solidFill>
                  <a:prstClr val="black"/>
                </a:solidFill>
                <a:ea typeface="等线" panose="02010600030101010101" pitchFamily="2" charset="-122"/>
              </a:rPr>
              <a:t>1</a:t>
            </a:r>
            <a:endParaRPr lang="en-US" sz="1412" b="1" kern="0" dirty="0">
              <a:solidFill>
                <a:prstClr val="black"/>
              </a:solidFill>
            </a:endParaRPr>
          </a:p>
        </p:txBody>
      </p:sp>
      <p:graphicFrame>
        <p:nvGraphicFramePr>
          <p:cNvPr id="186" name="Table 185">
            <a:extLst>
              <a:ext uri="{FF2B5EF4-FFF2-40B4-BE49-F238E27FC236}">
                <a16:creationId xmlns:a16="http://schemas.microsoft.com/office/drawing/2014/main" id="{54A38797-1C1B-5F46-8E6A-47213003DC71}"/>
              </a:ext>
            </a:extLst>
          </p:cNvPr>
          <p:cNvGraphicFramePr>
            <a:graphicFrameLocks noGrp="1"/>
          </p:cNvGraphicFramePr>
          <p:nvPr/>
        </p:nvGraphicFramePr>
        <p:xfrm>
          <a:off x="6093815" y="3129900"/>
          <a:ext cx="668109" cy="1743465"/>
        </p:xfrm>
        <a:graphic>
          <a:graphicData uri="http://schemas.openxmlformats.org/drawingml/2006/table">
            <a:tbl>
              <a:tblPr firstCol="1" bandRow="1"/>
              <a:tblGrid>
                <a:gridCol w="341792">
                  <a:extLst>
                    <a:ext uri="{9D8B030D-6E8A-4147-A177-3AD203B41FA5}">
                      <a16:colId xmlns:a16="http://schemas.microsoft.com/office/drawing/2014/main" val="1816390683"/>
                    </a:ext>
                  </a:extLst>
                </a:gridCol>
                <a:gridCol w="326317">
                  <a:extLst>
                    <a:ext uri="{9D8B030D-6E8A-4147-A177-3AD203B41FA5}">
                      <a16:colId xmlns:a16="http://schemas.microsoft.com/office/drawing/2014/main" val="1283397898"/>
                    </a:ext>
                  </a:extLst>
                </a:gridCol>
              </a:tblGrid>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500" baseline="0" dirty="0"/>
                        <a:t>K</a:t>
                      </a:r>
                      <a:r>
                        <a:rPr lang="en-US" altLang="zh-CN" sz="1500" baseline="-25000" dirty="0"/>
                        <a:t>1</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25000" dirty="0"/>
                        <a:t>1</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39074628"/>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2</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25000" dirty="0"/>
                        <a:t>2</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4245776847"/>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3</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0" dirty="0"/>
                        <a:t>’</a:t>
                      </a:r>
                      <a:endParaRPr lang="en-US" altLang="zh-CN"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270670523"/>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4</a:t>
                      </a:r>
                      <a:endParaRPr lang="en-US" sz="1500" baseline="-25000" dirty="0"/>
                    </a:p>
                  </a:txBody>
                  <a:tcPr marL="71754" marR="71754" marT="35878" marB="3587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0" dirty="0"/>
                        <a:t>”</a:t>
                      </a:r>
                      <a:endParaRPr lang="en-US" altLang="zh-CN" sz="1500" baseline="-25000" dirty="0"/>
                    </a:p>
                  </a:txBody>
                  <a:tcPr marL="71754" marR="71754" marT="35878" marB="3587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002805496"/>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5</a:t>
                      </a:r>
                      <a:endParaRPr lang="en-US" sz="1500" baseline="-25000" dirty="0"/>
                    </a:p>
                  </a:txBody>
                  <a:tcPr marL="71754" marR="71754" marT="35878" marB="3587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0" dirty="0"/>
                        <a:t>”</a:t>
                      </a:r>
                      <a:endParaRPr lang="en-US" altLang="zh-CN" sz="1500" baseline="-25000" dirty="0"/>
                    </a:p>
                  </a:txBody>
                  <a:tcPr marL="71754" marR="71754" marT="35878" marB="3587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068977484"/>
                  </a:ext>
                </a:extLst>
              </a:tr>
            </a:tbl>
          </a:graphicData>
        </a:graphic>
      </p:graphicFrame>
      <p:sp>
        <p:nvSpPr>
          <p:cNvPr id="72" name="Slide Number Placeholder 2">
            <a:extLst>
              <a:ext uri="{FF2B5EF4-FFF2-40B4-BE49-F238E27FC236}">
                <a16:creationId xmlns:a16="http://schemas.microsoft.com/office/drawing/2014/main" id="{B20DB698-1B87-4467-8F88-3DC20D2198C4}"/>
              </a:ext>
            </a:extLst>
          </p:cNvPr>
          <p:cNvSpPr>
            <a:spLocks noGrp="1"/>
          </p:cNvSpPr>
          <p:nvPr>
            <p:ph type="sldNum" sz="quarter" idx="15"/>
          </p:nvPr>
        </p:nvSpPr>
        <p:spPr>
          <a:xfrm>
            <a:off x="357904" y="6478750"/>
            <a:ext cx="445372" cy="365125"/>
          </a:xfrm>
          <a:prstGeom prst="rect">
            <a:avLst/>
          </a:prstGeom>
        </p:spPr>
        <p:txBody>
          <a:bodyPr/>
          <a:lstStyle>
            <a:lvl1pPr>
              <a:defRPr/>
            </a:lvl1pPr>
          </a:lstStyle>
          <a:p>
            <a:pPr>
              <a:defRPr/>
            </a:pPr>
            <a:fld id="{FE028329-6992-FA46-A379-1289CD59B600}" type="slidenum">
              <a:rPr lang="en-US"/>
              <a:pPr>
                <a:defRPr/>
              </a:pPr>
              <a:t>37</a:t>
            </a:fld>
            <a:endParaRPr lang="en-US" dirty="0"/>
          </a:p>
        </p:txBody>
      </p:sp>
    </p:spTree>
    <p:extLst>
      <p:ext uri="{BB962C8B-B14F-4D97-AF65-F5344CB8AC3E}">
        <p14:creationId xmlns:p14="http://schemas.microsoft.com/office/powerpoint/2010/main" val="33655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checkerboard(across)">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173"/>
                                        </p:tgtEl>
                                        <p:attrNameLst>
                                          <p:attrName>fillcolor</p:attrName>
                                        </p:attrNameLst>
                                      </p:cBhvr>
                                      <p:to>
                                        <a:schemeClr val="accent2"/>
                                      </p:to>
                                    </p:animClr>
                                    <p:set>
                                      <p:cBhvr>
                                        <p:cTn id="12" dur="2000" fill="hold"/>
                                        <p:tgtEl>
                                          <p:spTgt spid="173"/>
                                        </p:tgtEl>
                                        <p:attrNameLst>
                                          <p:attrName>fill.type</p:attrName>
                                        </p:attrNameLst>
                                      </p:cBhvr>
                                      <p:to>
                                        <p:strVal val="solid"/>
                                      </p:to>
                                    </p:set>
                                    <p:set>
                                      <p:cBhvr>
                                        <p:cTn id="13" dur="2000" fill="hold"/>
                                        <p:tgtEl>
                                          <p:spTgt spid="173"/>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81"/>
                                        </p:tgtEl>
                                      </p:cBhvr>
                                    </p:animEffect>
                                    <p:animScale>
                                      <p:cBhvr>
                                        <p:cTn id="18" dur="250" autoRev="1" fill="hold"/>
                                        <p:tgtEl>
                                          <p:spTgt spid="181"/>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131"/>
                                        </p:tgtEl>
                                      </p:cBhvr>
                                    </p:animEffect>
                                    <p:animScale>
                                      <p:cBhvr>
                                        <p:cTn id="23" dur="250" autoRev="1" fill="hold"/>
                                        <p:tgtEl>
                                          <p:spTgt spid="131"/>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132"/>
                                        </p:tgtEl>
                                      </p:cBhvr>
                                    </p:animEffect>
                                    <p:animScale>
                                      <p:cBhvr>
                                        <p:cTn id="28" dur="250" autoRev="1" fill="hold"/>
                                        <p:tgtEl>
                                          <p:spTgt spid="13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42"/>
                                        </p:tgtEl>
                                      </p:cBhvr>
                                    </p:animEffect>
                                    <p:animScale>
                                      <p:cBhvr>
                                        <p:cTn id="33" dur="250" autoRev="1" fill="hold"/>
                                        <p:tgtEl>
                                          <p:spTgt spid="142"/>
                                        </p:tgtEl>
                                      </p:cBhvr>
                                      <p:by x="105000" y="105000"/>
                                    </p:animScale>
                                  </p:childTnLst>
                                </p:cTn>
                              </p:par>
                              <p:par>
                                <p:cTn id="34" presetID="26" presetClass="emph" presetSubtype="0" fill="hold" nodeType="withEffect">
                                  <p:stCondLst>
                                    <p:cond delay="0"/>
                                  </p:stCondLst>
                                  <p:childTnLst>
                                    <p:animEffect transition="out" filter="fade">
                                      <p:cBhvr>
                                        <p:cTn id="35" dur="500" tmFilter="0, 0; .2, .5; .8, .5; 1, 0"/>
                                        <p:tgtEl>
                                          <p:spTgt spid="141"/>
                                        </p:tgtEl>
                                      </p:cBhvr>
                                    </p:animEffect>
                                    <p:animScale>
                                      <p:cBhvr>
                                        <p:cTn id="36" dur="250" autoRev="1" fill="hold"/>
                                        <p:tgtEl>
                                          <p:spTgt spid="141"/>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85"/>
                                        </p:tgtEl>
                                        <p:attrNameLst>
                                          <p:attrName>style.visibility</p:attrName>
                                        </p:attrNameLst>
                                      </p:cBhvr>
                                      <p:to>
                                        <p:strVal val="visible"/>
                                      </p:to>
                                    </p:set>
                                    <p:animEffect transition="in" filter="checkerboard(across)">
                                      <p:cBhvr>
                                        <p:cTn id="41" dur="500"/>
                                        <p:tgtEl>
                                          <p:spTgt spid="185"/>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86"/>
                                        </p:tgtEl>
                                      </p:cBhvr>
                                    </p:animEffect>
                                    <p:animScale>
                                      <p:cBhvr>
                                        <p:cTn id="46" dur="250" autoRev="1" fill="hold"/>
                                        <p:tgtEl>
                                          <p:spTgt spid="18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75"/>
                                        </p:tgtEl>
                                        <p:attrNameLst>
                                          <p:attrName>fillcolor</p:attrName>
                                        </p:attrNameLst>
                                      </p:cBhvr>
                                      <p:to>
                                        <a:schemeClr val="accent2"/>
                                      </p:to>
                                    </p:animClr>
                                    <p:set>
                                      <p:cBhvr>
                                        <p:cTn id="51" dur="2000" fill="hold"/>
                                        <p:tgtEl>
                                          <p:spTgt spid="175"/>
                                        </p:tgtEl>
                                        <p:attrNameLst>
                                          <p:attrName>fill.type</p:attrName>
                                        </p:attrNameLst>
                                      </p:cBhvr>
                                      <p:to>
                                        <p:strVal val="solid"/>
                                      </p:to>
                                    </p:set>
                                    <p:set>
                                      <p:cBhvr>
                                        <p:cTn id="52" dur="2000" fill="hold"/>
                                        <p:tgtEl>
                                          <p:spTgt spid="175"/>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83"/>
                                        </p:tgtEl>
                                        <p:attrNameLst>
                                          <p:attrName>style.visibility</p:attrName>
                                        </p:attrNameLst>
                                      </p:cBhvr>
                                      <p:to>
                                        <p:strVal val="visible"/>
                                      </p:to>
                                    </p:set>
                                    <p:animEffect transition="in" filter="checkerboard(across)">
                                      <p:cBhvr>
                                        <p:cTn id="5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8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187801E3-9B9C-0F44-8CEE-C308EE85A32B}"/>
              </a:ext>
            </a:extLst>
          </p:cNvPr>
          <p:cNvSpPr txBox="1">
            <a:spLocks/>
          </p:cNvSpPr>
          <p:nvPr/>
        </p:nvSpPr>
        <p:spPr>
          <a:xfrm>
            <a:off x="-22949" y="1533626"/>
            <a:ext cx="9144000" cy="1331407"/>
          </a:xfrm>
          <a:prstGeom prst="rect">
            <a:avLst/>
          </a:prstGeom>
        </p:spPr>
        <p:txBody>
          <a:bodyPr vert="horz" lIns="68580" tIns="34290" rIns="68580" bIns="34290" rtlCol="0">
            <a:noAutofit/>
          </a:bodyPr>
          <a:lstStyle>
            <a:lvl1pPr marL="256032" indent="-256032" algn="l" defTabSz="457200" rtl="0" eaLnBrk="1" latinLnBrk="0" hangingPunct="1">
              <a:spcBef>
                <a:spcPct val="20000"/>
              </a:spcBef>
              <a:buFont typeface="Arial"/>
              <a:buChar char="•"/>
              <a:defRPr sz="2800" kern="1200">
                <a:solidFill>
                  <a:srgbClr val="0000FF"/>
                </a:solidFill>
                <a:latin typeface="Verdana" charset="0"/>
                <a:ea typeface="Verdana" charset="0"/>
                <a:cs typeface="Verdana" charset="0"/>
              </a:defRPr>
            </a:lvl1pPr>
            <a:lvl2pPr marL="742950" indent="-285750" algn="l" defTabSz="457200" rtl="0" eaLnBrk="1" latinLnBrk="0" hangingPunct="1">
              <a:spcBef>
                <a:spcPct val="20000"/>
              </a:spcBef>
              <a:buFont typeface="Arial"/>
              <a:buChar char="–"/>
              <a:defRPr sz="2400" kern="1200">
                <a:solidFill>
                  <a:schemeClr val="tx1"/>
                </a:solidFill>
                <a:latin typeface="Verdana" charset="0"/>
                <a:ea typeface="Verdana" charset="0"/>
                <a:cs typeface="Verdana" charset="0"/>
              </a:defRPr>
            </a:lvl2pPr>
            <a:lvl3pPr marL="1143000" indent="-228600" algn="l" defTabSz="457200" rtl="0" eaLnBrk="1" latinLnBrk="0" hangingPunct="1">
              <a:spcBef>
                <a:spcPct val="20000"/>
              </a:spcBef>
              <a:buFont typeface="Arial"/>
              <a:buChar char="•"/>
              <a:defRPr sz="1600" kern="1200">
                <a:solidFill>
                  <a:schemeClr val="tx1"/>
                </a:solidFill>
                <a:latin typeface="Verdana" charset="0"/>
                <a:ea typeface="Verdana" charset="0"/>
                <a:cs typeface="Verdana" charset="0"/>
              </a:defRPr>
            </a:lvl3pPr>
            <a:lvl4pPr marL="1600200" indent="-228600" algn="l" defTabSz="457200" rtl="0" eaLnBrk="1" latinLnBrk="0" hangingPunct="1">
              <a:spcBef>
                <a:spcPct val="20000"/>
              </a:spcBef>
              <a:buFont typeface="Arial"/>
              <a:buChar char="–"/>
              <a:defRPr sz="1600" kern="1200">
                <a:solidFill>
                  <a:schemeClr val="tx1"/>
                </a:solidFill>
                <a:latin typeface="Verdana" charset="0"/>
                <a:ea typeface="Verdana" charset="0"/>
                <a:cs typeface="Verdana" charset="0"/>
              </a:defRPr>
            </a:lvl4pPr>
            <a:lvl5pPr marL="2057400" indent="-228600" algn="l" defTabSz="457200" rtl="0" eaLnBrk="1" latinLnBrk="0" hangingPunct="1">
              <a:spcBef>
                <a:spcPct val="20000"/>
              </a:spcBef>
              <a:buFont typeface="Arial"/>
              <a:buChar char="»"/>
              <a:defRPr sz="1600" kern="1200">
                <a:solidFill>
                  <a:schemeClr val="tx1"/>
                </a:solidFill>
                <a:latin typeface="Verdana" charset="0"/>
                <a:ea typeface="Verdana" charset="0"/>
                <a:cs typeface="Verdan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3200" dirty="0">
                <a:solidFill>
                  <a:schemeClr val="tx1"/>
                </a:solidFill>
              </a:rPr>
              <a:t>Multiple </a:t>
            </a:r>
            <a:r>
              <a:rPr lang="en-US" sz="3200" i="1" dirty="0">
                <a:solidFill>
                  <a:schemeClr val="tx1"/>
                </a:solidFill>
              </a:rPr>
              <a:t>workers</a:t>
            </a:r>
            <a:r>
              <a:rPr lang="en-US" sz="3200" dirty="0">
                <a:solidFill>
                  <a:schemeClr val="tx1"/>
                </a:solidFill>
              </a:rPr>
              <a:t> parallelize the data processing</a:t>
            </a:r>
          </a:p>
          <a:p>
            <a:pPr>
              <a:buFontTx/>
              <a:buChar char="-"/>
            </a:pPr>
            <a:r>
              <a:rPr lang="en-US" sz="3200" dirty="0">
                <a:solidFill>
                  <a:schemeClr val="tx1"/>
                </a:solidFill>
              </a:rPr>
              <a:t>Processing user-defined functions (UDFs) at workers</a:t>
            </a:r>
          </a:p>
        </p:txBody>
      </p:sp>
      <p:sp>
        <p:nvSpPr>
          <p:cNvPr id="32" name="Title 2">
            <a:extLst>
              <a:ext uri="{FF2B5EF4-FFF2-40B4-BE49-F238E27FC236}">
                <a16:creationId xmlns:a16="http://schemas.microsoft.com/office/drawing/2014/main" id="{12320C4B-81EA-4A72-951D-1063355F68D6}"/>
              </a:ext>
            </a:extLst>
          </p:cNvPr>
          <p:cNvSpPr>
            <a:spLocks noGrp="1"/>
          </p:cNvSpPr>
          <p:nvPr>
            <p:ph type="title"/>
          </p:nvPr>
        </p:nvSpPr>
        <p:spPr>
          <a:xfrm>
            <a:off x="-40640" y="0"/>
            <a:ext cx="9321800" cy="1325563"/>
          </a:xfrm>
        </p:spPr>
        <p:txBody>
          <a:bodyPr/>
          <a:lstStyle/>
          <a:p>
            <a:r>
              <a:rPr lang="en-US" sz="3600" dirty="0"/>
              <a:t>	Database Queries in Spark</a:t>
            </a:r>
          </a:p>
        </p:txBody>
      </p:sp>
      <p:grpSp>
        <p:nvGrpSpPr>
          <p:cNvPr id="3" name="Group 2">
            <a:extLst>
              <a:ext uri="{FF2B5EF4-FFF2-40B4-BE49-F238E27FC236}">
                <a16:creationId xmlns:a16="http://schemas.microsoft.com/office/drawing/2014/main" id="{6985B007-F81D-4D4A-81D2-846219DC493C}"/>
              </a:ext>
            </a:extLst>
          </p:cNvPr>
          <p:cNvGrpSpPr/>
          <p:nvPr/>
        </p:nvGrpSpPr>
        <p:grpSpPr>
          <a:xfrm>
            <a:off x="6884965" y="4582023"/>
            <a:ext cx="2232069" cy="1484702"/>
            <a:chOff x="6600825" y="4162425"/>
            <a:chExt cx="2232069" cy="1484702"/>
          </a:xfrm>
        </p:grpSpPr>
        <p:sp>
          <p:nvSpPr>
            <p:cNvPr id="166" name="Rounded Rectangle 203">
              <a:extLst>
                <a:ext uri="{FF2B5EF4-FFF2-40B4-BE49-F238E27FC236}">
                  <a16:creationId xmlns:a16="http://schemas.microsoft.com/office/drawing/2014/main" id="{DA5A8DDF-ADE4-422A-A58E-17799D005D54}"/>
                </a:ext>
              </a:extLst>
            </p:cNvPr>
            <p:cNvSpPr>
              <a:spLocks noChangeAspect="1"/>
            </p:cNvSpPr>
            <p:nvPr/>
          </p:nvSpPr>
          <p:spPr>
            <a:xfrm>
              <a:off x="6962870" y="4567344"/>
              <a:ext cx="1870024" cy="10797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p>
          </p:txBody>
        </p:sp>
        <p:sp>
          <p:nvSpPr>
            <p:cNvPr id="167" name="Rounded Rectangle 202">
              <a:extLst>
                <a:ext uri="{FF2B5EF4-FFF2-40B4-BE49-F238E27FC236}">
                  <a16:creationId xmlns:a16="http://schemas.microsoft.com/office/drawing/2014/main" id="{59D22F27-4AB5-426C-A932-5087D2E25CDF}"/>
                </a:ext>
              </a:extLst>
            </p:cNvPr>
            <p:cNvSpPr>
              <a:spLocks noChangeAspect="1"/>
            </p:cNvSpPr>
            <p:nvPr/>
          </p:nvSpPr>
          <p:spPr>
            <a:xfrm>
              <a:off x="6842188" y="4432371"/>
              <a:ext cx="1870024" cy="10797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p>
          </p:txBody>
        </p:sp>
        <p:sp>
          <p:nvSpPr>
            <p:cNvPr id="168" name="Rounded Rectangle 87">
              <a:extLst>
                <a:ext uri="{FF2B5EF4-FFF2-40B4-BE49-F238E27FC236}">
                  <a16:creationId xmlns:a16="http://schemas.microsoft.com/office/drawing/2014/main" id="{2F60EAEB-730B-4D7D-9FE3-F0C35CC3DDB0}"/>
                </a:ext>
              </a:extLst>
            </p:cNvPr>
            <p:cNvSpPr>
              <a:spLocks noChangeAspect="1"/>
            </p:cNvSpPr>
            <p:nvPr/>
          </p:nvSpPr>
          <p:spPr>
            <a:xfrm>
              <a:off x="6721507" y="4297398"/>
              <a:ext cx="1870024" cy="10797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p>
          </p:txBody>
        </p:sp>
        <p:sp>
          <p:nvSpPr>
            <p:cNvPr id="169" name="Rounded Rectangle 141">
              <a:extLst>
                <a:ext uri="{FF2B5EF4-FFF2-40B4-BE49-F238E27FC236}">
                  <a16:creationId xmlns:a16="http://schemas.microsoft.com/office/drawing/2014/main" id="{F4577005-DCF0-4783-A1C2-B93E82F1BE8C}"/>
                </a:ext>
              </a:extLst>
            </p:cNvPr>
            <p:cNvSpPr>
              <a:spLocks noChangeAspect="1"/>
            </p:cNvSpPr>
            <p:nvPr/>
          </p:nvSpPr>
          <p:spPr>
            <a:xfrm>
              <a:off x="6600825" y="4162425"/>
              <a:ext cx="1870024" cy="10797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dirty="0"/>
            </a:p>
            <a:p>
              <a:pPr algn="ctr"/>
              <a:r>
                <a:rPr lang="en-US" sz="2400" dirty="0"/>
                <a:t>Worker</a:t>
              </a:r>
            </a:p>
          </p:txBody>
        </p:sp>
      </p:grpSp>
      <p:sp>
        <p:nvSpPr>
          <p:cNvPr id="170" name="Rounded Rectangle 142">
            <a:extLst>
              <a:ext uri="{FF2B5EF4-FFF2-40B4-BE49-F238E27FC236}">
                <a16:creationId xmlns:a16="http://schemas.microsoft.com/office/drawing/2014/main" id="{1E6F273B-BC31-4683-8B82-18DB65341A37}"/>
              </a:ext>
            </a:extLst>
          </p:cNvPr>
          <p:cNvSpPr/>
          <p:nvPr/>
        </p:nvSpPr>
        <p:spPr>
          <a:xfrm>
            <a:off x="8031432" y="4665822"/>
            <a:ext cx="680013" cy="53394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dirty="0"/>
              <a:t>Data</a:t>
            </a:r>
          </a:p>
        </p:txBody>
      </p:sp>
      <p:grpSp>
        <p:nvGrpSpPr>
          <p:cNvPr id="8" name="Group 7">
            <a:extLst>
              <a:ext uri="{FF2B5EF4-FFF2-40B4-BE49-F238E27FC236}">
                <a16:creationId xmlns:a16="http://schemas.microsoft.com/office/drawing/2014/main" id="{9CFF161D-0248-44AB-A784-4EE440330E36}"/>
              </a:ext>
            </a:extLst>
          </p:cNvPr>
          <p:cNvGrpSpPr/>
          <p:nvPr/>
        </p:nvGrpSpPr>
        <p:grpSpPr>
          <a:xfrm>
            <a:off x="7075501" y="4666079"/>
            <a:ext cx="570592" cy="548265"/>
            <a:chOff x="7075501" y="4666079"/>
            <a:chExt cx="570592" cy="548265"/>
          </a:xfrm>
        </p:grpSpPr>
        <p:sp>
          <p:nvSpPr>
            <p:cNvPr id="171" name="Rounded Rectangle 190">
              <a:extLst>
                <a:ext uri="{FF2B5EF4-FFF2-40B4-BE49-F238E27FC236}">
                  <a16:creationId xmlns:a16="http://schemas.microsoft.com/office/drawing/2014/main" id="{7ED44B18-BA71-4905-A21A-BC0045280753}"/>
                </a:ext>
              </a:extLst>
            </p:cNvPr>
            <p:cNvSpPr/>
            <p:nvPr/>
          </p:nvSpPr>
          <p:spPr>
            <a:xfrm>
              <a:off x="7075501" y="4666079"/>
              <a:ext cx="570592" cy="533943"/>
            </a:xfrm>
            <a:prstGeom prst="roundRect">
              <a:avLst/>
            </a:prstGeom>
            <a:solidFill>
              <a:srgbClr val="F0624A"/>
            </a:solidFill>
          </p:spPr>
          <p:style>
            <a:lnRef idx="2">
              <a:schemeClr val="accent6">
                <a:shade val="50000"/>
              </a:schemeClr>
            </a:lnRef>
            <a:fillRef idx="1">
              <a:schemeClr val="accent6"/>
            </a:fillRef>
            <a:effectRef idx="0">
              <a:schemeClr val="accent6"/>
            </a:effectRef>
            <a:fontRef idx="minor">
              <a:schemeClr val="lt1"/>
            </a:fontRef>
          </p:style>
          <p:txBody>
            <a:bodyPr lIns="0" rIns="0" bIns="252000" rtlCol="0" anchor="ctr"/>
            <a:lstStyle/>
            <a:p>
              <a:pPr algn="ctr"/>
              <a:r>
                <a:rPr lang="en-US" dirty="0"/>
                <a:t>UDF</a:t>
              </a:r>
            </a:p>
          </p:txBody>
        </p:sp>
        <p:pic>
          <p:nvPicPr>
            <p:cNvPr id="172" name="Picture 2" descr="Image result for work icon">
              <a:extLst>
                <a:ext uri="{FF2B5EF4-FFF2-40B4-BE49-F238E27FC236}">
                  <a16:creationId xmlns:a16="http://schemas.microsoft.com/office/drawing/2014/main" id="{0D88003D-68F5-4765-A770-14B7E61AA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30" t="17872" r="25145" b="38462"/>
            <a:stretch/>
          </p:blipFill>
          <p:spPr bwMode="auto">
            <a:xfrm>
              <a:off x="7240324" y="4935656"/>
              <a:ext cx="251800" cy="27868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3" name="Straight Arrow Connector 172">
            <a:extLst>
              <a:ext uri="{FF2B5EF4-FFF2-40B4-BE49-F238E27FC236}">
                <a16:creationId xmlns:a16="http://schemas.microsoft.com/office/drawing/2014/main" id="{44EF75DF-6D19-44B0-96E3-CABEF4FF0FB9}"/>
              </a:ext>
            </a:extLst>
          </p:cNvPr>
          <p:cNvCxnSpPr>
            <a:cxnSpLocks/>
            <a:stCxn id="170" idx="1"/>
            <a:endCxn id="171" idx="3"/>
          </p:cNvCxnSpPr>
          <p:nvPr/>
        </p:nvCxnSpPr>
        <p:spPr>
          <a:xfrm flipH="1">
            <a:off x="7646093" y="4932794"/>
            <a:ext cx="385339" cy="257"/>
          </a:xfrm>
          <a:prstGeom prst="straightConnector1">
            <a:avLst/>
          </a:prstGeom>
          <a:ln w="50800">
            <a:solidFill>
              <a:schemeClr val="bg1">
                <a:lumMod val="8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75" name="Picture 6" descr="Female Computer User (#1) by oksmith">
            <a:extLst>
              <a:ext uri="{FF2B5EF4-FFF2-40B4-BE49-F238E27FC236}">
                <a16:creationId xmlns:a16="http://schemas.microsoft.com/office/drawing/2014/main" id="{0D05B57C-292A-4107-9C08-31E14211B5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4716399"/>
            <a:ext cx="918006" cy="835853"/>
          </a:xfrm>
          <a:prstGeom prst="rect">
            <a:avLst/>
          </a:prstGeom>
          <a:noFill/>
          <a:extLst>
            <a:ext uri="{909E8E84-426E-40DD-AFC4-6F175D3DCCD1}">
              <a14:hiddenFill xmlns:a14="http://schemas.microsoft.com/office/drawing/2010/main">
                <a:solidFill>
                  <a:srgbClr val="FFFFFF"/>
                </a:solidFill>
              </a14:hiddenFill>
            </a:ext>
          </a:extLst>
        </p:spPr>
      </p:pic>
      <p:sp>
        <p:nvSpPr>
          <p:cNvPr id="176" name="TextBox 175">
            <a:extLst>
              <a:ext uri="{FF2B5EF4-FFF2-40B4-BE49-F238E27FC236}">
                <a16:creationId xmlns:a16="http://schemas.microsoft.com/office/drawing/2014/main" id="{A1415BEA-BBFD-4E88-BF0D-6FB05AACEA7F}"/>
              </a:ext>
            </a:extLst>
          </p:cNvPr>
          <p:cNvSpPr txBox="1"/>
          <p:nvPr/>
        </p:nvSpPr>
        <p:spPr>
          <a:xfrm>
            <a:off x="20460" y="5571494"/>
            <a:ext cx="918006" cy="400110"/>
          </a:xfrm>
          <a:prstGeom prst="rect">
            <a:avLst/>
          </a:prstGeom>
          <a:noFill/>
        </p:spPr>
        <p:txBody>
          <a:bodyPr wrap="square" rtlCol="0">
            <a:spAutoFit/>
          </a:bodyPr>
          <a:lstStyle/>
          <a:p>
            <a:r>
              <a:rPr lang="en-US" sz="2000" dirty="0"/>
              <a:t>User</a:t>
            </a:r>
          </a:p>
        </p:txBody>
      </p:sp>
      <p:cxnSp>
        <p:nvCxnSpPr>
          <p:cNvPr id="177" name="Straight Arrow Connector 176">
            <a:extLst>
              <a:ext uri="{FF2B5EF4-FFF2-40B4-BE49-F238E27FC236}">
                <a16:creationId xmlns:a16="http://schemas.microsoft.com/office/drawing/2014/main" id="{3EBB8F6E-C307-4CBC-837A-4A4EC8131DC3}"/>
              </a:ext>
            </a:extLst>
          </p:cNvPr>
          <p:cNvCxnSpPr>
            <a:cxnSpLocks/>
          </p:cNvCxnSpPr>
          <p:nvPr/>
        </p:nvCxnSpPr>
        <p:spPr>
          <a:xfrm flipH="1">
            <a:off x="968223" y="4910328"/>
            <a:ext cx="720000" cy="18249"/>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842DE709-571E-477C-B71C-74EDF257ADB2}"/>
              </a:ext>
            </a:extLst>
          </p:cNvPr>
          <p:cNvSpPr txBox="1"/>
          <p:nvPr/>
        </p:nvSpPr>
        <p:spPr>
          <a:xfrm>
            <a:off x="863603" y="4140200"/>
            <a:ext cx="1407715" cy="400110"/>
          </a:xfrm>
          <a:prstGeom prst="rect">
            <a:avLst/>
          </a:prstGeom>
          <a:noFill/>
        </p:spPr>
        <p:txBody>
          <a:bodyPr wrap="square" rtlCol="0">
            <a:spAutoFit/>
          </a:bodyPr>
          <a:lstStyle/>
          <a:p>
            <a:r>
              <a:rPr lang="en-US" sz="2000" dirty="0"/>
              <a:t>Query</a:t>
            </a:r>
          </a:p>
        </p:txBody>
      </p:sp>
      <p:sp>
        <p:nvSpPr>
          <p:cNvPr id="179" name="Rounded Rectangle 121">
            <a:extLst>
              <a:ext uri="{FF2B5EF4-FFF2-40B4-BE49-F238E27FC236}">
                <a16:creationId xmlns:a16="http://schemas.microsoft.com/office/drawing/2014/main" id="{1E9206C1-C894-45AE-AD65-52974B9ADDC5}"/>
              </a:ext>
            </a:extLst>
          </p:cNvPr>
          <p:cNvSpPr/>
          <p:nvPr/>
        </p:nvSpPr>
        <p:spPr>
          <a:xfrm>
            <a:off x="1707511" y="4480560"/>
            <a:ext cx="978540" cy="862752"/>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dirty="0"/>
              <a:t>Query planner</a:t>
            </a:r>
          </a:p>
        </p:txBody>
      </p:sp>
      <p:sp>
        <p:nvSpPr>
          <p:cNvPr id="184" name="Rounded Rectangle 146">
            <a:extLst>
              <a:ext uri="{FF2B5EF4-FFF2-40B4-BE49-F238E27FC236}">
                <a16:creationId xmlns:a16="http://schemas.microsoft.com/office/drawing/2014/main" id="{A02B00E9-D027-45B1-B645-2E453ECD951F}"/>
              </a:ext>
            </a:extLst>
          </p:cNvPr>
          <p:cNvSpPr/>
          <p:nvPr/>
        </p:nvSpPr>
        <p:spPr>
          <a:xfrm>
            <a:off x="3277396" y="4480560"/>
            <a:ext cx="978539" cy="15066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950" dirty="0"/>
              <a:t>Master Node</a:t>
            </a:r>
          </a:p>
        </p:txBody>
      </p:sp>
      <p:cxnSp>
        <p:nvCxnSpPr>
          <p:cNvPr id="185" name="Straight Arrow Connector 184">
            <a:extLst>
              <a:ext uri="{FF2B5EF4-FFF2-40B4-BE49-F238E27FC236}">
                <a16:creationId xmlns:a16="http://schemas.microsoft.com/office/drawing/2014/main" id="{67F895B8-6012-46B7-AB32-464F07C57AEB}"/>
              </a:ext>
            </a:extLst>
          </p:cNvPr>
          <p:cNvCxnSpPr>
            <a:cxnSpLocks/>
            <a:endCxn id="179" idx="3"/>
          </p:cNvCxnSpPr>
          <p:nvPr/>
        </p:nvCxnSpPr>
        <p:spPr>
          <a:xfrm flipH="1">
            <a:off x="2686051" y="4911936"/>
            <a:ext cx="591345" cy="0"/>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BAF52B3A-856F-4A9C-8609-64E59F499E5F}"/>
              </a:ext>
            </a:extLst>
          </p:cNvPr>
          <p:cNvSpPr txBox="1"/>
          <p:nvPr/>
        </p:nvSpPr>
        <p:spPr>
          <a:xfrm>
            <a:off x="2552724" y="4140200"/>
            <a:ext cx="951191" cy="461665"/>
          </a:xfrm>
          <a:prstGeom prst="rect">
            <a:avLst/>
          </a:prstGeom>
          <a:noFill/>
        </p:spPr>
        <p:txBody>
          <a:bodyPr wrap="square" rtlCol="0">
            <a:spAutoFit/>
          </a:bodyPr>
          <a:lstStyle/>
          <a:p>
            <a:r>
              <a:rPr lang="en-US" sz="2400" dirty="0"/>
              <a:t>Plan</a:t>
            </a:r>
          </a:p>
        </p:txBody>
      </p:sp>
      <p:sp>
        <p:nvSpPr>
          <p:cNvPr id="187" name="Rounded Rectangle 131">
            <a:extLst>
              <a:ext uri="{FF2B5EF4-FFF2-40B4-BE49-F238E27FC236}">
                <a16:creationId xmlns:a16="http://schemas.microsoft.com/office/drawing/2014/main" id="{5BE0751D-93F7-439C-B8C3-FE06AF3627BF}"/>
              </a:ext>
            </a:extLst>
          </p:cNvPr>
          <p:cNvSpPr/>
          <p:nvPr/>
        </p:nvSpPr>
        <p:spPr>
          <a:xfrm>
            <a:off x="4370595" y="4494360"/>
            <a:ext cx="2393688" cy="1548000"/>
          </a:xfrm>
          <a:prstGeom prst="roundRect">
            <a:avLst/>
          </a:prstGeom>
          <a:solidFill>
            <a:schemeClr val="bg1">
              <a:lumMod val="50000"/>
              <a:alpha val="40000"/>
            </a:schemeClr>
          </a:solidFill>
          <a:ln>
            <a:solidFill>
              <a:schemeClr val="accent3">
                <a:shade val="50000"/>
                <a:alpha val="60000"/>
              </a:schemeClr>
            </a:solidFill>
          </a:ln>
        </p:spPr>
        <p:style>
          <a:lnRef idx="2">
            <a:schemeClr val="accent3">
              <a:shade val="50000"/>
            </a:schemeClr>
          </a:lnRef>
          <a:fillRef idx="1">
            <a:schemeClr val="accent3"/>
          </a:fillRef>
          <a:effectRef idx="0">
            <a:schemeClr val="accent3"/>
          </a:effectRef>
          <a:fontRef idx="minor">
            <a:schemeClr val="lt1"/>
          </a:fontRef>
        </p:style>
        <p:txBody>
          <a:bodyPr lIns="36000" rIns="36000" bIns="288000" rtlCol="0" anchor="ctr"/>
          <a:lstStyle/>
          <a:p>
            <a:pPr algn="ctr"/>
            <a:r>
              <a:rPr lang="en-US" sz="3200" dirty="0"/>
              <a:t>Switch</a:t>
            </a:r>
          </a:p>
        </p:txBody>
      </p:sp>
      <p:grpSp>
        <p:nvGrpSpPr>
          <p:cNvPr id="7" name="Group 6">
            <a:extLst>
              <a:ext uri="{FF2B5EF4-FFF2-40B4-BE49-F238E27FC236}">
                <a16:creationId xmlns:a16="http://schemas.microsoft.com/office/drawing/2014/main" id="{7EE38FD1-500A-474F-BEA6-7485F2396740}"/>
              </a:ext>
            </a:extLst>
          </p:cNvPr>
          <p:cNvGrpSpPr/>
          <p:nvPr/>
        </p:nvGrpSpPr>
        <p:grpSpPr>
          <a:xfrm>
            <a:off x="4276254" y="4142232"/>
            <a:ext cx="2651760" cy="516052"/>
            <a:chOff x="4073055" y="4328741"/>
            <a:chExt cx="2651760" cy="516052"/>
          </a:xfrm>
        </p:grpSpPr>
        <p:cxnSp>
          <p:nvCxnSpPr>
            <p:cNvPr id="188" name="Straight Arrow Connector 187">
              <a:extLst>
                <a:ext uri="{FF2B5EF4-FFF2-40B4-BE49-F238E27FC236}">
                  <a16:creationId xmlns:a16="http://schemas.microsoft.com/office/drawing/2014/main" id="{C55EC807-DCEF-4638-9223-0AFB8914CC28}"/>
                </a:ext>
              </a:extLst>
            </p:cNvPr>
            <p:cNvCxnSpPr>
              <a:cxnSpLocks/>
            </p:cNvCxnSpPr>
            <p:nvPr/>
          </p:nvCxnSpPr>
          <p:spPr>
            <a:xfrm flipH="1" flipV="1">
              <a:off x="4073055" y="4844793"/>
              <a:ext cx="2651760" cy="0"/>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8A7882CD-3BE7-4416-9466-EB10CD08EED1}"/>
                </a:ext>
              </a:extLst>
            </p:cNvPr>
            <p:cNvSpPr txBox="1"/>
            <p:nvPr/>
          </p:nvSpPr>
          <p:spPr>
            <a:xfrm>
              <a:off x="4435009" y="4328741"/>
              <a:ext cx="2141504" cy="400110"/>
            </a:xfrm>
            <a:prstGeom prst="rect">
              <a:avLst/>
            </a:prstGeom>
            <a:noFill/>
          </p:spPr>
          <p:txBody>
            <a:bodyPr wrap="square" rtlCol="0">
              <a:spAutoFit/>
            </a:bodyPr>
            <a:lstStyle/>
            <a:p>
              <a:r>
                <a:rPr lang="en-US" sz="2000" dirty="0"/>
                <a:t>Query, UDF</a:t>
              </a:r>
            </a:p>
          </p:txBody>
        </p:sp>
      </p:grpSp>
      <p:cxnSp>
        <p:nvCxnSpPr>
          <p:cNvPr id="191" name="Straight Arrow Connector 190">
            <a:extLst>
              <a:ext uri="{FF2B5EF4-FFF2-40B4-BE49-F238E27FC236}">
                <a16:creationId xmlns:a16="http://schemas.microsoft.com/office/drawing/2014/main" id="{9E6A150A-C90A-4618-929B-BECBAABAFD22}"/>
              </a:ext>
            </a:extLst>
          </p:cNvPr>
          <p:cNvCxnSpPr>
            <a:cxnSpLocks/>
          </p:cNvCxnSpPr>
          <p:nvPr/>
        </p:nvCxnSpPr>
        <p:spPr>
          <a:xfrm flipV="1">
            <a:off x="1003324" y="5548189"/>
            <a:ext cx="2267387" cy="0"/>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19BD46E1-857B-4EEC-819C-0B130726E471}"/>
              </a:ext>
            </a:extLst>
          </p:cNvPr>
          <p:cNvSpPr txBox="1"/>
          <p:nvPr/>
        </p:nvSpPr>
        <p:spPr>
          <a:xfrm>
            <a:off x="1421193" y="5625240"/>
            <a:ext cx="1311863" cy="461665"/>
          </a:xfrm>
          <a:prstGeom prst="rect">
            <a:avLst/>
          </a:prstGeom>
          <a:noFill/>
        </p:spPr>
        <p:txBody>
          <a:bodyPr wrap="square" rtlCol="0">
            <a:spAutoFit/>
          </a:bodyPr>
          <a:lstStyle/>
          <a:p>
            <a:r>
              <a:rPr lang="en-US" sz="2400" dirty="0"/>
              <a:t>Result</a:t>
            </a:r>
          </a:p>
        </p:txBody>
      </p:sp>
      <p:sp>
        <p:nvSpPr>
          <p:cNvPr id="193" name="Oval 192">
            <a:extLst>
              <a:ext uri="{FF2B5EF4-FFF2-40B4-BE49-F238E27FC236}">
                <a16:creationId xmlns:a16="http://schemas.microsoft.com/office/drawing/2014/main" id="{E796B43D-0620-4B42-87B3-EC83C03514BD}"/>
              </a:ext>
            </a:extLst>
          </p:cNvPr>
          <p:cNvSpPr/>
          <p:nvPr/>
        </p:nvSpPr>
        <p:spPr>
          <a:xfrm>
            <a:off x="6914824" y="4417248"/>
            <a:ext cx="914400" cy="914400"/>
          </a:xfrm>
          <a:prstGeom prst="ellipse">
            <a:avLst/>
          </a:prstGeom>
          <a:noFill/>
          <a:ln w="730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4" name="Oval 193">
            <a:extLst>
              <a:ext uri="{FF2B5EF4-FFF2-40B4-BE49-F238E27FC236}">
                <a16:creationId xmlns:a16="http://schemas.microsoft.com/office/drawing/2014/main" id="{CCFD0DF3-228D-41B1-B33C-18B2D928DF3A}"/>
              </a:ext>
            </a:extLst>
          </p:cNvPr>
          <p:cNvSpPr/>
          <p:nvPr/>
        </p:nvSpPr>
        <p:spPr>
          <a:xfrm>
            <a:off x="3095460" y="4811158"/>
            <a:ext cx="1371600" cy="1371600"/>
          </a:xfrm>
          <a:prstGeom prst="ellipse">
            <a:avLst/>
          </a:prstGeom>
          <a:noFill/>
          <a:ln w="730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98" name="Group 197">
            <a:extLst>
              <a:ext uri="{FF2B5EF4-FFF2-40B4-BE49-F238E27FC236}">
                <a16:creationId xmlns:a16="http://schemas.microsoft.com/office/drawing/2014/main" id="{C0F9A01A-F1FA-464B-931B-5865DD8B19D4}"/>
              </a:ext>
            </a:extLst>
          </p:cNvPr>
          <p:cNvGrpSpPr/>
          <p:nvPr/>
        </p:nvGrpSpPr>
        <p:grpSpPr>
          <a:xfrm>
            <a:off x="4255935" y="5747980"/>
            <a:ext cx="2930734" cy="658359"/>
            <a:chOff x="4073055" y="4692393"/>
            <a:chExt cx="2930734" cy="658359"/>
          </a:xfrm>
        </p:grpSpPr>
        <p:cxnSp>
          <p:nvCxnSpPr>
            <p:cNvPr id="199" name="Straight Arrow Connector 198">
              <a:extLst>
                <a:ext uri="{FF2B5EF4-FFF2-40B4-BE49-F238E27FC236}">
                  <a16:creationId xmlns:a16="http://schemas.microsoft.com/office/drawing/2014/main" id="{AB2BFEDD-679B-40B2-A5C7-D3528C40A3B1}"/>
                </a:ext>
              </a:extLst>
            </p:cNvPr>
            <p:cNvCxnSpPr>
              <a:cxnSpLocks/>
            </p:cNvCxnSpPr>
            <p:nvPr/>
          </p:nvCxnSpPr>
          <p:spPr>
            <a:xfrm rot="10800000" flipH="1" flipV="1">
              <a:off x="4073055" y="4692393"/>
              <a:ext cx="2651760" cy="0"/>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AAF1CA7E-42C7-4377-8D55-C0F1382170C2}"/>
                </a:ext>
              </a:extLst>
            </p:cNvPr>
            <p:cNvSpPr txBox="1"/>
            <p:nvPr/>
          </p:nvSpPr>
          <p:spPr>
            <a:xfrm>
              <a:off x="4862285" y="4950642"/>
              <a:ext cx="2141504" cy="400110"/>
            </a:xfrm>
            <a:prstGeom prst="rect">
              <a:avLst/>
            </a:prstGeom>
            <a:noFill/>
          </p:spPr>
          <p:txBody>
            <a:bodyPr wrap="square" rtlCol="0">
              <a:spAutoFit/>
            </a:bodyPr>
            <a:lstStyle/>
            <a:p>
              <a:r>
                <a:rPr lang="en-US" sz="2000" dirty="0"/>
                <a:t>Data</a:t>
              </a:r>
            </a:p>
          </p:txBody>
        </p:sp>
      </p:grpSp>
      <p:grpSp>
        <p:nvGrpSpPr>
          <p:cNvPr id="11" name="Group 10">
            <a:extLst>
              <a:ext uri="{FF2B5EF4-FFF2-40B4-BE49-F238E27FC236}">
                <a16:creationId xmlns:a16="http://schemas.microsoft.com/office/drawing/2014/main" id="{C8EDA06C-0C23-4024-A3D1-22C1066365A0}"/>
              </a:ext>
            </a:extLst>
          </p:cNvPr>
          <p:cNvGrpSpPr/>
          <p:nvPr/>
        </p:nvGrpSpPr>
        <p:grpSpPr>
          <a:xfrm>
            <a:off x="-40640" y="1329544"/>
            <a:ext cx="9201005" cy="5532437"/>
            <a:chOff x="0" y="1325563"/>
            <a:chExt cx="9201005" cy="5532437"/>
          </a:xfrm>
        </p:grpSpPr>
        <p:pic>
          <p:nvPicPr>
            <p:cNvPr id="10" name="Picture 9">
              <a:extLst>
                <a:ext uri="{FF2B5EF4-FFF2-40B4-BE49-F238E27FC236}">
                  <a16:creationId xmlns:a16="http://schemas.microsoft.com/office/drawing/2014/main" id="{6B1CDE70-F4B0-48B0-9055-98A2F14E8DE3}"/>
                </a:ext>
              </a:extLst>
            </p:cNvPr>
            <p:cNvPicPr>
              <a:picLocks noChangeAspect="1"/>
            </p:cNvPicPr>
            <p:nvPr/>
          </p:nvPicPr>
          <p:blipFill>
            <a:blip r:embed="rId5"/>
            <a:stretch>
              <a:fillRect/>
            </a:stretch>
          </p:blipFill>
          <p:spPr>
            <a:xfrm>
              <a:off x="0" y="1325563"/>
              <a:ext cx="9201005" cy="5532437"/>
            </a:xfrm>
            <a:prstGeom prst="rect">
              <a:avLst/>
            </a:prstGeom>
          </p:spPr>
        </p:pic>
        <p:sp>
          <p:nvSpPr>
            <p:cNvPr id="195" name="Rectangle 194">
              <a:extLst>
                <a:ext uri="{FF2B5EF4-FFF2-40B4-BE49-F238E27FC236}">
                  <a16:creationId xmlns:a16="http://schemas.microsoft.com/office/drawing/2014/main" id="{B182ACDE-F661-43C4-A5BB-0D65D70DD86E}"/>
                </a:ext>
              </a:extLst>
            </p:cNvPr>
            <p:cNvSpPr/>
            <p:nvPr/>
          </p:nvSpPr>
          <p:spPr>
            <a:xfrm>
              <a:off x="1704013" y="4275439"/>
              <a:ext cx="1878594" cy="21637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675877F-E3CC-436F-91B7-B9924450E5A6}"/>
                </a:ext>
              </a:extLst>
            </p:cNvPr>
            <p:cNvSpPr/>
            <p:nvPr/>
          </p:nvSpPr>
          <p:spPr>
            <a:xfrm>
              <a:off x="4586760" y="4412024"/>
              <a:ext cx="1878594" cy="2027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E6BE4520-9DC2-49B5-9004-51100F19E73A}"/>
                </a:ext>
              </a:extLst>
            </p:cNvPr>
            <p:cNvSpPr/>
            <p:nvPr/>
          </p:nvSpPr>
          <p:spPr>
            <a:xfrm>
              <a:off x="5058405" y="3183887"/>
              <a:ext cx="3984767" cy="2027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Slide Number Placeholder 2">
            <a:extLst>
              <a:ext uri="{FF2B5EF4-FFF2-40B4-BE49-F238E27FC236}">
                <a16:creationId xmlns:a16="http://schemas.microsoft.com/office/drawing/2014/main" id="{9E27740D-EB4E-43D0-AB1C-C8B3116CAC05}"/>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38</a:t>
            </a:fld>
            <a:endParaRPr lang="en-US" sz="1200" dirty="0">
              <a:solidFill>
                <a:schemeClr val="tx1">
                  <a:tint val="75000"/>
                </a:schemeClr>
              </a:solidFill>
            </a:endParaRPr>
          </a:p>
        </p:txBody>
      </p:sp>
    </p:spTree>
    <p:extLst>
      <p:ext uri="{BB962C8B-B14F-4D97-AF65-F5344CB8AC3E}">
        <p14:creationId xmlns:p14="http://schemas.microsoft.com/office/powerpoint/2010/main" val="260505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7"/>
                                        </p:tgtEl>
                                        <p:attrNameLst>
                                          <p:attrName>style.visibility</p:attrName>
                                        </p:attrNameLst>
                                      </p:cBhvr>
                                      <p:to>
                                        <p:strVal val="visible"/>
                                      </p:to>
                                    </p:set>
                                    <p:animEffect transition="in" filter="fade">
                                      <p:cBhvr>
                                        <p:cTn id="15" dur="500"/>
                                        <p:tgtEl>
                                          <p:spTgt spid="1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8"/>
                                        </p:tgtEl>
                                        <p:attrNameLst>
                                          <p:attrName>style.visibility</p:attrName>
                                        </p:attrNameLst>
                                      </p:cBhvr>
                                      <p:to>
                                        <p:strVal val="visible"/>
                                      </p:to>
                                    </p:set>
                                    <p:animEffect transition="in" filter="fade">
                                      <p:cBhvr>
                                        <p:cTn id="18" dur="500"/>
                                        <p:tgtEl>
                                          <p:spTgt spid="1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9"/>
                                        </p:tgtEl>
                                        <p:attrNameLst>
                                          <p:attrName>style.visibility</p:attrName>
                                        </p:attrNameLst>
                                      </p:cBhvr>
                                      <p:to>
                                        <p:strVal val="visible"/>
                                      </p:to>
                                    </p:set>
                                    <p:animEffect transition="in" filter="fade">
                                      <p:cBhvr>
                                        <p:cTn id="23" dur="500"/>
                                        <p:tgtEl>
                                          <p:spTgt spid="17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5"/>
                                        </p:tgtEl>
                                        <p:attrNameLst>
                                          <p:attrName>style.visibility</p:attrName>
                                        </p:attrNameLst>
                                      </p:cBhvr>
                                      <p:to>
                                        <p:strVal val="visible"/>
                                      </p:to>
                                    </p:set>
                                    <p:animEffect transition="in" filter="fade">
                                      <p:cBhvr>
                                        <p:cTn id="28" dur="500"/>
                                        <p:tgtEl>
                                          <p:spTgt spid="18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4"/>
                                        </p:tgtEl>
                                        <p:attrNameLst>
                                          <p:attrName>style.visibility</p:attrName>
                                        </p:attrNameLst>
                                      </p:cBhvr>
                                      <p:to>
                                        <p:strVal val="visible"/>
                                      </p:to>
                                    </p:set>
                                    <p:animEffect transition="in" filter="fade">
                                      <p:cBhvr>
                                        <p:cTn id="36" dur="500"/>
                                        <p:tgtEl>
                                          <p:spTgt spid="18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6">
                                            <p:txEl>
                                              <p:pRg st="0" end="0"/>
                                            </p:txEl>
                                          </p:spTgt>
                                        </p:tgtEl>
                                        <p:attrNameLst>
                                          <p:attrName>style.visibility</p:attrName>
                                        </p:attrNameLst>
                                      </p:cBhvr>
                                      <p:to>
                                        <p:strVal val="visible"/>
                                      </p:to>
                                    </p:set>
                                    <p:animEffect transition="in" filter="fade">
                                      <p:cBhvr>
                                        <p:cTn id="41" dur="500"/>
                                        <p:tgtEl>
                                          <p:spTgt spid="5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500"/>
                                        <p:tgtEl>
                                          <p:spTgt spid="17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6">
                                            <p:txEl>
                                              <p:pRg st="1" end="1"/>
                                            </p:txEl>
                                          </p:spTgt>
                                        </p:tgtEl>
                                        <p:attrNameLst>
                                          <p:attrName>style.visibility</p:attrName>
                                        </p:attrNameLst>
                                      </p:cBhvr>
                                      <p:to>
                                        <p:strVal val="visible"/>
                                      </p:to>
                                    </p:set>
                                    <p:animEffect transition="in" filter="fade">
                                      <p:cBhvr>
                                        <p:cTn id="61" dur="500"/>
                                        <p:tgtEl>
                                          <p:spTgt spid="56">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animEffect transition="in" filter="fade">
                                      <p:cBhvr>
                                        <p:cTn id="69" dur="500"/>
                                        <p:tgtEl>
                                          <p:spTgt spid="17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98"/>
                                        </p:tgtEl>
                                        <p:attrNameLst>
                                          <p:attrName>style.visibility</p:attrName>
                                        </p:attrNameLst>
                                      </p:cBhvr>
                                      <p:to>
                                        <p:strVal val="visible"/>
                                      </p:to>
                                    </p:set>
                                    <p:animEffect transition="in" filter="fade">
                                      <p:cBhvr>
                                        <p:cTn id="74" dur="500"/>
                                        <p:tgtEl>
                                          <p:spTgt spid="19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91"/>
                                        </p:tgtEl>
                                        <p:attrNameLst>
                                          <p:attrName>style.visibility</p:attrName>
                                        </p:attrNameLst>
                                      </p:cBhvr>
                                      <p:to>
                                        <p:strVal val="visible"/>
                                      </p:to>
                                    </p:set>
                                    <p:animEffect transition="in" filter="fade">
                                      <p:cBhvr>
                                        <p:cTn id="79" dur="500"/>
                                        <p:tgtEl>
                                          <p:spTgt spid="19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92"/>
                                        </p:tgtEl>
                                        <p:attrNameLst>
                                          <p:attrName>style.visibility</p:attrName>
                                        </p:attrNameLst>
                                      </p:cBhvr>
                                      <p:to>
                                        <p:strVal val="visible"/>
                                      </p:to>
                                    </p:set>
                                    <p:animEffect transition="in" filter="fade">
                                      <p:cBhvr>
                                        <p:cTn id="82" dur="500"/>
                                        <p:tgtEl>
                                          <p:spTgt spid="19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87"/>
                                        </p:tgtEl>
                                        <p:attrNameLst>
                                          <p:attrName>style.visibility</p:attrName>
                                        </p:attrNameLst>
                                      </p:cBhvr>
                                      <p:to>
                                        <p:strVal val="visible"/>
                                      </p:to>
                                    </p:set>
                                    <p:animEffect transition="in" filter="fade">
                                      <p:cBhvr>
                                        <p:cTn id="87" dur="500"/>
                                        <p:tgtEl>
                                          <p:spTgt spid="18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3"/>
                                        </p:tgtEl>
                                        <p:attrNameLst>
                                          <p:attrName>style.visibility</p:attrName>
                                        </p:attrNameLst>
                                      </p:cBhvr>
                                      <p:to>
                                        <p:strVal val="visible"/>
                                      </p:to>
                                    </p:set>
                                    <p:animEffect transition="in" filter="fade">
                                      <p:cBhvr>
                                        <p:cTn id="92" dur="500"/>
                                        <p:tgtEl>
                                          <p:spTgt spid="19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4"/>
                                        </p:tgtEl>
                                        <p:attrNameLst>
                                          <p:attrName>style.visibility</p:attrName>
                                        </p:attrNameLst>
                                      </p:cBhvr>
                                      <p:to>
                                        <p:strVal val="visible"/>
                                      </p:to>
                                    </p:set>
                                    <p:animEffect transition="in" filter="fade">
                                      <p:cBhvr>
                                        <p:cTn id="97" dur="500"/>
                                        <p:tgtEl>
                                          <p:spTgt spid="19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6" grpId="0"/>
      <p:bldP spid="178" grpId="0"/>
      <p:bldP spid="179" grpId="0" animBg="1"/>
      <p:bldP spid="184" grpId="0" animBg="1"/>
      <p:bldP spid="186" grpId="0"/>
      <p:bldP spid="187" grpId="0" animBg="1"/>
      <p:bldP spid="192" grpId="0"/>
      <p:bldP spid="193" grpId="0" animBg="1"/>
      <p:bldP spid="19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187801E3-9B9C-0F44-8CEE-C308EE85A32B}"/>
              </a:ext>
            </a:extLst>
          </p:cNvPr>
          <p:cNvSpPr txBox="1">
            <a:spLocks/>
          </p:cNvSpPr>
          <p:nvPr/>
        </p:nvSpPr>
        <p:spPr>
          <a:xfrm>
            <a:off x="-22949" y="1533626"/>
            <a:ext cx="9144000" cy="1331407"/>
          </a:xfrm>
          <a:prstGeom prst="rect">
            <a:avLst/>
          </a:prstGeom>
        </p:spPr>
        <p:txBody>
          <a:bodyPr vert="horz" lIns="68580" tIns="34290" rIns="68580" bIns="34290" rtlCol="0">
            <a:noAutofit/>
          </a:bodyPr>
          <a:lstStyle>
            <a:lvl1pPr marL="256032" indent="-256032" algn="l" defTabSz="457200" rtl="0" eaLnBrk="1" latinLnBrk="0" hangingPunct="1">
              <a:spcBef>
                <a:spcPct val="20000"/>
              </a:spcBef>
              <a:buFont typeface="Arial"/>
              <a:buChar char="•"/>
              <a:defRPr sz="2800" kern="1200">
                <a:solidFill>
                  <a:srgbClr val="0000FF"/>
                </a:solidFill>
                <a:latin typeface="Verdana" charset="0"/>
                <a:ea typeface="Verdana" charset="0"/>
                <a:cs typeface="Verdana" charset="0"/>
              </a:defRPr>
            </a:lvl1pPr>
            <a:lvl2pPr marL="742950" indent="-285750" algn="l" defTabSz="457200" rtl="0" eaLnBrk="1" latinLnBrk="0" hangingPunct="1">
              <a:spcBef>
                <a:spcPct val="20000"/>
              </a:spcBef>
              <a:buFont typeface="Arial"/>
              <a:buChar char="–"/>
              <a:defRPr sz="2400" kern="1200">
                <a:solidFill>
                  <a:schemeClr val="tx1"/>
                </a:solidFill>
                <a:latin typeface="Verdana" charset="0"/>
                <a:ea typeface="Verdana" charset="0"/>
                <a:cs typeface="Verdana" charset="0"/>
              </a:defRPr>
            </a:lvl2pPr>
            <a:lvl3pPr marL="1143000" indent="-228600" algn="l" defTabSz="457200" rtl="0" eaLnBrk="1" latinLnBrk="0" hangingPunct="1">
              <a:spcBef>
                <a:spcPct val="20000"/>
              </a:spcBef>
              <a:buFont typeface="Arial"/>
              <a:buChar char="•"/>
              <a:defRPr sz="1600" kern="1200">
                <a:solidFill>
                  <a:schemeClr val="tx1"/>
                </a:solidFill>
                <a:latin typeface="Verdana" charset="0"/>
                <a:ea typeface="Verdana" charset="0"/>
                <a:cs typeface="Verdana" charset="0"/>
              </a:defRPr>
            </a:lvl3pPr>
            <a:lvl4pPr marL="1600200" indent="-228600" algn="l" defTabSz="457200" rtl="0" eaLnBrk="1" latinLnBrk="0" hangingPunct="1">
              <a:spcBef>
                <a:spcPct val="20000"/>
              </a:spcBef>
              <a:buFont typeface="Arial"/>
              <a:buChar char="–"/>
              <a:defRPr sz="1600" kern="1200">
                <a:solidFill>
                  <a:schemeClr val="tx1"/>
                </a:solidFill>
                <a:latin typeface="Verdana" charset="0"/>
                <a:ea typeface="Verdana" charset="0"/>
                <a:cs typeface="Verdana" charset="0"/>
              </a:defRPr>
            </a:lvl4pPr>
            <a:lvl5pPr marL="2057400" indent="-228600" algn="l" defTabSz="457200" rtl="0" eaLnBrk="1" latinLnBrk="0" hangingPunct="1">
              <a:spcBef>
                <a:spcPct val="20000"/>
              </a:spcBef>
              <a:buFont typeface="Arial"/>
              <a:buChar char="»"/>
              <a:defRPr sz="1600" kern="1200">
                <a:solidFill>
                  <a:schemeClr val="tx1"/>
                </a:solidFill>
                <a:latin typeface="Verdana" charset="0"/>
                <a:ea typeface="Verdana" charset="0"/>
                <a:cs typeface="Verdan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3200" dirty="0">
                <a:solidFill>
                  <a:schemeClr val="tx1"/>
                </a:solidFill>
              </a:rPr>
              <a:t>Multiple </a:t>
            </a:r>
            <a:r>
              <a:rPr lang="en-US" sz="3200" i="1" dirty="0">
                <a:solidFill>
                  <a:schemeClr val="tx1"/>
                </a:solidFill>
              </a:rPr>
              <a:t>workers</a:t>
            </a:r>
            <a:r>
              <a:rPr lang="en-US" sz="3200" dirty="0">
                <a:solidFill>
                  <a:schemeClr val="tx1"/>
                </a:solidFill>
              </a:rPr>
              <a:t> parallelize the data processing</a:t>
            </a:r>
          </a:p>
          <a:p>
            <a:pPr>
              <a:buFontTx/>
              <a:buChar char="-"/>
            </a:pPr>
            <a:r>
              <a:rPr lang="en-US" sz="3200" dirty="0">
                <a:solidFill>
                  <a:schemeClr val="tx1"/>
                </a:solidFill>
              </a:rPr>
              <a:t>Processing user-defined functions (UDFs) at workers</a:t>
            </a:r>
          </a:p>
        </p:txBody>
      </p:sp>
      <p:sp>
        <p:nvSpPr>
          <p:cNvPr id="32" name="Title 2">
            <a:extLst>
              <a:ext uri="{FF2B5EF4-FFF2-40B4-BE49-F238E27FC236}">
                <a16:creationId xmlns:a16="http://schemas.microsoft.com/office/drawing/2014/main" id="{12320C4B-81EA-4A72-951D-1063355F68D6}"/>
              </a:ext>
            </a:extLst>
          </p:cNvPr>
          <p:cNvSpPr>
            <a:spLocks noGrp="1"/>
          </p:cNvSpPr>
          <p:nvPr>
            <p:ph type="title"/>
          </p:nvPr>
        </p:nvSpPr>
        <p:spPr>
          <a:xfrm>
            <a:off x="-40640" y="0"/>
            <a:ext cx="9321800" cy="1325563"/>
          </a:xfrm>
        </p:spPr>
        <p:txBody>
          <a:bodyPr/>
          <a:lstStyle/>
          <a:p>
            <a:r>
              <a:rPr lang="en-US" sz="3600" dirty="0"/>
              <a:t>	Database Queries in Spark</a:t>
            </a:r>
          </a:p>
        </p:txBody>
      </p:sp>
      <p:grpSp>
        <p:nvGrpSpPr>
          <p:cNvPr id="3" name="Group 2">
            <a:extLst>
              <a:ext uri="{FF2B5EF4-FFF2-40B4-BE49-F238E27FC236}">
                <a16:creationId xmlns:a16="http://schemas.microsoft.com/office/drawing/2014/main" id="{6985B007-F81D-4D4A-81D2-846219DC493C}"/>
              </a:ext>
            </a:extLst>
          </p:cNvPr>
          <p:cNvGrpSpPr/>
          <p:nvPr/>
        </p:nvGrpSpPr>
        <p:grpSpPr>
          <a:xfrm>
            <a:off x="6884965" y="4582023"/>
            <a:ext cx="2232069" cy="1484702"/>
            <a:chOff x="6600825" y="4162425"/>
            <a:chExt cx="2232069" cy="1484702"/>
          </a:xfrm>
        </p:grpSpPr>
        <p:sp>
          <p:nvSpPr>
            <p:cNvPr id="166" name="Rounded Rectangle 203">
              <a:extLst>
                <a:ext uri="{FF2B5EF4-FFF2-40B4-BE49-F238E27FC236}">
                  <a16:creationId xmlns:a16="http://schemas.microsoft.com/office/drawing/2014/main" id="{DA5A8DDF-ADE4-422A-A58E-17799D005D54}"/>
                </a:ext>
              </a:extLst>
            </p:cNvPr>
            <p:cNvSpPr>
              <a:spLocks noChangeAspect="1"/>
            </p:cNvSpPr>
            <p:nvPr/>
          </p:nvSpPr>
          <p:spPr>
            <a:xfrm>
              <a:off x="6962870" y="4567344"/>
              <a:ext cx="1870024" cy="10797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p>
          </p:txBody>
        </p:sp>
        <p:sp>
          <p:nvSpPr>
            <p:cNvPr id="167" name="Rounded Rectangle 202">
              <a:extLst>
                <a:ext uri="{FF2B5EF4-FFF2-40B4-BE49-F238E27FC236}">
                  <a16:creationId xmlns:a16="http://schemas.microsoft.com/office/drawing/2014/main" id="{59D22F27-4AB5-426C-A932-5087D2E25CDF}"/>
                </a:ext>
              </a:extLst>
            </p:cNvPr>
            <p:cNvSpPr>
              <a:spLocks noChangeAspect="1"/>
            </p:cNvSpPr>
            <p:nvPr/>
          </p:nvSpPr>
          <p:spPr>
            <a:xfrm>
              <a:off x="6842188" y="4432371"/>
              <a:ext cx="1870024" cy="10797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p>
          </p:txBody>
        </p:sp>
        <p:sp>
          <p:nvSpPr>
            <p:cNvPr id="168" name="Rounded Rectangle 87">
              <a:extLst>
                <a:ext uri="{FF2B5EF4-FFF2-40B4-BE49-F238E27FC236}">
                  <a16:creationId xmlns:a16="http://schemas.microsoft.com/office/drawing/2014/main" id="{2F60EAEB-730B-4D7D-9FE3-F0C35CC3DDB0}"/>
                </a:ext>
              </a:extLst>
            </p:cNvPr>
            <p:cNvSpPr>
              <a:spLocks noChangeAspect="1"/>
            </p:cNvSpPr>
            <p:nvPr/>
          </p:nvSpPr>
          <p:spPr>
            <a:xfrm>
              <a:off x="6721507" y="4297398"/>
              <a:ext cx="1870024" cy="10797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p>
          </p:txBody>
        </p:sp>
        <p:sp>
          <p:nvSpPr>
            <p:cNvPr id="169" name="Rounded Rectangle 141">
              <a:extLst>
                <a:ext uri="{FF2B5EF4-FFF2-40B4-BE49-F238E27FC236}">
                  <a16:creationId xmlns:a16="http://schemas.microsoft.com/office/drawing/2014/main" id="{F4577005-DCF0-4783-A1C2-B93E82F1BE8C}"/>
                </a:ext>
              </a:extLst>
            </p:cNvPr>
            <p:cNvSpPr>
              <a:spLocks noChangeAspect="1"/>
            </p:cNvSpPr>
            <p:nvPr/>
          </p:nvSpPr>
          <p:spPr>
            <a:xfrm>
              <a:off x="6600825" y="4162425"/>
              <a:ext cx="1870024" cy="10797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dirty="0"/>
            </a:p>
            <a:p>
              <a:pPr algn="ctr"/>
              <a:r>
                <a:rPr lang="en-US" sz="2400" dirty="0"/>
                <a:t>Worker</a:t>
              </a:r>
            </a:p>
          </p:txBody>
        </p:sp>
      </p:grpSp>
      <p:sp>
        <p:nvSpPr>
          <p:cNvPr id="170" name="Rounded Rectangle 142">
            <a:extLst>
              <a:ext uri="{FF2B5EF4-FFF2-40B4-BE49-F238E27FC236}">
                <a16:creationId xmlns:a16="http://schemas.microsoft.com/office/drawing/2014/main" id="{1E6F273B-BC31-4683-8B82-18DB65341A37}"/>
              </a:ext>
            </a:extLst>
          </p:cNvPr>
          <p:cNvSpPr/>
          <p:nvPr/>
        </p:nvSpPr>
        <p:spPr>
          <a:xfrm>
            <a:off x="8031432" y="4665822"/>
            <a:ext cx="680013" cy="53394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dirty="0"/>
              <a:t>Data</a:t>
            </a:r>
          </a:p>
        </p:txBody>
      </p:sp>
      <p:grpSp>
        <p:nvGrpSpPr>
          <p:cNvPr id="8" name="Group 7">
            <a:extLst>
              <a:ext uri="{FF2B5EF4-FFF2-40B4-BE49-F238E27FC236}">
                <a16:creationId xmlns:a16="http://schemas.microsoft.com/office/drawing/2014/main" id="{9CFF161D-0248-44AB-A784-4EE440330E36}"/>
              </a:ext>
            </a:extLst>
          </p:cNvPr>
          <p:cNvGrpSpPr/>
          <p:nvPr/>
        </p:nvGrpSpPr>
        <p:grpSpPr>
          <a:xfrm>
            <a:off x="7075501" y="4666079"/>
            <a:ext cx="570592" cy="548265"/>
            <a:chOff x="7075501" y="4666079"/>
            <a:chExt cx="570592" cy="548265"/>
          </a:xfrm>
        </p:grpSpPr>
        <p:sp>
          <p:nvSpPr>
            <p:cNvPr id="171" name="Rounded Rectangle 190">
              <a:extLst>
                <a:ext uri="{FF2B5EF4-FFF2-40B4-BE49-F238E27FC236}">
                  <a16:creationId xmlns:a16="http://schemas.microsoft.com/office/drawing/2014/main" id="{7ED44B18-BA71-4905-A21A-BC0045280753}"/>
                </a:ext>
              </a:extLst>
            </p:cNvPr>
            <p:cNvSpPr/>
            <p:nvPr/>
          </p:nvSpPr>
          <p:spPr>
            <a:xfrm>
              <a:off x="7075501" y="4666079"/>
              <a:ext cx="570592" cy="533943"/>
            </a:xfrm>
            <a:prstGeom prst="roundRect">
              <a:avLst/>
            </a:prstGeom>
            <a:solidFill>
              <a:srgbClr val="F0624A"/>
            </a:solidFill>
          </p:spPr>
          <p:style>
            <a:lnRef idx="2">
              <a:schemeClr val="accent6">
                <a:shade val="50000"/>
              </a:schemeClr>
            </a:lnRef>
            <a:fillRef idx="1">
              <a:schemeClr val="accent6"/>
            </a:fillRef>
            <a:effectRef idx="0">
              <a:schemeClr val="accent6"/>
            </a:effectRef>
            <a:fontRef idx="minor">
              <a:schemeClr val="lt1"/>
            </a:fontRef>
          </p:style>
          <p:txBody>
            <a:bodyPr lIns="0" rIns="0" bIns="252000" rtlCol="0" anchor="ctr"/>
            <a:lstStyle/>
            <a:p>
              <a:pPr algn="ctr"/>
              <a:r>
                <a:rPr lang="en-US" dirty="0"/>
                <a:t>UDF</a:t>
              </a:r>
            </a:p>
          </p:txBody>
        </p:sp>
        <p:pic>
          <p:nvPicPr>
            <p:cNvPr id="172" name="Picture 2" descr="Image result for work icon">
              <a:extLst>
                <a:ext uri="{FF2B5EF4-FFF2-40B4-BE49-F238E27FC236}">
                  <a16:creationId xmlns:a16="http://schemas.microsoft.com/office/drawing/2014/main" id="{0D88003D-68F5-4765-A770-14B7E61AA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30" t="17872" r="25145" b="38462"/>
            <a:stretch/>
          </p:blipFill>
          <p:spPr bwMode="auto">
            <a:xfrm>
              <a:off x="7240324" y="4935656"/>
              <a:ext cx="251800" cy="27868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3" name="Straight Arrow Connector 172">
            <a:extLst>
              <a:ext uri="{FF2B5EF4-FFF2-40B4-BE49-F238E27FC236}">
                <a16:creationId xmlns:a16="http://schemas.microsoft.com/office/drawing/2014/main" id="{44EF75DF-6D19-44B0-96E3-CABEF4FF0FB9}"/>
              </a:ext>
            </a:extLst>
          </p:cNvPr>
          <p:cNvCxnSpPr>
            <a:cxnSpLocks/>
            <a:stCxn id="170" idx="1"/>
            <a:endCxn id="171" idx="3"/>
          </p:cNvCxnSpPr>
          <p:nvPr/>
        </p:nvCxnSpPr>
        <p:spPr>
          <a:xfrm flipH="1">
            <a:off x="7646093" y="4932794"/>
            <a:ext cx="385339" cy="257"/>
          </a:xfrm>
          <a:prstGeom prst="straightConnector1">
            <a:avLst/>
          </a:prstGeom>
          <a:ln w="50800">
            <a:solidFill>
              <a:schemeClr val="bg1">
                <a:lumMod val="8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75" name="Picture 6" descr="Female Computer User (#1) by oksmith">
            <a:extLst>
              <a:ext uri="{FF2B5EF4-FFF2-40B4-BE49-F238E27FC236}">
                <a16:creationId xmlns:a16="http://schemas.microsoft.com/office/drawing/2014/main" id="{0D05B57C-292A-4107-9C08-31E14211B5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4716399"/>
            <a:ext cx="918006" cy="835853"/>
          </a:xfrm>
          <a:prstGeom prst="rect">
            <a:avLst/>
          </a:prstGeom>
          <a:noFill/>
          <a:extLst>
            <a:ext uri="{909E8E84-426E-40DD-AFC4-6F175D3DCCD1}">
              <a14:hiddenFill xmlns:a14="http://schemas.microsoft.com/office/drawing/2010/main">
                <a:solidFill>
                  <a:srgbClr val="FFFFFF"/>
                </a:solidFill>
              </a14:hiddenFill>
            </a:ext>
          </a:extLst>
        </p:spPr>
      </p:pic>
      <p:sp>
        <p:nvSpPr>
          <p:cNvPr id="176" name="TextBox 175">
            <a:extLst>
              <a:ext uri="{FF2B5EF4-FFF2-40B4-BE49-F238E27FC236}">
                <a16:creationId xmlns:a16="http://schemas.microsoft.com/office/drawing/2014/main" id="{A1415BEA-BBFD-4E88-BF0D-6FB05AACEA7F}"/>
              </a:ext>
            </a:extLst>
          </p:cNvPr>
          <p:cNvSpPr txBox="1"/>
          <p:nvPr/>
        </p:nvSpPr>
        <p:spPr>
          <a:xfrm>
            <a:off x="20460" y="5571494"/>
            <a:ext cx="918006" cy="400110"/>
          </a:xfrm>
          <a:prstGeom prst="rect">
            <a:avLst/>
          </a:prstGeom>
          <a:noFill/>
        </p:spPr>
        <p:txBody>
          <a:bodyPr wrap="square" rtlCol="0">
            <a:spAutoFit/>
          </a:bodyPr>
          <a:lstStyle/>
          <a:p>
            <a:r>
              <a:rPr lang="en-US" sz="2000" dirty="0"/>
              <a:t>User</a:t>
            </a:r>
          </a:p>
        </p:txBody>
      </p:sp>
      <p:cxnSp>
        <p:nvCxnSpPr>
          <p:cNvPr id="177" name="Straight Arrow Connector 176">
            <a:extLst>
              <a:ext uri="{FF2B5EF4-FFF2-40B4-BE49-F238E27FC236}">
                <a16:creationId xmlns:a16="http://schemas.microsoft.com/office/drawing/2014/main" id="{3EBB8F6E-C307-4CBC-837A-4A4EC8131DC3}"/>
              </a:ext>
            </a:extLst>
          </p:cNvPr>
          <p:cNvCxnSpPr>
            <a:cxnSpLocks/>
          </p:cNvCxnSpPr>
          <p:nvPr/>
        </p:nvCxnSpPr>
        <p:spPr>
          <a:xfrm flipH="1">
            <a:off x="968223" y="4910328"/>
            <a:ext cx="720000" cy="18249"/>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842DE709-571E-477C-B71C-74EDF257ADB2}"/>
              </a:ext>
            </a:extLst>
          </p:cNvPr>
          <p:cNvSpPr txBox="1"/>
          <p:nvPr/>
        </p:nvSpPr>
        <p:spPr>
          <a:xfrm>
            <a:off x="863603" y="4140200"/>
            <a:ext cx="1407715" cy="400110"/>
          </a:xfrm>
          <a:prstGeom prst="rect">
            <a:avLst/>
          </a:prstGeom>
          <a:noFill/>
        </p:spPr>
        <p:txBody>
          <a:bodyPr wrap="square" rtlCol="0">
            <a:spAutoFit/>
          </a:bodyPr>
          <a:lstStyle/>
          <a:p>
            <a:r>
              <a:rPr lang="en-US" sz="2000" dirty="0"/>
              <a:t>Query</a:t>
            </a:r>
          </a:p>
        </p:txBody>
      </p:sp>
      <p:sp>
        <p:nvSpPr>
          <p:cNvPr id="179" name="Rounded Rectangle 121">
            <a:extLst>
              <a:ext uri="{FF2B5EF4-FFF2-40B4-BE49-F238E27FC236}">
                <a16:creationId xmlns:a16="http://schemas.microsoft.com/office/drawing/2014/main" id="{1E9206C1-C894-45AE-AD65-52974B9ADDC5}"/>
              </a:ext>
            </a:extLst>
          </p:cNvPr>
          <p:cNvSpPr/>
          <p:nvPr/>
        </p:nvSpPr>
        <p:spPr>
          <a:xfrm>
            <a:off x="1707511" y="4480560"/>
            <a:ext cx="978540" cy="862752"/>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dirty="0"/>
              <a:t>Query planner</a:t>
            </a:r>
          </a:p>
        </p:txBody>
      </p:sp>
      <p:sp>
        <p:nvSpPr>
          <p:cNvPr id="184" name="Rounded Rectangle 146">
            <a:extLst>
              <a:ext uri="{FF2B5EF4-FFF2-40B4-BE49-F238E27FC236}">
                <a16:creationId xmlns:a16="http://schemas.microsoft.com/office/drawing/2014/main" id="{A02B00E9-D027-45B1-B645-2E453ECD951F}"/>
              </a:ext>
            </a:extLst>
          </p:cNvPr>
          <p:cNvSpPr/>
          <p:nvPr/>
        </p:nvSpPr>
        <p:spPr>
          <a:xfrm>
            <a:off x="3277396" y="4480560"/>
            <a:ext cx="978539" cy="15066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950" dirty="0"/>
              <a:t>Master Node</a:t>
            </a:r>
          </a:p>
        </p:txBody>
      </p:sp>
      <p:cxnSp>
        <p:nvCxnSpPr>
          <p:cNvPr id="185" name="Straight Arrow Connector 184">
            <a:extLst>
              <a:ext uri="{FF2B5EF4-FFF2-40B4-BE49-F238E27FC236}">
                <a16:creationId xmlns:a16="http://schemas.microsoft.com/office/drawing/2014/main" id="{67F895B8-6012-46B7-AB32-464F07C57AEB}"/>
              </a:ext>
            </a:extLst>
          </p:cNvPr>
          <p:cNvCxnSpPr>
            <a:cxnSpLocks/>
            <a:endCxn id="179" idx="3"/>
          </p:cNvCxnSpPr>
          <p:nvPr/>
        </p:nvCxnSpPr>
        <p:spPr>
          <a:xfrm flipH="1">
            <a:off x="2686051" y="4911936"/>
            <a:ext cx="591345" cy="0"/>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BAF52B3A-856F-4A9C-8609-64E59F499E5F}"/>
              </a:ext>
            </a:extLst>
          </p:cNvPr>
          <p:cNvSpPr txBox="1"/>
          <p:nvPr/>
        </p:nvSpPr>
        <p:spPr>
          <a:xfrm>
            <a:off x="2552724" y="4140200"/>
            <a:ext cx="951191" cy="461665"/>
          </a:xfrm>
          <a:prstGeom prst="rect">
            <a:avLst/>
          </a:prstGeom>
          <a:noFill/>
        </p:spPr>
        <p:txBody>
          <a:bodyPr wrap="square" rtlCol="0">
            <a:spAutoFit/>
          </a:bodyPr>
          <a:lstStyle/>
          <a:p>
            <a:r>
              <a:rPr lang="en-US" sz="2400" dirty="0"/>
              <a:t>Plan</a:t>
            </a:r>
          </a:p>
        </p:txBody>
      </p:sp>
      <p:sp>
        <p:nvSpPr>
          <p:cNvPr id="187" name="Rounded Rectangle 131">
            <a:extLst>
              <a:ext uri="{FF2B5EF4-FFF2-40B4-BE49-F238E27FC236}">
                <a16:creationId xmlns:a16="http://schemas.microsoft.com/office/drawing/2014/main" id="{5BE0751D-93F7-439C-B8C3-FE06AF3627BF}"/>
              </a:ext>
            </a:extLst>
          </p:cNvPr>
          <p:cNvSpPr/>
          <p:nvPr/>
        </p:nvSpPr>
        <p:spPr>
          <a:xfrm>
            <a:off x="4370595" y="4494360"/>
            <a:ext cx="2393688" cy="1548000"/>
          </a:xfrm>
          <a:prstGeom prst="roundRect">
            <a:avLst/>
          </a:prstGeom>
          <a:solidFill>
            <a:schemeClr val="bg1">
              <a:lumMod val="50000"/>
              <a:alpha val="40000"/>
            </a:schemeClr>
          </a:solidFill>
          <a:ln>
            <a:solidFill>
              <a:schemeClr val="accent3">
                <a:shade val="50000"/>
                <a:alpha val="60000"/>
              </a:schemeClr>
            </a:solidFill>
          </a:ln>
        </p:spPr>
        <p:style>
          <a:lnRef idx="2">
            <a:schemeClr val="accent3">
              <a:shade val="50000"/>
            </a:schemeClr>
          </a:lnRef>
          <a:fillRef idx="1">
            <a:schemeClr val="accent3"/>
          </a:fillRef>
          <a:effectRef idx="0">
            <a:schemeClr val="accent3"/>
          </a:effectRef>
          <a:fontRef idx="minor">
            <a:schemeClr val="lt1"/>
          </a:fontRef>
        </p:style>
        <p:txBody>
          <a:bodyPr lIns="36000" rIns="36000" bIns="288000" rtlCol="0" anchor="ctr"/>
          <a:lstStyle/>
          <a:p>
            <a:pPr algn="ctr"/>
            <a:r>
              <a:rPr lang="en-US" sz="3200" dirty="0"/>
              <a:t>Switch</a:t>
            </a:r>
          </a:p>
        </p:txBody>
      </p:sp>
      <p:grpSp>
        <p:nvGrpSpPr>
          <p:cNvPr id="7" name="Group 6">
            <a:extLst>
              <a:ext uri="{FF2B5EF4-FFF2-40B4-BE49-F238E27FC236}">
                <a16:creationId xmlns:a16="http://schemas.microsoft.com/office/drawing/2014/main" id="{7EE38FD1-500A-474F-BEA6-7485F2396740}"/>
              </a:ext>
            </a:extLst>
          </p:cNvPr>
          <p:cNvGrpSpPr/>
          <p:nvPr/>
        </p:nvGrpSpPr>
        <p:grpSpPr>
          <a:xfrm>
            <a:off x="4276254" y="4142232"/>
            <a:ext cx="2651760" cy="516052"/>
            <a:chOff x="4073055" y="4328741"/>
            <a:chExt cx="2651760" cy="516052"/>
          </a:xfrm>
        </p:grpSpPr>
        <p:cxnSp>
          <p:nvCxnSpPr>
            <p:cNvPr id="188" name="Straight Arrow Connector 187">
              <a:extLst>
                <a:ext uri="{FF2B5EF4-FFF2-40B4-BE49-F238E27FC236}">
                  <a16:creationId xmlns:a16="http://schemas.microsoft.com/office/drawing/2014/main" id="{C55EC807-DCEF-4638-9223-0AFB8914CC28}"/>
                </a:ext>
              </a:extLst>
            </p:cNvPr>
            <p:cNvCxnSpPr>
              <a:cxnSpLocks/>
            </p:cNvCxnSpPr>
            <p:nvPr/>
          </p:nvCxnSpPr>
          <p:spPr>
            <a:xfrm flipH="1" flipV="1">
              <a:off x="4073055" y="4844793"/>
              <a:ext cx="2651760" cy="0"/>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8A7882CD-3BE7-4416-9466-EB10CD08EED1}"/>
                </a:ext>
              </a:extLst>
            </p:cNvPr>
            <p:cNvSpPr txBox="1"/>
            <p:nvPr/>
          </p:nvSpPr>
          <p:spPr>
            <a:xfrm>
              <a:off x="4435009" y="4328741"/>
              <a:ext cx="2141504" cy="400110"/>
            </a:xfrm>
            <a:prstGeom prst="rect">
              <a:avLst/>
            </a:prstGeom>
            <a:noFill/>
          </p:spPr>
          <p:txBody>
            <a:bodyPr wrap="square" rtlCol="0">
              <a:spAutoFit/>
            </a:bodyPr>
            <a:lstStyle/>
            <a:p>
              <a:r>
                <a:rPr lang="en-US" sz="2000" dirty="0"/>
                <a:t>Query, UDF</a:t>
              </a:r>
            </a:p>
          </p:txBody>
        </p:sp>
      </p:grpSp>
      <p:cxnSp>
        <p:nvCxnSpPr>
          <p:cNvPr id="191" name="Straight Arrow Connector 190">
            <a:extLst>
              <a:ext uri="{FF2B5EF4-FFF2-40B4-BE49-F238E27FC236}">
                <a16:creationId xmlns:a16="http://schemas.microsoft.com/office/drawing/2014/main" id="{9E6A150A-C90A-4618-929B-BECBAABAFD22}"/>
              </a:ext>
            </a:extLst>
          </p:cNvPr>
          <p:cNvCxnSpPr>
            <a:cxnSpLocks/>
          </p:cNvCxnSpPr>
          <p:nvPr/>
        </p:nvCxnSpPr>
        <p:spPr>
          <a:xfrm flipV="1">
            <a:off x="1003324" y="5548189"/>
            <a:ext cx="2267387" cy="0"/>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19BD46E1-857B-4EEC-819C-0B130726E471}"/>
              </a:ext>
            </a:extLst>
          </p:cNvPr>
          <p:cNvSpPr txBox="1"/>
          <p:nvPr/>
        </p:nvSpPr>
        <p:spPr>
          <a:xfrm>
            <a:off x="1421193" y="5625240"/>
            <a:ext cx="1311863" cy="461665"/>
          </a:xfrm>
          <a:prstGeom prst="rect">
            <a:avLst/>
          </a:prstGeom>
          <a:noFill/>
        </p:spPr>
        <p:txBody>
          <a:bodyPr wrap="square" rtlCol="0">
            <a:spAutoFit/>
          </a:bodyPr>
          <a:lstStyle/>
          <a:p>
            <a:r>
              <a:rPr lang="en-US" sz="2400" dirty="0"/>
              <a:t>Result</a:t>
            </a:r>
          </a:p>
        </p:txBody>
      </p:sp>
      <p:sp>
        <p:nvSpPr>
          <p:cNvPr id="193" name="Oval 192">
            <a:extLst>
              <a:ext uri="{FF2B5EF4-FFF2-40B4-BE49-F238E27FC236}">
                <a16:creationId xmlns:a16="http://schemas.microsoft.com/office/drawing/2014/main" id="{E796B43D-0620-4B42-87B3-EC83C03514BD}"/>
              </a:ext>
            </a:extLst>
          </p:cNvPr>
          <p:cNvSpPr/>
          <p:nvPr/>
        </p:nvSpPr>
        <p:spPr>
          <a:xfrm>
            <a:off x="6914824" y="4417248"/>
            <a:ext cx="914400" cy="914400"/>
          </a:xfrm>
          <a:prstGeom prst="ellipse">
            <a:avLst/>
          </a:prstGeom>
          <a:noFill/>
          <a:ln w="730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4" name="Oval 193">
            <a:extLst>
              <a:ext uri="{FF2B5EF4-FFF2-40B4-BE49-F238E27FC236}">
                <a16:creationId xmlns:a16="http://schemas.microsoft.com/office/drawing/2014/main" id="{CCFD0DF3-228D-41B1-B33C-18B2D928DF3A}"/>
              </a:ext>
            </a:extLst>
          </p:cNvPr>
          <p:cNvSpPr/>
          <p:nvPr/>
        </p:nvSpPr>
        <p:spPr>
          <a:xfrm>
            <a:off x="3095460" y="4811158"/>
            <a:ext cx="1371600" cy="1371600"/>
          </a:xfrm>
          <a:prstGeom prst="ellipse">
            <a:avLst/>
          </a:prstGeom>
          <a:noFill/>
          <a:ln w="730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98" name="Group 197">
            <a:extLst>
              <a:ext uri="{FF2B5EF4-FFF2-40B4-BE49-F238E27FC236}">
                <a16:creationId xmlns:a16="http://schemas.microsoft.com/office/drawing/2014/main" id="{C0F9A01A-F1FA-464B-931B-5865DD8B19D4}"/>
              </a:ext>
            </a:extLst>
          </p:cNvPr>
          <p:cNvGrpSpPr/>
          <p:nvPr/>
        </p:nvGrpSpPr>
        <p:grpSpPr>
          <a:xfrm>
            <a:off x="4255935" y="5747980"/>
            <a:ext cx="2930734" cy="658359"/>
            <a:chOff x="4073055" y="4692393"/>
            <a:chExt cx="2930734" cy="658359"/>
          </a:xfrm>
        </p:grpSpPr>
        <p:cxnSp>
          <p:nvCxnSpPr>
            <p:cNvPr id="199" name="Straight Arrow Connector 198">
              <a:extLst>
                <a:ext uri="{FF2B5EF4-FFF2-40B4-BE49-F238E27FC236}">
                  <a16:creationId xmlns:a16="http://schemas.microsoft.com/office/drawing/2014/main" id="{AB2BFEDD-679B-40B2-A5C7-D3528C40A3B1}"/>
                </a:ext>
              </a:extLst>
            </p:cNvPr>
            <p:cNvCxnSpPr>
              <a:cxnSpLocks/>
            </p:cNvCxnSpPr>
            <p:nvPr/>
          </p:nvCxnSpPr>
          <p:spPr>
            <a:xfrm rot="10800000" flipH="1" flipV="1">
              <a:off x="4073055" y="4692393"/>
              <a:ext cx="2651760" cy="0"/>
            </a:xfrm>
            <a:prstGeom prst="straightConnector1">
              <a:avLst/>
            </a:prstGeom>
            <a:ln w="44450">
              <a:headEnd type="triangle"/>
              <a:tailEnd type="none"/>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AAF1CA7E-42C7-4377-8D55-C0F1382170C2}"/>
                </a:ext>
              </a:extLst>
            </p:cNvPr>
            <p:cNvSpPr txBox="1"/>
            <p:nvPr/>
          </p:nvSpPr>
          <p:spPr>
            <a:xfrm>
              <a:off x="4862285" y="4950642"/>
              <a:ext cx="2141504" cy="400110"/>
            </a:xfrm>
            <a:prstGeom prst="rect">
              <a:avLst/>
            </a:prstGeom>
            <a:noFill/>
          </p:spPr>
          <p:txBody>
            <a:bodyPr wrap="square" rtlCol="0">
              <a:spAutoFit/>
            </a:bodyPr>
            <a:lstStyle/>
            <a:p>
              <a:r>
                <a:rPr lang="en-US" sz="2000" dirty="0"/>
                <a:t>Data</a:t>
              </a:r>
            </a:p>
          </p:txBody>
        </p:sp>
      </p:grpSp>
      <p:sp>
        <p:nvSpPr>
          <p:cNvPr id="33" name="Slide Number Placeholder 2">
            <a:extLst>
              <a:ext uri="{FF2B5EF4-FFF2-40B4-BE49-F238E27FC236}">
                <a16:creationId xmlns:a16="http://schemas.microsoft.com/office/drawing/2014/main" id="{F4585BF6-B9C9-443E-B823-F7773E26E442}"/>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39</a:t>
            </a:fld>
            <a:endParaRPr lang="en-US" sz="1200" dirty="0">
              <a:solidFill>
                <a:schemeClr val="tx1">
                  <a:tint val="75000"/>
                </a:schemeClr>
              </a:solidFill>
            </a:endParaRPr>
          </a:p>
        </p:txBody>
      </p:sp>
    </p:spTree>
    <p:extLst>
      <p:ext uri="{BB962C8B-B14F-4D97-AF65-F5344CB8AC3E}">
        <p14:creationId xmlns:p14="http://schemas.microsoft.com/office/powerpoint/2010/main" val="246658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7"/>
                                        </p:tgtEl>
                                        <p:attrNameLst>
                                          <p:attrName>style.visibility</p:attrName>
                                        </p:attrNameLst>
                                      </p:cBhvr>
                                      <p:to>
                                        <p:strVal val="visible"/>
                                      </p:to>
                                    </p:set>
                                    <p:animEffect transition="in" filter="fade">
                                      <p:cBhvr>
                                        <p:cTn id="15" dur="500"/>
                                        <p:tgtEl>
                                          <p:spTgt spid="1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8"/>
                                        </p:tgtEl>
                                        <p:attrNameLst>
                                          <p:attrName>style.visibility</p:attrName>
                                        </p:attrNameLst>
                                      </p:cBhvr>
                                      <p:to>
                                        <p:strVal val="visible"/>
                                      </p:to>
                                    </p:set>
                                    <p:animEffect transition="in" filter="fade">
                                      <p:cBhvr>
                                        <p:cTn id="18" dur="500"/>
                                        <p:tgtEl>
                                          <p:spTgt spid="1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9"/>
                                        </p:tgtEl>
                                        <p:attrNameLst>
                                          <p:attrName>style.visibility</p:attrName>
                                        </p:attrNameLst>
                                      </p:cBhvr>
                                      <p:to>
                                        <p:strVal val="visible"/>
                                      </p:to>
                                    </p:set>
                                    <p:animEffect transition="in" filter="fade">
                                      <p:cBhvr>
                                        <p:cTn id="23" dur="500"/>
                                        <p:tgtEl>
                                          <p:spTgt spid="17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5"/>
                                        </p:tgtEl>
                                        <p:attrNameLst>
                                          <p:attrName>style.visibility</p:attrName>
                                        </p:attrNameLst>
                                      </p:cBhvr>
                                      <p:to>
                                        <p:strVal val="visible"/>
                                      </p:to>
                                    </p:set>
                                    <p:animEffect transition="in" filter="fade">
                                      <p:cBhvr>
                                        <p:cTn id="28" dur="500"/>
                                        <p:tgtEl>
                                          <p:spTgt spid="18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4"/>
                                        </p:tgtEl>
                                        <p:attrNameLst>
                                          <p:attrName>style.visibility</p:attrName>
                                        </p:attrNameLst>
                                      </p:cBhvr>
                                      <p:to>
                                        <p:strVal val="visible"/>
                                      </p:to>
                                    </p:set>
                                    <p:animEffect transition="in" filter="fade">
                                      <p:cBhvr>
                                        <p:cTn id="36" dur="500"/>
                                        <p:tgtEl>
                                          <p:spTgt spid="18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6">
                                            <p:txEl>
                                              <p:pRg st="0" end="0"/>
                                            </p:txEl>
                                          </p:spTgt>
                                        </p:tgtEl>
                                        <p:attrNameLst>
                                          <p:attrName>style.visibility</p:attrName>
                                        </p:attrNameLst>
                                      </p:cBhvr>
                                      <p:to>
                                        <p:strVal val="visible"/>
                                      </p:to>
                                    </p:set>
                                    <p:animEffect transition="in" filter="fade">
                                      <p:cBhvr>
                                        <p:cTn id="41" dur="500"/>
                                        <p:tgtEl>
                                          <p:spTgt spid="5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500"/>
                                        <p:tgtEl>
                                          <p:spTgt spid="17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6">
                                            <p:txEl>
                                              <p:pRg st="1" end="1"/>
                                            </p:txEl>
                                          </p:spTgt>
                                        </p:tgtEl>
                                        <p:attrNameLst>
                                          <p:attrName>style.visibility</p:attrName>
                                        </p:attrNameLst>
                                      </p:cBhvr>
                                      <p:to>
                                        <p:strVal val="visible"/>
                                      </p:to>
                                    </p:set>
                                    <p:animEffect transition="in" filter="fade">
                                      <p:cBhvr>
                                        <p:cTn id="61" dur="500"/>
                                        <p:tgtEl>
                                          <p:spTgt spid="56">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animEffect transition="in" filter="fade">
                                      <p:cBhvr>
                                        <p:cTn id="69" dur="500"/>
                                        <p:tgtEl>
                                          <p:spTgt spid="17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98"/>
                                        </p:tgtEl>
                                        <p:attrNameLst>
                                          <p:attrName>style.visibility</p:attrName>
                                        </p:attrNameLst>
                                      </p:cBhvr>
                                      <p:to>
                                        <p:strVal val="visible"/>
                                      </p:to>
                                    </p:set>
                                    <p:animEffect transition="in" filter="fade">
                                      <p:cBhvr>
                                        <p:cTn id="74" dur="500"/>
                                        <p:tgtEl>
                                          <p:spTgt spid="19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91"/>
                                        </p:tgtEl>
                                        <p:attrNameLst>
                                          <p:attrName>style.visibility</p:attrName>
                                        </p:attrNameLst>
                                      </p:cBhvr>
                                      <p:to>
                                        <p:strVal val="visible"/>
                                      </p:to>
                                    </p:set>
                                    <p:animEffect transition="in" filter="fade">
                                      <p:cBhvr>
                                        <p:cTn id="79" dur="500"/>
                                        <p:tgtEl>
                                          <p:spTgt spid="19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92"/>
                                        </p:tgtEl>
                                        <p:attrNameLst>
                                          <p:attrName>style.visibility</p:attrName>
                                        </p:attrNameLst>
                                      </p:cBhvr>
                                      <p:to>
                                        <p:strVal val="visible"/>
                                      </p:to>
                                    </p:set>
                                    <p:animEffect transition="in" filter="fade">
                                      <p:cBhvr>
                                        <p:cTn id="82" dur="500"/>
                                        <p:tgtEl>
                                          <p:spTgt spid="19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87"/>
                                        </p:tgtEl>
                                        <p:attrNameLst>
                                          <p:attrName>style.visibility</p:attrName>
                                        </p:attrNameLst>
                                      </p:cBhvr>
                                      <p:to>
                                        <p:strVal val="visible"/>
                                      </p:to>
                                    </p:set>
                                    <p:animEffect transition="in" filter="fade">
                                      <p:cBhvr>
                                        <p:cTn id="87" dur="500"/>
                                        <p:tgtEl>
                                          <p:spTgt spid="18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3"/>
                                        </p:tgtEl>
                                        <p:attrNameLst>
                                          <p:attrName>style.visibility</p:attrName>
                                        </p:attrNameLst>
                                      </p:cBhvr>
                                      <p:to>
                                        <p:strVal val="visible"/>
                                      </p:to>
                                    </p:set>
                                    <p:animEffect transition="in" filter="fade">
                                      <p:cBhvr>
                                        <p:cTn id="92" dur="500"/>
                                        <p:tgtEl>
                                          <p:spTgt spid="19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4"/>
                                        </p:tgtEl>
                                        <p:attrNameLst>
                                          <p:attrName>style.visibility</p:attrName>
                                        </p:attrNameLst>
                                      </p:cBhvr>
                                      <p:to>
                                        <p:strVal val="visible"/>
                                      </p:to>
                                    </p:set>
                                    <p:animEffect transition="in" filter="fade">
                                      <p:cBhvr>
                                        <p:cTn id="97"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6" grpId="0"/>
      <p:bldP spid="178" grpId="0"/>
      <p:bldP spid="179" grpId="0" animBg="1"/>
      <p:bldP spid="184" grpId="0" animBg="1"/>
      <p:bldP spid="186" grpId="0"/>
      <p:bldP spid="187" grpId="0" animBg="1"/>
      <p:bldP spid="192" grpId="0"/>
      <p:bldP spid="193" grpId="0" animBg="1"/>
      <p:bldP spid="19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55" y="-15367"/>
            <a:ext cx="8857207" cy="1325563"/>
          </a:xfrm>
        </p:spPr>
        <p:txBody>
          <a:bodyPr/>
          <a:lstStyle/>
          <a:p>
            <a:r>
              <a:rPr lang="en-US" sz="4000" dirty="0"/>
              <a:t>Killer App: Network Telemetry</a:t>
            </a:r>
          </a:p>
        </p:txBody>
      </p:sp>
      <p:sp>
        <p:nvSpPr>
          <p:cNvPr id="26" name="Slide Number Placeholder 2">
            <a:extLst>
              <a:ext uri="{FF2B5EF4-FFF2-40B4-BE49-F238E27FC236}">
                <a16:creationId xmlns:a16="http://schemas.microsoft.com/office/drawing/2014/main" id="{055FBCB9-DFDE-4FC3-B149-B1B1623D6889}"/>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4</a:t>
            </a:fld>
            <a:endParaRPr lang="en-US" sz="1200" dirty="0">
              <a:solidFill>
                <a:schemeClr val="tx1">
                  <a:tint val="75000"/>
                </a:schemeClr>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8F0580-7F97-4F17-8E29-7263B490FDFA}"/>
                  </a:ext>
                </a:extLst>
              </p:cNvPr>
              <p:cNvSpPr>
                <a:spLocks noGrp="1"/>
              </p:cNvSpPr>
              <p:nvPr>
                <p:ph idx="1"/>
              </p:nvPr>
            </p:nvSpPr>
            <p:spPr>
              <a:xfrm>
                <a:off x="120203" y="1422087"/>
                <a:ext cx="8929352" cy="4351338"/>
              </a:xfrm>
            </p:spPr>
            <p:txBody>
              <a:bodyPr/>
              <a:lstStyle/>
              <a:p>
                <a:pPr>
                  <a:lnSpc>
                    <a:spcPct val="200000"/>
                  </a:lnSpc>
                </a:pPr>
                <a:r>
                  <a:rPr lang="en-US" sz="3600" dirty="0"/>
                  <a:t>Tell me more about my packets.</a:t>
                </a:r>
              </a:p>
              <a:p>
                <a:pPr lvl="1">
                  <a:lnSpc>
                    <a:spcPct val="200000"/>
                  </a:lnSpc>
                </a:pPr>
                <a:r>
                  <a:rPr lang="en-US" sz="3200" dirty="0"/>
                  <a:t>Is there a congestion/queue buildup?</a:t>
                </a:r>
              </a:p>
              <a:p>
                <a:pPr lvl="1">
                  <a:lnSpc>
                    <a:spcPct val="200000"/>
                  </a:lnSpc>
                </a:pPr>
                <a:r>
                  <a:rPr lang="en-US" sz="3200" dirty="0"/>
                  <a:t>Do routing paths agree with the policy? </a:t>
                </a:r>
              </a:p>
              <a:p>
                <a:pPr lvl="1">
                  <a:lnSpc>
                    <a:spcPct val="200000"/>
                  </a:lnSpc>
                </a:pPr>
                <a:r>
                  <a:rPr lang="en-US" sz="3200" dirty="0"/>
                  <a:t>Can flow </a:t>
                </a:r>
                <a14:m>
                  <m:oMath xmlns:m="http://schemas.openxmlformats.org/officeDocument/2006/math">
                    <m:r>
                      <a:rPr lang="en-US" sz="3200">
                        <a:latin typeface="Cambria Math" panose="02040503050406030204" pitchFamily="18" charset="0"/>
                      </a:rPr>
                      <m:t>𝑥</m:t>
                    </m:r>
                  </m:oMath>
                </a14:m>
                <a:r>
                  <a:rPr lang="en-US" sz="3200" dirty="0"/>
                  <a:t> increase its sending rate?</a:t>
                </a:r>
              </a:p>
            </p:txBody>
          </p:sp>
        </mc:Choice>
        <mc:Fallback xmlns="">
          <p:sp>
            <p:nvSpPr>
              <p:cNvPr id="3" name="Content Placeholder 2">
                <a:extLst>
                  <a:ext uri="{FF2B5EF4-FFF2-40B4-BE49-F238E27FC236}">
                    <a16:creationId xmlns:a16="http://schemas.microsoft.com/office/drawing/2014/main" id="{358F0580-7F97-4F17-8E29-7263B490FDFA}"/>
                  </a:ext>
                </a:extLst>
              </p:cNvPr>
              <p:cNvSpPr>
                <a:spLocks noGrp="1" noRot="1" noChangeAspect="1" noMove="1" noResize="1" noEditPoints="1" noAdjustHandles="1" noChangeArrowheads="1" noChangeShapeType="1" noTextEdit="1"/>
              </p:cNvSpPr>
              <p:nvPr>
                <p:ph idx="1"/>
              </p:nvPr>
            </p:nvSpPr>
            <p:spPr>
              <a:xfrm>
                <a:off x="120203" y="1422087"/>
                <a:ext cx="8929352" cy="4351338"/>
              </a:xfrm>
              <a:blipFill>
                <a:blip r:embed="rId3"/>
                <a:stretch>
                  <a:fillRect r="-2730" b="-3641"/>
                </a:stretch>
              </a:blipFill>
            </p:spPr>
            <p:txBody>
              <a:bodyPr/>
              <a:lstStyle/>
              <a:p>
                <a:r>
                  <a:rPr lang="en-US">
                    <a:noFill/>
                  </a:rPr>
                  <a:t> </a:t>
                </a:r>
              </a:p>
            </p:txBody>
          </p:sp>
        </mc:Fallback>
      </mc:AlternateContent>
    </p:spTree>
    <p:extLst>
      <p:ext uri="{BB962C8B-B14F-4D97-AF65-F5344CB8AC3E}">
        <p14:creationId xmlns:p14="http://schemas.microsoft.com/office/powerpoint/2010/main" val="37960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In-band Network Telemetry</a:t>
            </a:r>
          </a:p>
        </p:txBody>
      </p:sp>
      <p:sp>
        <p:nvSpPr>
          <p:cNvPr id="3" name="Content Placeholder 2">
            <a:extLst>
              <a:ext uri="{FF2B5EF4-FFF2-40B4-BE49-F238E27FC236}">
                <a16:creationId xmlns:a16="http://schemas.microsoft.com/office/drawing/2014/main" id="{BC11CEA7-A434-4442-9D17-14921B40D2A8}"/>
              </a:ext>
            </a:extLst>
          </p:cNvPr>
          <p:cNvSpPr>
            <a:spLocks noGrp="1"/>
          </p:cNvSpPr>
          <p:nvPr>
            <p:ph idx="1"/>
          </p:nvPr>
        </p:nvSpPr>
        <p:spPr>
          <a:xfrm>
            <a:off x="260492" y="1521115"/>
            <a:ext cx="2575428" cy="580505"/>
          </a:xfrm>
        </p:spPr>
        <p:txBody>
          <a:bodyPr/>
          <a:lstStyle/>
          <a:p>
            <a:r>
              <a:rPr lang="en-US" dirty="0"/>
              <a:t>df</a:t>
            </a:r>
          </a:p>
        </p:txBody>
      </p:sp>
      <p:sp>
        <p:nvSpPr>
          <p:cNvPr id="19" name="TextBox 22">
            <a:extLst>
              <a:ext uri="{FF2B5EF4-FFF2-40B4-BE49-F238E27FC236}">
                <a16:creationId xmlns:a16="http://schemas.microsoft.com/office/drawing/2014/main" id="{9B4EA8A7-E668-BF4A-BF1E-AC816D2D6AB4}"/>
              </a:ext>
            </a:extLst>
          </p:cNvPr>
          <p:cNvSpPr txBox="1"/>
          <p:nvPr/>
        </p:nvSpPr>
        <p:spPr>
          <a:xfrm>
            <a:off x="2312782" y="8974051"/>
            <a:ext cx="440789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metadata value</a:t>
            </a:r>
          </a:p>
        </p:txBody>
      </p:sp>
      <p:cxnSp>
        <p:nvCxnSpPr>
          <p:cNvPr id="20" name="Elbow Connector 24">
            <a:extLst>
              <a:ext uri="{FF2B5EF4-FFF2-40B4-BE49-F238E27FC236}">
                <a16:creationId xmlns:a16="http://schemas.microsoft.com/office/drawing/2014/main" id="{2A0A6AB2-DC5E-D249-9DCB-660ABDC3E3B0}"/>
              </a:ext>
            </a:extLst>
          </p:cNvPr>
          <p:cNvCxnSpPr>
            <a:cxnSpLocks/>
            <a:stCxn id="19" idx="1"/>
          </p:cNvCxnSpPr>
          <p:nvPr/>
        </p:nvCxnSpPr>
        <p:spPr>
          <a:xfrm rot="10800000">
            <a:off x="1600508" y="8960819"/>
            <a:ext cx="712275" cy="305621"/>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ED5CEF2-1C38-41A4-8E73-D9445797640F}"/>
              </a:ext>
            </a:extLst>
          </p:cNvPr>
          <p:cNvGrpSpPr/>
          <p:nvPr/>
        </p:nvGrpSpPr>
        <p:grpSpPr>
          <a:xfrm>
            <a:off x="11430145" y="1126332"/>
            <a:ext cx="5587491" cy="4290736"/>
            <a:chOff x="1135771" y="1711107"/>
            <a:chExt cx="5587491" cy="4290736"/>
          </a:xfrm>
        </p:grpSpPr>
        <p:sp>
          <p:nvSpPr>
            <p:cNvPr id="21" name="TextBox 25">
              <a:extLst>
                <a:ext uri="{FF2B5EF4-FFF2-40B4-BE49-F238E27FC236}">
                  <a16:creationId xmlns:a16="http://schemas.microsoft.com/office/drawing/2014/main" id="{52EA2028-B1CC-C44A-A7B3-D6A176B5AA8B}"/>
                </a:ext>
              </a:extLst>
            </p:cNvPr>
            <p:cNvSpPr txBox="1"/>
            <p:nvPr/>
          </p:nvSpPr>
          <p:spPr>
            <a:xfrm>
              <a:off x="4203841" y="5417068"/>
              <a:ext cx="251942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header</a:t>
              </a:r>
            </a:p>
          </p:txBody>
        </p:sp>
        <p:grpSp>
          <p:nvGrpSpPr>
            <p:cNvPr id="23" name="Group 22">
              <a:extLst>
                <a:ext uri="{FF2B5EF4-FFF2-40B4-BE49-F238E27FC236}">
                  <a16:creationId xmlns:a16="http://schemas.microsoft.com/office/drawing/2014/main" id="{C189306C-2589-4BBD-925F-896413FFAB7D}"/>
                </a:ext>
              </a:extLst>
            </p:cNvPr>
            <p:cNvGrpSpPr/>
            <p:nvPr/>
          </p:nvGrpSpPr>
          <p:grpSpPr>
            <a:xfrm>
              <a:off x="1135771" y="1711107"/>
              <a:ext cx="5587491" cy="3998349"/>
              <a:chOff x="1135771" y="1711107"/>
              <a:chExt cx="5587491" cy="3998349"/>
            </a:xfrm>
          </p:grpSpPr>
          <p:sp>
            <p:nvSpPr>
              <p:cNvPr id="6" name="Rectangle 5">
                <a:extLst>
                  <a:ext uri="{FF2B5EF4-FFF2-40B4-BE49-F238E27FC236}">
                    <a16:creationId xmlns:a16="http://schemas.microsoft.com/office/drawing/2014/main" id="{F71E23F2-7264-F845-8AEC-B9CC1E258692}"/>
                  </a:ext>
                </a:extLst>
              </p:cNvPr>
              <p:cNvSpPr/>
              <p:nvPr/>
            </p:nvSpPr>
            <p:spPr>
              <a:xfrm>
                <a:off x="3207547" y="3339636"/>
                <a:ext cx="3515711"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B8FD9330-2AB1-1F45-873C-48D804DF61DB}"/>
                  </a:ext>
                </a:extLst>
              </p:cNvPr>
              <p:cNvSpPr/>
              <p:nvPr/>
            </p:nvSpPr>
            <p:spPr>
              <a:xfrm>
                <a:off x="2468848" y="3339635"/>
                <a:ext cx="734146" cy="146619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BEC04F47-1AF7-7B49-99CF-4B9EAEDFB877}"/>
                  </a:ext>
                </a:extLst>
              </p:cNvPr>
              <p:cNvSpPr/>
              <p:nvPr/>
            </p:nvSpPr>
            <p:spPr>
              <a:xfrm>
                <a:off x="1329546" y="3339635"/>
                <a:ext cx="1142126"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ight Brace 12">
                <a:extLst>
                  <a:ext uri="{FF2B5EF4-FFF2-40B4-BE49-F238E27FC236}">
                    <a16:creationId xmlns:a16="http://schemas.microsoft.com/office/drawing/2014/main" id="{C9258BDA-67C8-7D42-8584-BB41FE07515D}"/>
                  </a:ext>
                </a:extLst>
              </p:cNvPr>
              <p:cNvSpPr/>
              <p:nvPr/>
            </p:nvSpPr>
            <p:spPr>
              <a:xfrm rot="16200000">
                <a:off x="2557935" y="2669174"/>
                <a:ext cx="558800" cy="73131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TextBox 17">
                <a:extLst>
                  <a:ext uri="{FF2B5EF4-FFF2-40B4-BE49-F238E27FC236}">
                    <a16:creationId xmlns:a16="http://schemas.microsoft.com/office/drawing/2014/main" id="{97EDB6A8-7AB4-3140-8F23-44533EAD6029}"/>
                  </a:ext>
                </a:extLst>
              </p:cNvPr>
              <p:cNvSpPr txBox="1"/>
              <p:nvPr/>
            </p:nvSpPr>
            <p:spPr>
              <a:xfrm>
                <a:off x="2593967" y="1986675"/>
                <a:ext cx="825867"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mj-lt"/>
                  </a:rPr>
                  <a:t>INT</a:t>
                </a:r>
              </a:p>
            </p:txBody>
          </p:sp>
          <p:sp>
            <p:nvSpPr>
              <p:cNvPr id="15" name="Right Brace 14">
                <a:extLst>
                  <a:ext uri="{FF2B5EF4-FFF2-40B4-BE49-F238E27FC236}">
                    <a16:creationId xmlns:a16="http://schemas.microsoft.com/office/drawing/2014/main" id="{4B15D327-1410-3740-B572-4414A8C530D5}"/>
                  </a:ext>
                </a:extLst>
              </p:cNvPr>
              <p:cNvSpPr/>
              <p:nvPr/>
            </p:nvSpPr>
            <p:spPr>
              <a:xfrm rot="16200000">
                <a:off x="4686006" y="1289395"/>
                <a:ext cx="558800" cy="35157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ight Brace 15">
                <a:extLst>
                  <a:ext uri="{FF2B5EF4-FFF2-40B4-BE49-F238E27FC236}">
                    <a16:creationId xmlns:a16="http://schemas.microsoft.com/office/drawing/2014/main" id="{0F66527B-6CAE-3C49-B507-D4EDF9027C68}"/>
                  </a:ext>
                </a:extLst>
              </p:cNvPr>
              <p:cNvSpPr/>
              <p:nvPr/>
            </p:nvSpPr>
            <p:spPr>
              <a:xfrm rot="16200000">
                <a:off x="1621209" y="2438366"/>
                <a:ext cx="558800" cy="11421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 name="TextBox 20">
                <a:extLst>
                  <a:ext uri="{FF2B5EF4-FFF2-40B4-BE49-F238E27FC236}">
                    <a16:creationId xmlns:a16="http://schemas.microsoft.com/office/drawing/2014/main" id="{DA27AD5E-41AD-8448-93CE-64CF93362E54}"/>
                  </a:ext>
                </a:extLst>
              </p:cNvPr>
              <p:cNvSpPr txBox="1"/>
              <p:nvPr/>
            </p:nvSpPr>
            <p:spPr>
              <a:xfrm>
                <a:off x="1135771" y="1711107"/>
                <a:ext cx="1475084"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mj-lt"/>
                  </a:rPr>
                  <a:t>Packet</a:t>
                </a:r>
              </a:p>
              <a:p>
                <a:pPr algn="ctr"/>
                <a:r>
                  <a:rPr lang="en-US" sz="2800" dirty="0">
                    <a:latin typeface="+mj-lt"/>
                  </a:rPr>
                  <a:t>Header</a:t>
                </a:r>
              </a:p>
            </p:txBody>
          </p:sp>
          <p:sp>
            <p:nvSpPr>
              <p:cNvPr id="18" name="TextBox 21">
                <a:extLst>
                  <a:ext uri="{FF2B5EF4-FFF2-40B4-BE49-F238E27FC236}">
                    <a16:creationId xmlns:a16="http://schemas.microsoft.com/office/drawing/2014/main" id="{5125F24C-11F8-8046-9534-327A7E0C0827}"/>
                  </a:ext>
                </a:extLst>
              </p:cNvPr>
              <p:cNvSpPr txBox="1"/>
              <p:nvPr/>
            </p:nvSpPr>
            <p:spPr>
              <a:xfrm>
                <a:off x="3787858" y="1957328"/>
                <a:ext cx="292829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mj-lt"/>
                  </a:rPr>
                  <a:t>Packet Payload</a:t>
                </a:r>
              </a:p>
            </p:txBody>
          </p:sp>
          <p:cxnSp>
            <p:nvCxnSpPr>
              <p:cNvPr id="22" name="Elbow Connector 26">
                <a:extLst>
                  <a:ext uri="{FF2B5EF4-FFF2-40B4-BE49-F238E27FC236}">
                    <a16:creationId xmlns:a16="http://schemas.microsoft.com/office/drawing/2014/main" id="{276911FE-940B-0145-84D8-66D5B96B537A}"/>
                  </a:ext>
                </a:extLst>
              </p:cNvPr>
              <p:cNvCxnSpPr>
                <a:cxnSpLocks/>
                <a:stCxn id="21" idx="1"/>
                <a:endCxn id="8" idx="2"/>
              </p:cNvCxnSpPr>
              <p:nvPr/>
            </p:nvCxnSpPr>
            <p:spPr>
              <a:xfrm rot="10800000">
                <a:off x="2835921" y="4805828"/>
                <a:ext cx="1367920" cy="903628"/>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2" name="Right Brace 31">
            <a:extLst>
              <a:ext uri="{FF2B5EF4-FFF2-40B4-BE49-F238E27FC236}">
                <a16:creationId xmlns:a16="http://schemas.microsoft.com/office/drawing/2014/main" id="{6482C45A-593A-41A3-85E2-71E4ADEBCFD7}"/>
              </a:ext>
            </a:extLst>
          </p:cNvPr>
          <p:cNvSpPr/>
          <p:nvPr/>
        </p:nvSpPr>
        <p:spPr>
          <a:xfrm rot="16200000">
            <a:off x="789805" y="4734532"/>
            <a:ext cx="235939" cy="2913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3" name="TextBox 17">
            <a:extLst>
              <a:ext uri="{FF2B5EF4-FFF2-40B4-BE49-F238E27FC236}">
                <a16:creationId xmlns:a16="http://schemas.microsoft.com/office/drawing/2014/main" id="{3F115E89-DA9B-40E7-A140-F8291E1A3C20}"/>
              </a:ext>
            </a:extLst>
          </p:cNvPr>
          <p:cNvSpPr txBox="1"/>
          <p:nvPr/>
        </p:nvSpPr>
        <p:spPr>
          <a:xfrm>
            <a:off x="760568" y="4463074"/>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grpSp>
        <p:nvGrpSpPr>
          <p:cNvPr id="108" name="Group 107">
            <a:extLst>
              <a:ext uri="{FF2B5EF4-FFF2-40B4-BE49-F238E27FC236}">
                <a16:creationId xmlns:a16="http://schemas.microsoft.com/office/drawing/2014/main" id="{5CDC33F5-5DE6-4A47-8142-E0ABB73A42BD}"/>
              </a:ext>
            </a:extLst>
          </p:cNvPr>
          <p:cNvGrpSpPr/>
          <p:nvPr/>
        </p:nvGrpSpPr>
        <p:grpSpPr>
          <a:xfrm>
            <a:off x="84256" y="4218473"/>
            <a:ext cx="677859" cy="1409473"/>
            <a:chOff x="84256" y="4218473"/>
            <a:chExt cx="677859" cy="1409473"/>
          </a:xfrm>
        </p:grpSpPr>
        <p:sp>
          <p:nvSpPr>
            <p:cNvPr id="31" name="Rectangle 30">
              <a:extLst>
                <a:ext uri="{FF2B5EF4-FFF2-40B4-BE49-F238E27FC236}">
                  <a16:creationId xmlns:a16="http://schemas.microsoft.com/office/drawing/2014/main" id="{FCF8F8A1-5961-4301-8191-94B11F376EDC}"/>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 name="Right Brace 34">
              <a:extLst>
                <a:ext uri="{FF2B5EF4-FFF2-40B4-BE49-F238E27FC236}">
                  <a16:creationId xmlns:a16="http://schemas.microsoft.com/office/drawing/2014/main" id="{FB482E60-56C9-4671-97F2-929B43182A7B}"/>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6" name="TextBox 20">
              <a:extLst>
                <a:ext uri="{FF2B5EF4-FFF2-40B4-BE49-F238E27FC236}">
                  <a16:creationId xmlns:a16="http://schemas.microsoft.com/office/drawing/2014/main" id="{F07053C4-13F0-4686-93E4-A25F55091D80}"/>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grpSp>
        <p:nvGrpSpPr>
          <p:cNvPr id="107" name="Group 106">
            <a:extLst>
              <a:ext uri="{FF2B5EF4-FFF2-40B4-BE49-F238E27FC236}">
                <a16:creationId xmlns:a16="http://schemas.microsoft.com/office/drawing/2014/main" id="{27BBCD91-0416-495F-A5A1-DCB55063343D}"/>
              </a:ext>
            </a:extLst>
          </p:cNvPr>
          <p:cNvGrpSpPr/>
          <p:nvPr/>
        </p:nvGrpSpPr>
        <p:grpSpPr>
          <a:xfrm>
            <a:off x="1055246" y="4217796"/>
            <a:ext cx="1406450" cy="1410151"/>
            <a:chOff x="1055246" y="4217796"/>
            <a:chExt cx="1406450" cy="1410151"/>
          </a:xfrm>
        </p:grpSpPr>
        <p:sp>
          <p:nvSpPr>
            <p:cNvPr id="29" name="Rectangle 28">
              <a:extLst>
                <a:ext uri="{FF2B5EF4-FFF2-40B4-BE49-F238E27FC236}">
                  <a16:creationId xmlns:a16="http://schemas.microsoft.com/office/drawing/2014/main" id="{63F80973-0754-417D-A3FD-E724FAAE3DDC}"/>
                </a:ext>
              </a:extLst>
            </p:cNvPr>
            <p:cNvSpPr/>
            <p:nvPr/>
          </p:nvSpPr>
          <p:spPr>
            <a:xfrm>
              <a:off x="1055246"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ight Brace 33">
              <a:extLst>
                <a:ext uri="{FF2B5EF4-FFF2-40B4-BE49-F238E27FC236}">
                  <a16:creationId xmlns:a16="http://schemas.microsoft.com/office/drawing/2014/main" id="{FB8B7FD7-7296-44B8-8630-F9522A98EFB3}"/>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7" name="TextBox 21">
              <a:extLst>
                <a:ext uri="{FF2B5EF4-FFF2-40B4-BE49-F238E27FC236}">
                  <a16:creationId xmlns:a16="http://schemas.microsoft.com/office/drawing/2014/main" id="{6D7D56C7-5B81-4144-B448-4BDC6024A503}"/>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grpSp>
        <p:nvGrpSpPr>
          <p:cNvPr id="109" name="Group 108">
            <a:extLst>
              <a:ext uri="{FF2B5EF4-FFF2-40B4-BE49-F238E27FC236}">
                <a16:creationId xmlns:a16="http://schemas.microsoft.com/office/drawing/2014/main" id="{6AC3E26A-1A29-40D0-8709-2B58D70F2887}"/>
              </a:ext>
            </a:extLst>
          </p:cNvPr>
          <p:cNvGrpSpPr/>
          <p:nvPr/>
        </p:nvGrpSpPr>
        <p:grpSpPr>
          <a:xfrm>
            <a:off x="760991" y="5008884"/>
            <a:ext cx="1694714" cy="1123769"/>
            <a:chOff x="760991" y="5008884"/>
            <a:chExt cx="1694714" cy="1123769"/>
          </a:xfrm>
        </p:grpSpPr>
        <p:sp>
          <p:nvSpPr>
            <p:cNvPr id="27" name="TextBox 25">
              <a:extLst>
                <a:ext uri="{FF2B5EF4-FFF2-40B4-BE49-F238E27FC236}">
                  <a16:creationId xmlns:a16="http://schemas.microsoft.com/office/drawing/2014/main" id="{4BEC0DE1-F4B6-4EE3-9742-0315245B073E}"/>
                </a:ext>
              </a:extLst>
            </p:cNvPr>
            <p:cNvSpPr txBox="1"/>
            <p:nvPr/>
          </p:nvSpPr>
          <p:spPr>
            <a:xfrm>
              <a:off x="1452112" y="58860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30" name="Rectangle 29">
              <a:extLst>
                <a:ext uri="{FF2B5EF4-FFF2-40B4-BE49-F238E27FC236}">
                  <a16:creationId xmlns:a16="http://schemas.microsoft.com/office/drawing/2014/main" id="{9B7B87FF-B102-49AD-B912-586B78F65F07}"/>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8" name="Elbow Connector 26">
              <a:extLst>
                <a:ext uri="{FF2B5EF4-FFF2-40B4-BE49-F238E27FC236}">
                  <a16:creationId xmlns:a16="http://schemas.microsoft.com/office/drawing/2014/main" id="{2EB31E42-5354-4F07-9AE6-AE2EE275D31F}"/>
                </a:ext>
              </a:extLst>
            </p:cNvPr>
            <p:cNvCxnSpPr>
              <a:cxnSpLocks/>
              <a:stCxn id="27" idx="1"/>
              <a:endCxn id="30" idx="2"/>
            </p:cNvCxnSpPr>
            <p:nvPr/>
          </p:nvCxnSpPr>
          <p:spPr>
            <a:xfrm rot="10800000">
              <a:off x="907213" y="562794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id="{CC10E6FF-69CC-4C5D-A1A5-76525FAF54E8}"/>
              </a:ext>
            </a:extLst>
          </p:cNvPr>
          <p:cNvSpPr/>
          <p:nvPr/>
        </p:nvSpPr>
        <p:spPr>
          <a:xfrm>
            <a:off x="27432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43CD279-5083-4E3F-931E-4479C117CC2C}"/>
              </a:ext>
            </a:extLst>
          </p:cNvPr>
          <p:cNvSpPr/>
          <p:nvPr/>
        </p:nvSpPr>
        <p:spPr>
          <a:xfrm>
            <a:off x="283464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08BC7D8-8951-4C46-A72D-BE98685D4C11}"/>
              </a:ext>
            </a:extLst>
          </p:cNvPr>
          <p:cNvSpPr/>
          <p:nvPr/>
        </p:nvSpPr>
        <p:spPr>
          <a:xfrm>
            <a:off x="539496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5DE5FCE-C056-4DB1-B27B-6767A04A3DE0}"/>
              </a:ext>
            </a:extLst>
          </p:cNvPr>
          <p:cNvSpPr/>
          <p:nvPr/>
        </p:nvSpPr>
        <p:spPr>
          <a:xfrm>
            <a:off x="7955280" y="3284121"/>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2AE33C4C-3F0B-44FD-8BC1-5EB9B195516F}"/>
              </a:ext>
            </a:extLst>
          </p:cNvPr>
          <p:cNvCxnSpPr>
            <a:cxnSpLocks/>
            <a:stCxn id="39" idx="6"/>
            <a:endCxn id="40" idx="2"/>
          </p:cNvCxnSpPr>
          <p:nvPr/>
        </p:nvCxnSpPr>
        <p:spPr>
          <a:xfrm>
            <a:off x="118872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4DAB6E5-1352-4B31-B2CC-73A3691AEC3C}"/>
              </a:ext>
            </a:extLst>
          </p:cNvPr>
          <p:cNvCxnSpPr>
            <a:cxnSpLocks/>
            <a:stCxn id="40" idx="6"/>
            <a:endCxn id="45" idx="2"/>
          </p:cNvCxnSpPr>
          <p:nvPr/>
        </p:nvCxnSpPr>
        <p:spPr>
          <a:xfrm>
            <a:off x="374904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26BFAD-A1A5-4EB6-9F07-CFE9B4660D50}"/>
              </a:ext>
            </a:extLst>
          </p:cNvPr>
          <p:cNvCxnSpPr>
            <a:stCxn id="45" idx="6"/>
            <a:endCxn id="46" idx="2"/>
          </p:cNvCxnSpPr>
          <p:nvPr/>
        </p:nvCxnSpPr>
        <p:spPr>
          <a:xfrm>
            <a:off x="6309360" y="3740618"/>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nvGrpSpPr>
          <p:cNvPr id="105" name="Group 104">
            <a:extLst>
              <a:ext uri="{FF2B5EF4-FFF2-40B4-BE49-F238E27FC236}">
                <a16:creationId xmlns:a16="http://schemas.microsoft.com/office/drawing/2014/main" id="{EFF8E283-BD61-495B-8A99-E5B37EC8A4EA}"/>
              </a:ext>
            </a:extLst>
          </p:cNvPr>
          <p:cNvGrpSpPr/>
          <p:nvPr/>
        </p:nvGrpSpPr>
        <p:grpSpPr>
          <a:xfrm>
            <a:off x="166171" y="2340864"/>
            <a:ext cx="1142752" cy="942554"/>
            <a:chOff x="166171" y="2340864"/>
            <a:chExt cx="1142752" cy="942554"/>
          </a:xfrm>
        </p:grpSpPr>
        <p:cxnSp>
          <p:nvCxnSpPr>
            <p:cNvPr id="55" name="Straight Connector 54">
              <a:extLst>
                <a:ext uri="{FF2B5EF4-FFF2-40B4-BE49-F238E27FC236}">
                  <a16:creationId xmlns:a16="http://schemas.microsoft.com/office/drawing/2014/main" id="{DBEC8E50-CDDF-4E3D-8DC4-C540C1337F60}"/>
                </a:ext>
              </a:extLst>
            </p:cNvPr>
            <p:cNvCxnSpPr>
              <a:cxnSpLocks/>
              <a:stCxn id="59" idx="2"/>
              <a:endCxn id="39" idx="0"/>
            </p:cNvCxnSpPr>
            <p:nvPr/>
          </p:nvCxnSpPr>
          <p:spPr>
            <a:xfrm flipH="1">
              <a:off x="731520" y="2987195"/>
              <a:ext cx="6027" cy="29622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ADC3814-1B55-4EA0-AD82-E9C87CF9BD56}"/>
                </a:ext>
              </a:extLst>
            </p:cNvPr>
            <p:cNvSpPr txBox="1"/>
            <p:nvPr/>
          </p:nvSpPr>
          <p:spPr>
            <a:xfrm>
              <a:off x="166171" y="2340864"/>
              <a:ext cx="1142752" cy="646331"/>
            </a:xfrm>
            <a:prstGeom prst="rect">
              <a:avLst/>
            </a:prstGeom>
            <a:ln>
              <a:noFill/>
            </a:ln>
          </p:spPr>
          <p:txBody>
            <a:bodyPr wrap="square" rtlCol="0">
              <a:spAutoFit/>
            </a:bodyPr>
            <a:lstStyle/>
            <a:p>
              <a:r>
                <a:rPr lang="en-US" b="1" dirty="0"/>
                <a:t>INT Source</a:t>
              </a:r>
            </a:p>
          </p:txBody>
        </p:sp>
      </p:grpSp>
      <p:cxnSp>
        <p:nvCxnSpPr>
          <p:cNvPr id="60" name="Straight Connector 59">
            <a:extLst>
              <a:ext uri="{FF2B5EF4-FFF2-40B4-BE49-F238E27FC236}">
                <a16:creationId xmlns:a16="http://schemas.microsoft.com/office/drawing/2014/main" id="{388C47B1-8F02-4EB5-87EB-F14BB595B173}"/>
              </a:ext>
            </a:extLst>
          </p:cNvPr>
          <p:cNvCxnSpPr>
            <a:cxnSpLocks/>
            <a:endCxn id="46" idx="7"/>
          </p:cNvCxnSpPr>
          <p:nvPr/>
        </p:nvCxnSpPr>
        <p:spPr>
          <a:xfrm flipH="1">
            <a:off x="39672000" y="6359348"/>
            <a:ext cx="215529" cy="160538"/>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D58B0E3-8091-4B88-B209-514F8CA1396B}"/>
              </a:ext>
            </a:extLst>
          </p:cNvPr>
          <p:cNvCxnSpPr>
            <a:cxnSpLocks/>
            <a:endCxn id="46" idx="0"/>
          </p:cNvCxnSpPr>
          <p:nvPr/>
        </p:nvCxnSpPr>
        <p:spPr>
          <a:xfrm flipH="1">
            <a:off x="39348711" y="2988234"/>
            <a:ext cx="187844" cy="29588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grpSp>
        <p:nvGrpSpPr>
          <p:cNvPr id="106" name="Group 105">
            <a:extLst>
              <a:ext uri="{FF2B5EF4-FFF2-40B4-BE49-F238E27FC236}">
                <a16:creationId xmlns:a16="http://schemas.microsoft.com/office/drawing/2014/main" id="{7C260AA4-7703-43A2-8DC6-FC7C9BAA91A7}"/>
              </a:ext>
            </a:extLst>
          </p:cNvPr>
          <p:cNvGrpSpPr/>
          <p:nvPr/>
        </p:nvGrpSpPr>
        <p:grpSpPr>
          <a:xfrm>
            <a:off x="7828144" y="2341903"/>
            <a:ext cx="1142752" cy="942218"/>
            <a:chOff x="7828144" y="2341903"/>
            <a:chExt cx="1142752" cy="942218"/>
          </a:xfrm>
        </p:grpSpPr>
        <p:sp>
          <p:nvSpPr>
            <p:cNvPr id="63" name="TextBox 62">
              <a:extLst>
                <a:ext uri="{FF2B5EF4-FFF2-40B4-BE49-F238E27FC236}">
                  <a16:creationId xmlns:a16="http://schemas.microsoft.com/office/drawing/2014/main" id="{037F62A8-A912-49C8-BE34-C684FE0229B9}"/>
                </a:ext>
              </a:extLst>
            </p:cNvPr>
            <p:cNvSpPr txBox="1"/>
            <p:nvPr/>
          </p:nvSpPr>
          <p:spPr>
            <a:xfrm>
              <a:off x="7828144" y="2341903"/>
              <a:ext cx="1142752" cy="646331"/>
            </a:xfrm>
            <a:prstGeom prst="rect">
              <a:avLst/>
            </a:prstGeom>
            <a:ln>
              <a:noFill/>
            </a:ln>
          </p:spPr>
          <p:txBody>
            <a:bodyPr wrap="square" rtlCol="0">
              <a:spAutoFit/>
            </a:bodyPr>
            <a:lstStyle/>
            <a:p>
              <a:r>
                <a:rPr lang="en-US" b="1" dirty="0"/>
                <a:t>INT Target</a:t>
              </a:r>
            </a:p>
          </p:txBody>
        </p:sp>
        <p:cxnSp>
          <p:nvCxnSpPr>
            <p:cNvPr id="99" name="Straight Connector 98">
              <a:extLst>
                <a:ext uri="{FF2B5EF4-FFF2-40B4-BE49-F238E27FC236}">
                  <a16:creationId xmlns:a16="http://schemas.microsoft.com/office/drawing/2014/main" id="{F1361021-A632-49D0-BC57-F415A2E128A1}"/>
                </a:ext>
              </a:extLst>
            </p:cNvPr>
            <p:cNvCxnSpPr>
              <a:cxnSpLocks/>
              <a:stCxn id="63" idx="2"/>
              <a:endCxn id="46" idx="0"/>
            </p:cNvCxnSpPr>
            <p:nvPr/>
          </p:nvCxnSpPr>
          <p:spPr>
            <a:xfrm>
              <a:off x="8399520" y="2988234"/>
              <a:ext cx="12960" cy="29588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110" name="Rectangle 109">
            <a:extLst>
              <a:ext uri="{FF2B5EF4-FFF2-40B4-BE49-F238E27FC236}">
                <a16:creationId xmlns:a16="http://schemas.microsoft.com/office/drawing/2014/main" id="{72A25A0B-B95E-4045-9CCF-9675093E7B45}"/>
              </a:ext>
            </a:extLst>
          </p:cNvPr>
          <p:cNvSpPr>
            <a:spLocks noChangeAspect="1"/>
          </p:cNvSpPr>
          <p:nvPr/>
        </p:nvSpPr>
        <p:spPr>
          <a:xfrm>
            <a:off x="4234161" y="5074920"/>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Right Brace 110">
            <a:extLst>
              <a:ext uri="{FF2B5EF4-FFF2-40B4-BE49-F238E27FC236}">
                <a16:creationId xmlns:a16="http://schemas.microsoft.com/office/drawing/2014/main" id="{E4302A0A-84EA-4599-89CD-C5B6502B4508}"/>
              </a:ext>
            </a:extLst>
          </p:cNvPr>
          <p:cNvSpPr/>
          <p:nvPr/>
        </p:nvSpPr>
        <p:spPr>
          <a:xfrm rot="16200000">
            <a:off x="3972340" y="4804605"/>
            <a:ext cx="235939" cy="2913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2" name="TextBox 17">
            <a:extLst>
              <a:ext uri="{FF2B5EF4-FFF2-40B4-BE49-F238E27FC236}">
                <a16:creationId xmlns:a16="http://schemas.microsoft.com/office/drawing/2014/main" id="{76AA8414-061B-46C3-B55F-815584B3E55C}"/>
              </a:ext>
            </a:extLst>
          </p:cNvPr>
          <p:cNvSpPr txBox="1"/>
          <p:nvPr/>
        </p:nvSpPr>
        <p:spPr>
          <a:xfrm>
            <a:off x="3943103" y="4533147"/>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grpSp>
        <p:nvGrpSpPr>
          <p:cNvPr id="113" name="Group 112">
            <a:extLst>
              <a:ext uri="{FF2B5EF4-FFF2-40B4-BE49-F238E27FC236}">
                <a16:creationId xmlns:a16="http://schemas.microsoft.com/office/drawing/2014/main" id="{F32ABE3C-87C5-4410-8DD0-2D1EB7146FCD}"/>
              </a:ext>
            </a:extLst>
          </p:cNvPr>
          <p:cNvGrpSpPr/>
          <p:nvPr/>
        </p:nvGrpSpPr>
        <p:grpSpPr>
          <a:xfrm>
            <a:off x="3266791" y="4288546"/>
            <a:ext cx="677859" cy="1409473"/>
            <a:chOff x="84256" y="4218473"/>
            <a:chExt cx="677859" cy="1409473"/>
          </a:xfrm>
        </p:grpSpPr>
        <p:sp>
          <p:nvSpPr>
            <p:cNvPr id="114" name="Rectangle 113">
              <a:extLst>
                <a:ext uri="{FF2B5EF4-FFF2-40B4-BE49-F238E27FC236}">
                  <a16:creationId xmlns:a16="http://schemas.microsoft.com/office/drawing/2014/main" id="{348198E6-B77B-4687-AD23-53F6C2C12058}"/>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5" name="Right Brace 114">
              <a:extLst>
                <a:ext uri="{FF2B5EF4-FFF2-40B4-BE49-F238E27FC236}">
                  <a16:creationId xmlns:a16="http://schemas.microsoft.com/office/drawing/2014/main" id="{49BE3679-69F1-4B1A-9886-B3136B35CD00}"/>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6" name="TextBox 20">
              <a:extLst>
                <a:ext uri="{FF2B5EF4-FFF2-40B4-BE49-F238E27FC236}">
                  <a16:creationId xmlns:a16="http://schemas.microsoft.com/office/drawing/2014/main" id="{AF3C2491-A7CA-4FF2-96F7-7F21D36264E7}"/>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grpSp>
        <p:nvGrpSpPr>
          <p:cNvPr id="117" name="Group 116">
            <a:extLst>
              <a:ext uri="{FF2B5EF4-FFF2-40B4-BE49-F238E27FC236}">
                <a16:creationId xmlns:a16="http://schemas.microsoft.com/office/drawing/2014/main" id="{7A87B980-92F7-4527-B07F-B776ACECEC9A}"/>
              </a:ext>
            </a:extLst>
          </p:cNvPr>
          <p:cNvGrpSpPr/>
          <p:nvPr/>
        </p:nvGrpSpPr>
        <p:grpSpPr>
          <a:xfrm>
            <a:off x="4352544" y="4287869"/>
            <a:ext cx="1406450" cy="1410151"/>
            <a:chOff x="1055246" y="4217796"/>
            <a:chExt cx="1406450" cy="1410151"/>
          </a:xfrm>
        </p:grpSpPr>
        <p:sp>
          <p:nvSpPr>
            <p:cNvPr id="118" name="Rectangle 117">
              <a:extLst>
                <a:ext uri="{FF2B5EF4-FFF2-40B4-BE49-F238E27FC236}">
                  <a16:creationId xmlns:a16="http://schemas.microsoft.com/office/drawing/2014/main" id="{C5D975D5-D4CB-480A-8EA5-62A1BA292A6F}"/>
                </a:ext>
              </a:extLst>
            </p:cNvPr>
            <p:cNvSpPr/>
            <p:nvPr/>
          </p:nvSpPr>
          <p:spPr>
            <a:xfrm>
              <a:off x="1055246"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Right Brace 118">
              <a:extLst>
                <a:ext uri="{FF2B5EF4-FFF2-40B4-BE49-F238E27FC236}">
                  <a16:creationId xmlns:a16="http://schemas.microsoft.com/office/drawing/2014/main" id="{E3CB473C-F9E2-48DD-9E4D-EC57CAE91A3A}"/>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0" name="TextBox 21">
              <a:extLst>
                <a:ext uri="{FF2B5EF4-FFF2-40B4-BE49-F238E27FC236}">
                  <a16:creationId xmlns:a16="http://schemas.microsoft.com/office/drawing/2014/main" id="{BB065676-A0A6-44AD-8F08-19FEEB5EBD51}"/>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grpSp>
        <p:nvGrpSpPr>
          <p:cNvPr id="121" name="Group 120">
            <a:extLst>
              <a:ext uri="{FF2B5EF4-FFF2-40B4-BE49-F238E27FC236}">
                <a16:creationId xmlns:a16="http://schemas.microsoft.com/office/drawing/2014/main" id="{341DF3B9-EFF6-4DF4-872B-EFF2281E43F4}"/>
              </a:ext>
            </a:extLst>
          </p:cNvPr>
          <p:cNvGrpSpPr/>
          <p:nvPr/>
        </p:nvGrpSpPr>
        <p:grpSpPr>
          <a:xfrm>
            <a:off x="3943526" y="5078957"/>
            <a:ext cx="1694714" cy="1123769"/>
            <a:chOff x="760991" y="5008884"/>
            <a:chExt cx="1694714" cy="1123769"/>
          </a:xfrm>
        </p:grpSpPr>
        <p:sp>
          <p:nvSpPr>
            <p:cNvPr id="122" name="TextBox 25">
              <a:extLst>
                <a:ext uri="{FF2B5EF4-FFF2-40B4-BE49-F238E27FC236}">
                  <a16:creationId xmlns:a16="http://schemas.microsoft.com/office/drawing/2014/main" id="{78B0EFF9-10D8-4D59-850D-47A503556B19}"/>
                </a:ext>
              </a:extLst>
            </p:cNvPr>
            <p:cNvSpPr txBox="1"/>
            <p:nvPr/>
          </p:nvSpPr>
          <p:spPr>
            <a:xfrm>
              <a:off x="1452112" y="58860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23" name="Rectangle 122">
              <a:extLst>
                <a:ext uri="{FF2B5EF4-FFF2-40B4-BE49-F238E27FC236}">
                  <a16:creationId xmlns:a16="http://schemas.microsoft.com/office/drawing/2014/main" id="{26280969-6E8F-45EA-830D-97C3F199C246}"/>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4" name="Elbow Connector 26">
              <a:extLst>
                <a:ext uri="{FF2B5EF4-FFF2-40B4-BE49-F238E27FC236}">
                  <a16:creationId xmlns:a16="http://schemas.microsoft.com/office/drawing/2014/main" id="{421F87A6-A8B4-4AF2-847B-A3C1CD4B1CCE}"/>
                </a:ext>
              </a:extLst>
            </p:cNvPr>
            <p:cNvCxnSpPr>
              <a:cxnSpLocks/>
              <a:stCxn id="122" idx="1"/>
              <a:endCxn id="123" idx="2"/>
            </p:cNvCxnSpPr>
            <p:nvPr/>
          </p:nvCxnSpPr>
          <p:spPr>
            <a:xfrm rot="10800000">
              <a:off x="907213" y="562794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25" name="Right Brace 124">
            <a:extLst>
              <a:ext uri="{FF2B5EF4-FFF2-40B4-BE49-F238E27FC236}">
                <a16:creationId xmlns:a16="http://schemas.microsoft.com/office/drawing/2014/main" id="{CE2B4B66-D88C-4D94-92AD-340C8FBF186D}"/>
              </a:ext>
            </a:extLst>
          </p:cNvPr>
          <p:cNvSpPr/>
          <p:nvPr/>
        </p:nvSpPr>
        <p:spPr>
          <a:xfrm rot="16200000">
            <a:off x="4030628" y="4755504"/>
            <a:ext cx="235939" cy="40789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148" name="Group 147">
            <a:extLst>
              <a:ext uri="{FF2B5EF4-FFF2-40B4-BE49-F238E27FC236}">
                <a16:creationId xmlns:a16="http://schemas.microsoft.com/office/drawing/2014/main" id="{B60ADB7E-A6ED-436A-9DBB-41BE49514F87}"/>
              </a:ext>
            </a:extLst>
          </p:cNvPr>
          <p:cNvGrpSpPr/>
          <p:nvPr/>
        </p:nvGrpSpPr>
        <p:grpSpPr>
          <a:xfrm>
            <a:off x="4294335" y="5696712"/>
            <a:ext cx="2775253" cy="406338"/>
            <a:chOff x="4294335" y="5696712"/>
            <a:chExt cx="2775253" cy="406338"/>
          </a:xfrm>
        </p:grpSpPr>
        <p:sp>
          <p:nvSpPr>
            <p:cNvPr id="143" name="TextBox 22">
              <a:extLst>
                <a:ext uri="{FF2B5EF4-FFF2-40B4-BE49-F238E27FC236}">
                  <a16:creationId xmlns:a16="http://schemas.microsoft.com/office/drawing/2014/main" id="{574EA4D5-C8E8-404E-BC4B-A844277305EA}"/>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44" name="Elbow Connector 24">
              <a:extLst>
                <a:ext uri="{FF2B5EF4-FFF2-40B4-BE49-F238E27FC236}">
                  <a16:creationId xmlns:a16="http://schemas.microsoft.com/office/drawing/2014/main" id="{8CAABBAF-37D4-47F5-93D3-DD81C781EC41}"/>
                </a:ext>
              </a:extLst>
            </p:cNvPr>
            <p:cNvCxnSpPr>
              <a:cxnSpLocks/>
              <a:stCxn id="143" idx="1"/>
              <a:endCxn id="110" idx="2"/>
            </p:cNvCxnSpPr>
            <p:nvPr/>
          </p:nvCxnSpPr>
          <p:spPr>
            <a:xfrm rot="10800000">
              <a:off x="4294335" y="5696712"/>
              <a:ext cx="150148" cy="221672"/>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84F51007-7F5C-4A7C-8725-A5DD402CFC2F}"/>
              </a:ext>
            </a:extLst>
          </p:cNvPr>
          <p:cNvGrpSpPr/>
          <p:nvPr/>
        </p:nvGrpSpPr>
        <p:grpSpPr>
          <a:xfrm>
            <a:off x="7414513" y="4270455"/>
            <a:ext cx="3802797" cy="1914857"/>
            <a:chOff x="7414513" y="4270455"/>
            <a:chExt cx="3802797" cy="1914857"/>
          </a:xfrm>
        </p:grpSpPr>
        <p:sp>
          <p:nvSpPr>
            <p:cNvPr id="150" name="Rectangle 149">
              <a:extLst>
                <a:ext uri="{FF2B5EF4-FFF2-40B4-BE49-F238E27FC236}">
                  <a16:creationId xmlns:a16="http://schemas.microsoft.com/office/drawing/2014/main" id="{F43E0411-5F3B-4D4E-8E88-E3214E780097}"/>
                </a:ext>
              </a:extLst>
            </p:cNvPr>
            <p:cNvSpPr>
              <a:spLocks noChangeAspect="1"/>
            </p:cNvSpPr>
            <p:nvPr/>
          </p:nvSpPr>
          <p:spPr>
            <a:xfrm>
              <a:off x="8381883" y="5057506"/>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 name="Right Brace 150">
              <a:extLst>
                <a:ext uri="{FF2B5EF4-FFF2-40B4-BE49-F238E27FC236}">
                  <a16:creationId xmlns:a16="http://schemas.microsoft.com/office/drawing/2014/main" id="{3E28771E-D1B7-4DB2-AE5E-774F1B8B6BBB}"/>
                </a:ext>
              </a:extLst>
            </p:cNvPr>
            <p:cNvSpPr/>
            <p:nvPr/>
          </p:nvSpPr>
          <p:spPr>
            <a:xfrm rot="16200000">
              <a:off x="8120062" y="4787191"/>
              <a:ext cx="235939" cy="2913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52" name="TextBox 17">
              <a:extLst>
                <a:ext uri="{FF2B5EF4-FFF2-40B4-BE49-F238E27FC236}">
                  <a16:creationId xmlns:a16="http://schemas.microsoft.com/office/drawing/2014/main" id="{698794C5-3F9B-4926-9EE1-557244ADDBEA}"/>
                </a:ext>
              </a:extLst>
            </p:cNvPr>
            <p:cNvSpPr txBox="1"/>
            <p:nvPr/>
          </p:nvSpPr>
          <p:spPr>
            <a:xfrm>
              <a:off x="8090825" y="4515733"/>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grpSp>
          <p:nvGrpSpPr>
            <p:cNvPr id="153" name="Group 152">
              <a:extLst>
                <a:ext uri="{FF2B5EF4-FFF2-40B4-BE49-F238E27FC236}">
                  <a16:creationId xmlns:a16="http://schemas.microsoft.com/office/drawing/2014/main" id="{2EC0C45B-0DA0-4A6A-B674-7FE00F741DB4}"/>
                </a:ext>
              </a:extLst>
            </p:cNvPr>
            <p:cNvGrpSpPr/>
            <p:nvPr/>
          </p:nvGrpSpPr>
          <p:grpSpPr>
            <a:xfrm>
              <a:off x="7414513" y="4271132"/>
              <a:ext cx="677859" cy="1409473"/>
              <a:chOff x="84256" y="4218473"/>
              <a:chExt cx="677859" cy="1409473"/>
            </a:xfrm>
          </p:grpSpPr>
          <p:sp>
            <p:nvSpPr>
              <p:cNvPr id="154" name="Rectangle 153">
                <a:extLst>
                  <a:ext uri="{FF2B5EF4-FFF2-40B4-BE49-F238E27FC236}">
                    <a16:creationId xmlns:a16="http://schemas.microsoft.com/office/drawing/2014/main" id="{C6F5F1E0-E766-4F76-82B9-BB707E5968AC}"/>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5" name="Right Brace 154">
                <a:extLst>
                  <a:ext uri="{FF2B5EF4-FFF2-40B4-BE49-F238E27FC236}">
                    <a16:creationId xmlns:a16="http://schemas.microsoft.com/office/drawing/2014/main" id="{C263E881-3ED3-4338-978F-1BAC6D53E70B}"/>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56" name="TextBox 20">
                <a:extLst>
                  <a:ext uri="{FF2B5EF4-FFF2-40B4-BE49-F238E27FC236}">
                    <a16:creationId xmlns:a16="http://schemas.microsoft.com/office/drawing/2014/main" id="{0EED7428-C0AA-4C4F-8A90-1DEE2689242D}"/>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grpSp>
          <p:nvGrpSpPr>
            <p:cNvPr id="157" name="Group 156">
              <a:extLst>
                <a:ext uri="{FF2B5EF4-FFF2-40B4-BE49-F238E27FC236}">
                  <a16:creationId xmlns:a16="http://schemas.microsoft.com/office/drawing/2014/main" id="{E71F2569-4E34-4C0C-8974-4091837E537A}"/>
                </a:ext>
              </a:extLst>
            </p:cNvPr>
            <p:cNvGrpSpPr/>
            <p:nvPr/>
          </p:nvGrpSpPr>
          <p:grpSpPr>
            <a:xfrm>
              <a:off x="8500266" y="4270455"/>
              <a:ext cx="1406450" cy="1410151"/>
              <a:chOff x="1055246" y="4217796"/>
              <a:chExt cx="1406450" cy="1410151"/>
            </a:xfrm>
          </p:grpSpPr>
          <p:sp>
            <p:nvSpPr>
              <p:cNvPr id="158" name="Rectangle 157">
                <a:extLst>
                  <a:ext uri="{FF2B5EF4-FFF2-40B4-BE49-F238E27FC236}">
                    <a16:creationId xmlns:a16="http://schemas.microsoft.com/office/drawing/2014/main" id="{63A021BB-D4A0-42D3-98D1-6A9B8FE8250B}"/>
                  </a:ext>
                </a:extLst>
              </p:cNvPr>
              <p:cNvSpPr/>
              <p:nvPr/>
            </p:nvSpPr>
            <p:spPr>
              <a:xfrm>
                <a:off x="1055246"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Right Brace 158">
                <a:extLst>
                  <a:ext uri="{FF2B5EF4-FFF2-40B4-BE49-F238E27FC236}">
                    <a16:creationId xmlns:a16="http://schemas.microsoft.com/office/drawing/2014/main" id="{D20ABDF2-B4C0-4870-A169-6DC654D7CDE9}"/>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0" name="TextBox 21">
                <a:extLst>
                  <a:ext uri="{FF2B5EF4-FFF2-40B4-BE49-F238E27FC236}">
                    <a16:creationId xmlns:a16="http://schemas.microsoft.com/office/drawing/2014/main" id="{5579A54D-FDBE-4CB4-9593-8794E2C50B56}"/>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grpSp>
          <p:nvGrpSpPr>
            <p:cNvPr id="161" name="Group 160">
              <a:extLst>
                <a:ext uri="{FF2B5EF4-FFF2-40B4-BE49-F238E27FC236}">
                  <a16:creationId xmlns:a16="http://schemas.microsoft.com/office/drawing/2014/main" id="{1BE5856A-B9D0-46EE-9043-BF0F7EC3CFCD}"/>
                </a:ext>
              </a:extLst>
            </p:cNvPr>
            <p:cNvGrpSpPr/>
            <p:nvPr/>
          </p:nvGrpSpPr>
          <p:grpSpPr>
            <a:xfrm>
              <a:off x="8091248" y="5061543"/>
              <a:ext cx="1694714" cy="1123769"/>
              <a:chOff x="760991" y="5008884"/>
              <a:chExt cx="1694714" cy="1123769"/>
            </a:xfrm>
          </p:grpSpPr>
          <p:sp>
            <p:nvSpPr>
              <p:cNvPr id="162" name="TextBox 25">
                <a:extLst>
                  <a:ext uri="{FF2B5EF4-FFF2-40B4-BE49-F238E27FC236}">
                    <a16:creationId xmlns:a16="http://schemas.microsoft.com/office/drawing/2014/main" id="{23E00726-3112-4C44-9501-2232CBAC6A52}"/>
                  </a:ext>
                </a:extLst>
              </p:cNvPr>
              <p:cNvSpPr txBox="1"/>
              <p:nvPr/>
            </p:nvSpPr>
            <p:spPr>
              <a:xfrm>
                <a:off x="1452112" y="58860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63" name="Rectangle 162">
                <a:extLst>
                  <a:ext uri="{FF2B5EF4-FFF2-40B4-BE49-F238E27FC236}">
                    <a16:creationId xmlns:a16="http://schemas.microsoft.com/office/drawing/2014/main" id="{FD03C341-D075-4359-87D3-0A5F42F23278}"/>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64" name="Elbow Connector 26">
                <a:extLst>
                  <a:ext uri="{FF2B5EF4-FFF2-40B4-BE49-F238E27FC236}">
                    <a16:creationId xmlns:a16="http://schemas.microsoft.com/office/drawing/2014/main" id="{56DA9A6D-3D74-4F0F-AE72-80562397CF41}"/>
                  </a:ext>
                </a:extLst>
              </p:cNvPr>
              <p:cNvCxnSpPr>
                <a:cxnSpLocks/>
                <a:stCxn id="162" idx="1"/>
                <a:endCxn id="163" idx="2"/>
              </p:cNvCxnSpPr>
              <p:nvPr/>
            </p:nvCxnSpPr>
            <p:spPr>
              <a:xfrm rot="10800000">
                <a:off x="907213" y="562794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65" name="Right Brace 164">
              <a:extLst>
                <a:ext uri="{FF2B5EF4-FFF2-40B4-BE49-F238E27FC236}">
                  <a16:creationId xmlns:a16="http://schemas.microsoft.com/office/drawing/2014/main" id="{FFE99589-CFE3-45D1-87BF-DC9AFB64935A}"/>
                </a:ext>
              </a:extLst>
            </p:cNvPr>
            <p:cNvSpPr/>
            <p:nvPr/>
          </p:nvSpPr>
          <p:spPr>
            <a:xfrm rot="16200000">
              <a:off x="8178350" y="4738090"/>
              <a:ext cx="235939" cy="40789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166" name="Group 165">
              <a:extLst>
                <a:ext uri="{FF2B5EF4-FFF2-40B4-BE49-F238E27FC236}">
                  <a16:creationId xmlns:a16="http://schemas.microsoft.com/office/drawing/2014/main" id="{095675B7-1811-453C-99B6-873DBB8780EA}"/>
                </a:ext>
              </a:extLst>
            </p:cNvPr>
            <p:cNvGrpSpPr/>
            <p:nvPr/>
          </p:nvGrpSpPr>
          <p:grpSpPr>
            <a:xfrm>
              <a:off x="8442057" y="5679298"/>
              <a:ext cx="2775253" cy="406338"/>
              <a:chOff x="4294335" y="5696712"/>
              <a:chExt cx="2775253" cy="406338"/>
            </a:xfrm>
          </p:grpSpPr>
          <p:sp>
            <p:nvSpPr>
              <p:cNvPr id="167" name="TextBox 22">
                <a:extLst>
                  <a:ext uri="{FF2B5EF4-FFF2-40B4-BE49-F238E27FC236}">
                    <a16:creationId xmlns:a16="http://schemas.microsoft.com/office/drawing/2014/main" id="{337253A1-A938-40EC-AEB1-95F6DA7AA3D6}"/>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68" name="Elbow Connector 24">
                <a:extLst>
                  <a:ext uri="{FF2B5EF4-FFF2-40B4-BE49-F238E27FC236}">
                    <a16:creationId xmlns:a16="http://schemas.microsoft.com/office/drawing/2014/main" id="{90E22B13-E62B-4AC5-8267-3021CDD8F691}"/>
                  </a:ext>
                </a:extLst>
              </p:cNvPr>
              <p:cNvCxnSpPr>
                <a:cxnSpLocks/>
                <a:stCxn id="167" idx="1"/>
                <a:endCxn id="150" idx="2"/>
              </p:cNvCxnSpPr>
              <p:nvPr/>
            </p:nvCxnSpPr>
            <p:spPr>
              <a:xfrm rot="10800000">
                <a:off x="4294335" y="5696712"/>
                <a:ext cx="150148" cy="221672"/>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87" name="Slide Number Placeholder 2">
            <a:extLst>
              <a:ext uri="{FF2B5EF4-FFF2-40B4-BE49-F238E27FC236}">
                <a16:creationId xmlns:a16="http://schemas.microsoft.com/office/drawing/2014/main" id="{0D56F914-7F3B-448A-8B22-7357C0E0BB5B}"/>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40</a:t>
            </a:fld>
            <a:endParaRPr lang="en-US" sz="1200" dirty="0">
              <a:solidFill>
                <a:schemeClr val="tx1">
                  <a:tint val="75000"/>
                </a:schemeClr>
              </a:solidFill>
            </a:endParaRPr>
          </a:p>
        </p:txBody>
      </p:sp>
    </p:spTree>
    <p:extLst>
      <p:ext uri="{BB962C8B-B14F-4D97-AF65-F5344CB8AC3E}">
        <p14:creationId xmlns:p14="http://schemas.microsoft.com/office/powerpoint/2010/main" val="417775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5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500"/>
                                        <p:tgtEl>
                                          <p:spTgt spid="10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108"/>
                                        </p:tgtEl>
                                        <p:attrNameLst>
                                          <p:attrName>style.visibility</p:attrName>
                                        </p:attrNameLst>
                                      </p:cBhvr>
                                      <p:to>
                                        <p:strVal val="visible"/>
                                      </p:to>
                                    </p:set>
                                    <p:animEffect transition="in" filter="fade">
                                      <p:cBhvr>
                                        <p:cTn id="46" dur="500"/>
                                        <p:tgtEl>
                                          <p:spTgt spid="108"/>
                                        </p:tgtEl>
                                      </p:cBhvr>
                                    </p:animEffect>
                                  </p:childTnLst>
                                </p:cTn>
                              </p:par>
                              <p:par>
                                <p:cTn id="47" presetID="10" presetClass="entr" presetSubtype="0" fill="hold" nodeType="with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fade">
                                      <p:cBhvr>
                                        <p:cTn id="49" dur="500"/>
                                        <p:tgtEl>
                                          <p:spTgt spid="107"/>
                                        </p:tgtEl>
                                      </p:cBhvr>
                                    </p:animEffect>
                                  </p:childTnLst>
                                </p:cTn>
                              </p:par>
                              <p:par>
                                <p:cTn id="50" presetID="10" presetClass="entr" presetSubtype="0" fill="hold"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1.11111E-6 -4.07407E-6 L 0.01302 0.00093 " pathEditMode="relative" rAng="0" ptsTypes="AA">
                                      <p:cBhvr>
                                        <p:cTn id="56" dur="2000" fill="hold"/>
                                        <p:tgtEl>
                                          <p:spTgt spid="107"/>
                                        </p:tgtEl>
                                        <p:attrNameLst>
                                          <p:attrName>ppt_x</p:attrName>
                                          <p:attrName>ppt_y</p:attrName>
                                        </p:attrNameLst>
                                      </p:cBhvr>
                                      <p:rCtr x="64200" y="4600"/>
                                    </p:animMotion>
                                  </p:childTnLst>
                                </p:cTn>
                              </p:par>
                            </p:childTnLst>
                          </p:cTn>
                        </p:par>
                        <p:par>
                          <p:cTn id="57" fill="hold">
                            <p:stCondLst>
                              <p:cond delay="2000"/>
                            </p:stCondLst>
                            <p:childTnLst>
                              <p:par>
                                <p:cTn id="58" presetID="1" presetClass="exit" presetSubtype="0" fill="hold" grpId="1" nodeType="afterEffect">
                                  <p:stCondLst>
                                    <p:cond delay="0"/>
                                  </p:stCondLst>
                                  <p:childTnLst>
                                    <p:set>
                                      <p:cBhvr>
                                        <p:cTn id="59" dur="1" fill="hold">
                                          <p:stCondLst>
                                            <p:cond delay="0"/>
                                          </p:stCondLst>
                                        </p:cTn>
                                        <p:tgtEl>
                                          <p:spTgt spid="32"/>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33"/>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08"/>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07"/>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9"/>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11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2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12"/>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13"/>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11"/>
                                        </p:tgtEl>
                                        <p:attrNameLst>
                                          <p:attrName>style.visibility</p:attrName>
                                        </p:attrNameLst>
                                      </p:cBhvr>
                                      <p:to>
                                        <p:strVal val="visible"/>
                                      </p:to>
                                    </p:se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110"/>
                                        </p:tgtEl>
                                        <p:attrNameLst>
                                          <p:attrName>style.visibility</p:attrName>
                                        </p:attrNameLst>
                                      </p:cBhvr>
                                      <p:to>
                                        <p:strVal val="visible"/>
                                      </p:to>
                                    </p:set>
                                    <p:animEffect transition="in" filter="fade">
                                      <p:cBhvr>
                                        <p:cTn id="81" dur="500"/>
                                        <p:tgtEl>
                                          <p:spTgt spid="110"/>
                                        </p:tgtEl>
                                      </p:cBhvr>
                                    </p:animEffect>
                                  </p:childTnLst>
                                </p:cTn>
                              </p:par>
                              <p:par>
                                <p:cTn id="82" presetID="1" presetClass="exit" presetSubtype="0" fill="hold" grpId="1" nodeType="withEffect">
                                  <p:stCondLst>
                                    <p:cond delay="0"/>
                                  </p:stCondLst>
                                  <p:childTnLst>
                                    <p:set>
                                      <p:cBhvr>
                                        <p:cTn id="83" dur="1" fill="hold">
                                          <p:stCondLst>
                                            <p:cond delay="0"/>
                                          </p:stCondLst>
                                        </p:cTn>
                                        <p:tgtEl>
                                          <p:spTgt spid="111"/>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125"/>
                                        </p:tgtEl>
                                        <p:attrNameLst>
                                          <p:attrName>style.visibility</p:attrName>
                                        </p:attrNameLst>
                                      </p:cBhvr>
                                      <p:to>
                                        <p:strVal val="visible"/>
                                      </p:to>
                                    </p:set>
                                    <p:animEffect transition="in" filter="fade">
                                      <p:cBhvr>
                                        <p:cTn id="86" dur="500"/>
                                        <p:tgtEl>
                                          <p:spTgt spid="125"/>
                                        </p:tgtEl>
                                      </p:cBhvr>
                                    </p:animEffect>
                                  </p:childTnLst>
                                </p:cTn>
                              </p:par>
                              <p:par>
                                <p:cTn id="87" presetID="10" presetClass="entr" presetSubtype="0" fill="hold" nodeType="withEffect">
                                  <p:stCondLst>
                                    <p:cond delay="0"/>
                                  </p:stCondLst>
                                  <p:childTnLst>
                                    <p:set>
                                      <p:cBhvr>
                                        <p:cTn id="88" dur="1" fill="hold">
                                          <p:stCondLst>
                                            <p:cond delay="0"/>
                                          </p:stCondLst>
                                        </p:cTn>
                                        <p:tgtEl>
                                          <p:spTgt spid="148"/>
                                        </p:tgtEl>
                                        <p:attrNameLst>
                                          <p:attrName>style.visibility</p:attrName>
                                        </p:attrNameLst>
                                      </p:cBhvr>
                                      <p:to>
                                        <p:strVal val="visible"/>
                                      </p:to>
                                    </p:set>
                                    <p:animEffect transition="in" filter="fade">
                                      <p:cBhvr>
                                        <p:cTn id="89" dur="500"/>
                                        <p:tgtEl>
                                          <p:spTgt spid="148"/>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117"/>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21"/>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12"/>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13"/>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111"/>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110"/>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125"/>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48"/>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169"/>
                                        </p:tgtEl>
                                        <p:attrNameLst>
                                          <p:attrName>style.visibility</p:attrName>
                                        </p:attrNameLst>
                                      </p:cBhvr>
                                      <p:to>
                                        <p:strVal val="visible"/>
                                      </p:to>
                                    </p:set>
                                  </p:childTnLst>
                                </p:cTn>
                              </p:par>
                            </p:childTnLst>
                          </p:cTn>
                        </p:par>
                        <p:par>
                          <p:cTn id="110" fill="hold">
                            <p:stCondLst>
                              <p:cond delay="0"/>
                            </p:stCondLst>
                            <p:childTnLst>
                              <p:par>
                                <p:cTn id="111" presetID="63" presetClass="path" presetSubtype="0" accel="50000" decel="50000" fill="hold" nodeType="afterEffect">
                                  <p:stCondLst>
                                    <p:cond delay="0"/>
                                  </p:stCondLst>
                                  <p:childTnLst>
                                    <p:animMotion origin="layout" path="M 0 0 L 0.25 0 E" pathEditMode="relative" ptsTypes="">
                                      <p:cBhvr>
                                        <p:cTn id="112" dur="2000" fill="hold"/>
                                        <p:tgtEl>
                                          <p:spTgt spid="16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p:bldP spid="33" grpId="1"/>
      <p:bldP spid="39" grpId="0" animBg="1"/>
      <p:bldP spid="40" grpId="0" animBg="1"/>
      <p:bldP spid="45" grpId="0" animBg="1"/>
      <p:bldP spid="46" grpId="0" animBg="1"/>
      <p:bldP spid="110" grpId="0" animBg="1"/>
      <p:bldP spid="110" grpId="1" animBg="1"/>
      <p:bldP spid="111" grpId="0" animBg="1"/>
      <p:bldP spid="111" grpId="1" animBg="1"/>
      <p:bldP spid="111" grpId="2" animBg="1"/>
      <p:bldP spid="112" grpId="0"/>
      <p:bldP spid="112" grpId="1"/>
      <p:bldP spid="125" grpId="0" animBg="1"/>
      <p:bldP spid="125"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383A52F6-55E1-4046-B697-9CDAA3014FCF}"/>
              </a:ext>
            </a:extLst>
          </p:cNvPr>
          <p:cNvPicPr>
            <a:picLocks noChangeAspect="1"/>
          </p:cNvPicPr>
          <p:nvPr/>
        </p:nvPicPr>
        <p:blipFill>
          <a:blip r:embed="rId2"/>
          <a:stretch>
            <a:fillRect/>
          </a:stretch>
        </p:blipFill>
        <p:spPr>
          <a:xfrm>
            <a:off x="703502" y="-1273916"/>
            <a:ext cx="8585641" cy="3441877"/>
          </a:xfrm>
          <a:prstGeom prst="rect">
            <a:avLst/>
          </a:prstGeom>
        </p:spPr>
      </p:pic>
      <p:sp>
        <p:nvSpPr>
          <p:cNvPr id="8" name="Rectangle: Rounded Corners 7">
            <a:extLst>
              <a:ext uri="{FF2B5EF4-FFF2-40B4-BE49-F238E27FC236}">
                <a16:creationId xmlns:a16="http://schemas.microsoft.com/office/drawing/2014/main" id="{76F40618-CD87-4569-BA91-4A4CB5CFA453}"/>
              </a:ext>
            </a:extLst>
          </p:cNvPr>
          <p:cNvSpPr/>
          <p:nvPr/>
        </p:nvSpPr>
        <p:spPr>
          <a:xfrm>
            <a:off x="3441478" y="3035300"/>
            <a:ext cx="1554844" cy="609600"/>
          </a:xfrm>
          <a:prstGeom prst="roundRect">
            <a:avLst>
              <a:gd name="adj" fmla="val 6251"/>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Query Planner</a:t>
            </a:r>
          </a:p>
        </p:txBody>
      </p:sp>
      <p:sp>
        <p:nvSpPr>
          <p:cNvPr id="11" name="Rectangle: Rounded Corners 10">
            <a:extLst>
              <a:ext uri="{FF2B5EF4-FFF2-40B4-BE49-F238E27FC236}">
                <a16:creationId xmlns:a16="http://schemas.microsoft.com/office/drawing/2014/main" id="{BFFBE852-BFFF-453A-BCD6-9E1248104BA1}"/>
              </a:ext>
            </a:extLst>
          </p:cNvPr>
          <p:cNvSpPr/>
          <p:nvPr/>
        </p:nvSpPr>
        <p:spPr>
          <a:xfrm>
            <a:off x="6080760" y="3785616"/>
            <a:ext cx="1828800" cy="1463040"/>
          </a:xfrm>
          <a:prstGeom prst="roundRect">
            <a:avLst>
              <a:gd name="adj" fmla="val 6251"/>
            </a:avLst>
          </a:prstGeom>
          <a:solidFill>
            <a:srgbClr val="A5A5A5"/>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2" name="Rectangle: Rounded Corners 11">
            <a:extLst>
              <a:ext uri="{FF2B5EF4-FFF2-40B4-BE49-F238E27FC236}">
                <a16:creationId xmlns:a16="http://schemas.microsoft.com/office/drawing/2014/main" id="{597F436F-F890-4EC0-BEF7-82F9FFB52BF2}"/>
              </a:ext>
            </a:extLst>
          </p:cNvPr>
          <p:cNvSpPr/>
          <p:nvPr/>
        </p:nvSpPr>
        <p:spPr>
          <a:xfrm>
            <a:off x="5989320" y="3877056"/>
            <a:ext cx="1828800" cy="1463040"/>
          </a:xfrm>
          <a:prstGeom prst="roundRect">
            <a:avLst>
              <a:gd name="adj" fmla="val 6251"/>
            </a:avLst>
          </a:prstGeom>
          <a:solidFill>
            <a:srgbClr val="A5A5A5"/>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3" name="Rectangle: Rounded Corners 12">
            <a:extLst>
              <a:ext uri="{FF2B5EF4-FFF2-40B4-BE49-F238E27FC236}">
                <a16:creationId xmlns:a16="http://schemas.microsoft.com/office/drawing/2014/main" id="{E4529A6F-9ADE-4D5A-AC66-FC5DE4D5E678}"/>
              </a:ext>
            </a:extLst>
          </p:cNvPr>
          <p:cNvSpPr/>
          <p:nvPr/>
        </p:nvSpPr>
        <p:spPr>
          <a:xfrm>
            <a:off x="5897880" y="3968496"/>
            <a:ext cx="1828800" cy="1463040"/>
          </a:xfrm>
          <a:prstGeom prst="roundRect">
            <a:avLst>
              <a:gd name="adj" fmla="val 6251"/>
            </a:avLst>
          </a:prstGeom>
          <a:solidFill>
            <a:srgbClr val="A5A5A5"/>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4" name="Rectangle: Rounded Corners 13">
            <a:extLst>
              <a:ext uri="{FF2B5EF4-FFF2-40B4-BE49-F238E27FC236}">
                <a16:creationId xmlns:a16="http://schemas.microsoft.com/office/drawing/2014/main" id="{91936A32-122A-492A-818C-085E7446C77C}"/>
              </a:ext>
            </a:extLst>
          </p:cNvPr>
          <p:cNvSpPr/>
          <p:nvPr/>
        </p:nvSpPr>
        <p:spPr>
          <a:xfrm>
            <a:off x="5806620" y="4057650"/>
            <a:ext cx="1828800" cy="1463040"/>
          </a:xfrm>
          <a:prstGeom prst="roundRect">
            <a:avLst>
              <a:gd name="adj" fmla="val 6251"/>
            </a:avLst>
          </a:prstGeom>
          <a:solidFill>
            <a:srgbClr val="A5A5A5"/>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5" name="Rectangle: Rounded Corners 14">
            <a:extLst>
              <a:ext uri="{FF2B5EF4-FFF2-40B4-BE49-F238E27FC236}">
                <a16:creationId xmlns:a16="http://schemas.microsoft.com/office/drawing/2014/main" id="{CA007B16-06CB-4A4D-B310-AA6E74D9F57E}"/>
              </a:ext>
            </a:extLst>
          </p:cNvPr>
          <p:cNvSpPr/>
          <p:nvPr/>
        </p:nvSpPr>
        <p:spPr>
          <a:xfrm>
            <a:off x="5844720" y="4124325"/>
            <a:ext cx="1737360" cy="492125"/>
          </a:xfrm>
          <a:prstGeom prst="roundRect">
            <a:avLst>
              <a:gd name="adj" fmla="val 6251"/>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Spark Worker</a:t>
            </a:r>
          </a:p>
        </p:txBody>
      </p:sp>
      <p:sp>
        <p:nvSpPr>
          <p:cNvPr id="16" name="Rectangle: Rounded Corners 15">
            <a:extLst>
              <a:ext uri="{FF2B5EF4-FFF2-40B4-BE49-F238E27FC236}">
                <a16:creationId xmlns:a16="http://schemas.microsoft.com/office/drawing/2014/main" id="{1710FABD-88E8-4435-927E-C8EE1EEEE8C2}"/>
              </a:ext>
            </a:extLst>
          </p:cNvPr>
          <p:cNvSpPr/>
          <p:nvPr/>
        </p:nvSpPr>
        <p:spPr>
          <a:xfrm>
            <a:off x="726620" y="4057650"/>
            <a:ext cx="1828800" cy="1463040"/>
          </a:xfrm>
          <a:prstGeom prst="roundRect">
            <a:avLst>
              <a:gd name="adj" fmla="val 6251"/>
            </a:avLst>
          </a:prstGeom>
          <a:solidFill>
            <a:srgbClr val="A5A5A5"/>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17" name="Rectangle: Rounded Corners 16">
            <a:extLst>
              <a:ext uri="{FF2B5EF4-FFF2-40B4-BE49-F238E27FC236}">
                <a16:creationId xmlns:a16="http://schemas.microsoft.com/office/drawing/2014/main" id="{0B82A0A0-557D-4101-BAA3-381B948C8E86}"/>
              </a:ext>
            </a:extLst>
          </p:cNvPr>
          <p:cNvSpPr/>
          <p:nvPr/>
        </p:nvSpPr>
        <p:spPr>
          <a:xfrm>
            <a:off x="764720" y="4124325"/>
            <a:ext cx="1737360" cy="492125"/>
          </a:xfrm>
          <a:prstGeom prst="roundRect">
            <a:avLst>
              <a:gd name="adj" fmla="val 6251"/>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Spark Master</a:t>
            </a:r>
          </a:p>
        </p:txBody>
      </p:sp>
      <p:sp>
        <p:nvSpPr>
          <p:cNvPr id="18" name="Rectangle: Rounded Corners 17">
            <a:extLst>
              <a:ext uri="{FF2B5EF4-FFF2-40B4-BE49-F238E27FC236}">
                <a16:creationId xmlns:a16="http://schemas.microsoft.com/office/drawing/2014/main" id="{31BD3EB6-7EA5-406A-94C3-77C547B78972}"/>
              </a:ext>
            </a:extLst>
          </p:cNvPr>
          <p:cNvSpPr/>
          <p:nvPr/>
        </p:nvSpPr>
        <p:spPr>
          <a:xfrm>
            <a:off x="3454398" y="5101590"/>
            <a:ext cx="1554844" cy="304800"/>
          </a:xfrm>
          <a:prstGeom prst="roundRect">
            <a:avLst>
              <a:gd name="adj" fmla="val 6251"/>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t>Switch</a:t>
            </a:r>
          </a:p>
        </p:txBody>
      </p:sp>
      <p:sp>
        <p:nvSpPr>
          <p:cNvPr id="19" name="Rectangle: Rounded Corners 18">
            <a:extLst>
              <a:ext uri="{FF2B5EF4-FFF2-40B4-BE49-F238E27FC236}">
                <a16:creationId xmlns:a16="http://schemas.microsoft.com/office/drawing/2014/main" id="{281333D2-8C02-40AE-AEA3-5EAFB9245A78}"/>
              </a:ext>
            </a:extLst>
          </p:cNvPr>
          <p:cNvSpPr/>
          <p:nvPr/>
        </p:nvSpPr>
        <p:spPr>
          <a:xfrm>
            <a:off x="5844720" y="5004753"/>
            <a:ext cx="1737360" cy="492125"/>
          </a:xfrm>
          <a:prstGeom prst="roundRect">
            <a:avLst>
              <a:gd name="adj" fmla="val 6251"/>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50" dirty="0"/>
              <a:t>Cheetah Worker</a:t>
            </a:r>
          </a:p>
        </p:txBody>
      </p:sp>
      <p:sp>
        <p:nvSpPr>
          <p:cNvPr id="20" name="Rectangle: Rounded Corners 19">
            <a:extLst>
              <a:ext uri="{FF2B5EF4-FFF2-40B4-BE49-F238E27FC236}">
                <a16:creationId xmlns:a16="http://schemas.microsoft.com/office/drawing/2014/main" id="{5692F1DE-0C33-4A8C-B104-4749DEA4C0E8}"/>
              </a:ext>
            </a:extLst>
          </p:cNvPr>
          <p:cNvSpPr/>
          <p:nvPr/>
        </p:nvSpPr>
        <p:spPr>
          <a:xfrm>
            <a:off x="764720" y="5004753"/>
            <a:ext cx="1737360" cy="492125"/>
          </a:xfrm>
          <a:prstGeom prst="roundRect">
            <a:avLst>
              <a:gd name="adj" fmla="val 6251"/>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700" dirty="0"/>
              <a:t>Cheetah Master</a:t>
            </a:r>
          </a:p>
        </p:txBody>
      </p:sp>
      <p:cxnSp>
        <p:nvCxnSpPr>
          <p:cNvPr id="22" name="Straight Arrow Connector 21">
            <a:extLst>
              <a:ext uri="{FF2B5EF4-FFF2-40B4-BE49-F238E27FC236}">
                <a16:creationId xmlns:a16="http://schemas.microsoft.com/office/drawing/2014/main" id="{07A42D70-E699-4815-A357-44D4AFBA9898}"/>
              </a:ext>
            </a:extLst>
          </p:cNvPr>
          <p:cNvCxnSpPr>
            <a:stCxn id="8" idx="2"/>
            <a:endCxn id="15" idx="1"/>
          </p:cNvCxnSpPr>
          <p:nvPr/>
        </p:nvCxnSpPr>
        <p:spPr>
          <a:xfrm>
            <a:off x="4218900" y="3644900"/>
            <a:ext cx="1625820" cy="725488"/>
          </a:xfrm>
          <a:prstGeom prst="straightConnector1">
            <a:avLst/>
          </a:prstGeom>
          <a:ln w="53975">
            <a:solidFill>
              <a:srgbClr val="00B05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0010D8A-7958-4A1C-B27D-B6A98474EB6D}"/>
              </a:ext>
            </a:extLst>
          </p:cNvPr>
          <p:cNvCxnSpPr>
            <a:cxnSpLocks/>
            <a:stCxn id="8" idx="2"/>
            <a:endCxn id="18" idx="0"/>
          </p:cNvCxnSpPr>
          <p:nvPr/>
        </p:nvCxnSpPr>
        <p:spPr>
          <a:xfrm>
            <a:off x="4218900" y="3644900"/>
            <a:ext cx="12920" cy="1456690"/>
          </a:xfrm>
          <a:prstGeom prst="straightConnector1">
            <a:avLst/>
          </a:prstGeom>
          <a:ln w="53975">
            <a:solidFill>
              <a:srgbClr val="00B05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474B1FF-8A80-4BED-8168-1B9CBF4EDF92}"/>
              </a:ext>
            </a:extLst>
          </p:cNvPr>
          <p:cNvCxnSpPr>
            <a:cxnSpLocks/>
            <a:stCxn id="8" idx="2"/>
            <a:endCxn id="17" idx="3"/>
          </p:cNvCxnSpPr>
          <p:nvPr/>
        </p:nvCxnSpPr>
        <p:spPr>
          <a:xfrm flipH="1">
            <a:off x="2502080" y="3644900"/>
            <a:ext cx="1716820" cy="725488"/>
          </a:xfrm>
          <a:prstGeom prst="straightConnector1">
            <a:avLst/>
          </a:prstGeom>
          <a:ln w="53975">
            <a:solidFill>
              <a:srgbClr val="00B05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FE0B670-341D-477C-9302-A7409B843F3B}"/>
              </a:ext>
            </a:extLst>
          </p:cNvPr>
          <p:cNvCxnSpPr>
            <a:cxnSpLocks/>
            <a:stCxn id="15" idx="1"/>
            <a:endCxn id="17" idx="3"/>
          </p:cNvCxnSpPr>
          <p:nvPr/>
        </p:nvCxnSpPr>
        <p:spPr>
          <a:xfrm flipH="1">
            <a:off x="2502080" y="4370388"/>
            <a:ext cx="3342640" cy="0"/>
          </a:xfrm>
          <a:prstGeom prst="straightConnector1">
            <a:avLst/>
          </a:prstGeom>
          <a:ln w="53975">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9ABD73-FB67-4ACB-9683-C22D76E8E39D}"/>
              </a:ext>
            </a:extLst>
          </p:cNvPr>
          <p:cNvCxnSpPr>
            <a:cxnSpLocks/>
            <a:stCxn id="19" idx="1"/>
            <a:endCxn id="18" idx="3"/>
          </p:cNvCxnSpPr>
          <p:nvPr/>
        </p:nvCxnSpPr>
        <p:spPr>
          <a:xfrm flipH="1">
            <a:off x="5009242" y="5250816"/>
            <a:ext cx="835478" cy="3174"/>
          </a:xfrm>
          <a:prstGeom prst="straightConnector1">
            <a:avLst/>
          </a:prstGeom>
          <a:ln w="539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0D50AF01-E4F4-4A6D-B55E-0D1088A8C587}"/>
              </a:ext>
            </a:extLst>
          </p:cNvPr>
          <p:cNvCxnSpPr>
            <a:cxnSpLocks/>
            <a:stCxn id="18" idx="1"/>
            <a:endCxn id="20" idx="3"/>
          </p:cNvCxnSpPr>
          <p:nvPr/>
        </p:nvCxnSpPr>
        <p:spPr>
          <a:xfrm flipH="1" flipV="1">
            <a:off x="2502080" y="5250816"/>
            <a:ext cx="952318" cy="3174"/>
          </a:xfrm>
          <a:prstGeom prst="straightConnector1">
            <a:avLst/>
          </a:prstGeom>
          <a:ln w="539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0D795DD-8B70-4E9D-818F-7162BB167D96}"/>
              </a:ext>
            </a:extLst>
          </p:cNvPr>
          <p:cNvCxnSpPr>
            <a:cxnSpLocks/>
          </p:cNvCxnSpPr>
          <p:nvPr/>
        </p:nvCxnSpPr>
        <p:spPr>
          <a:xfrm>
            <a:off x="6714561" y="4630420"/>
            <a:ext cx="0" cy="374333"/>
          </a:xfrm>
          <a:prstGeom prst="straightConnector1">
            <a:avLst/>
          </a:prstGeom>
          <a:ln w="5397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983080AA-11CD-4730-9438-F7217181DFA3}"/>
              </a:ext>
            </a:extLst>
          </p:cNvPr>
          <p:cNvCxnSpPr>
            <a:cxnSpLocks/>
          </p:cNvCxnSpPr>
          <p:nvPr/>
        </p:nvCxnSpPr>
        <p:spPr>
          <a:xfrm>
            <a:off x="1609161" y="4643120"/>
            <a:ext cx="0" cy="374333"/>
          </a:xfrm>
          <a:prstGeom prst="straightConnector1">
            <a:avLst/>
          </a:prstGeom>
          <a:ln w="53975">
            <a:solidFill>
              <a:schemeClr val="accent4">
                <a:lumMod val="50000"/>
              </a:schemeClr>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21508" name="Picture 4" descr="Image result for trash bin&quot;">
            <a:extLst>
              <a:ext uri="{FF2B5EF4-FFF2-40B4-BE49-F238E27FC236}">
                <a16:creationId xmlns:a16="http://schemas.microsoft.com/office/drawing/2014/main" id="{B5A45F3C-B297-43E8-BFA1-7072FFBE42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69" b="89844" l="9961" r="89844">
                        <a14:foregroundMark x1="28906" y1="8789" x2="40234" y2="11328"/>
                        <a14:foregroundMark x1="40234" y1="11328" x2="52734" y2="10938"/>
                        <a14:foregroundMark x1="52734" y1="10938" x2="56641" y2="9375"/>
                        <a14:foregroundMark x1="41016" y1="6055" x2="43945" y2="6641"/>
                        <a14:foregroundMark x1="46875" y1="5469" x2="46875" y2="5469"/>
                        <a14:foregroundMark x1="41211" y1="5469" x2="47461" y2="5664"/>
                      </a14:backgroundRemoval>
                    </a14:imgEffect>
                  </a14:imgLayer>
                </a14:imgProps>
              </a:ext>
              <a:ext uri="{28A0092B-C50C-407E-A947-70E740481C1C}">
                <a14:useLocalDpi xmlns:a14="http://schemas.microsoft.com/office/drawing/2010/main" val="0"/>
              </a:ext>
            </a:extLst>
          </a:blip>
          <a:srcRect/>
          <a:stretch>
            <a:fillRect/>
          </a:stretch>
        </p:blipFill>
        <p:spPr bwMode="auto">
          <a:xfrm>
            <a:off x="2452708" y="5535653"/>
            <a:ext cx="619403" cy="619403"/>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532DEA19-D122-437A-B571-C3262B55B8C6}"/>
              </a:ext>
            </a:extLst>
          </p:cNvPr>
          <p:cNvCxnSpPr>
            <a:cxnSpLocks/>
          </p:cNvCxnSpPr>
          <p:nvPr/>
        </p:nvCxnSpPr>
        <p:spPr>
          <a:xfrm flipH="1">
            <a:off x="2922368" y="5412740"/>
            <a:ext cx="570132" cy="318246"/>
          </a:xfrm>
          <a:prstGeom prst="straightConnector1">
            <a:avLst/>
          </a:prstGeom>
          <a:ln w="53975">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8C32F7CA-E1A2-4784-A9BD-8E06DAE6D215}"/>
              </a:ext>
            </a:extLst>
          </p:cNvPr>
          <p:cNvSpPr/>
          <p:nvPr/>
        </p:nvSpPr>
        <p:spPr>
          <a:xfrm>
            <a:off x="2922368" y="5730986"/>
            <a:ext cx="2259529" cy="369332"/>
          </a:xfrm>
          <a:prstGeom prst="rect">
            <a:avLst/>
          </a:prstGeom>
        </p:spPr>
        <p:txBody>
          <a:bodyPr wrap="square">
            <a:spAutoFit/>
          </a:bodyPr>
          <a:lstStyle/>
          <a:p>
            <a:r>
              <a:rPr lang="en-US" b="1" dirty="0"/>
              <a:t>Pruned Entries</a:t>
            </a:r>
          </a:p>
        </p:txBody>
      </p:sp>
      <p:sp>
        <p:nvSpPr>
          <p:cNvPr id="56" name="Rectangle 55">
            <a:extLst>
              <a:ext uri="{FF2B5EF4-FFF2-40B4-BE49-F238E27FC236}">
                <a16:creationId xmlns:a16="http://schemas.microsoft.com/office/drawing/2014/main" id="{3F82B95A-B8C9-43DA-9D6F-E7576041B3D7}"/>
              </a:ext>
            </a:extLst>
          </p:cNvPr>
          <p:cNvSpPr/>
          <p:nvPr/>
        </p:nvSpPr>
        <p:spPr>
          <a:xfrm>
            <a:off x="7934269" y="4413335"/>
            <a:ext cx="920858" cy="646331"/>
          </a:xfrm>
          <a:prstGeom prst="rect">
            <a:avLst/>
          </a:prstGeom>
        </p:spPr>
        <p:txBody>
          <a:bodyPr wrap="square">
            <a:spAutoFit/>
          </a:bodyPr>
          <a:lstStyle/>
          <a:p>
            <a:r>
              <a:rPr lang="en-US" b="1" dirty="0">
                <a:solidFill>
                  <a:srgbClr val="E37222"/>
                </a:solidFill>
              </a:rPr>
              <a:t>All Data</a:t>
            </a:r>
          </a:p>
        </p:txBody>
      </p:sp>
      <p:sp>
        <p:nvSpPr>
          <p:cNvPr id="58" name="Rectangle 57">
            <a:extLst>
              <a:ext uri="{FF2B5EF4-FFF2-40B4-BE49-F238E27FC236}">
                <a16:creationId xmlns:a16="http://schemas.microsoft.com/office/drawing/2014/main" id="{3A0BC013-DD5C-4389-A300-9D2811D52337}"/>
              </a:ext>
            </a:extLst>
          </p:cNvPr>
          <p:cNvSpPr/>
          <p:nvPr/>
        </p:nvSpPr>
        <p:spPr>
          <a:xfrm>
            <a:off x="4766239" y="5369210"/>
            <a:ext cx="1239983" cy="353943"/>
          </a:xfrm>
          <a:prstGeom prst="rect">
            <a:avLst/>
          </a:prstGeom>
        </p:spPr>
        <p:txBody>
          <a:bodyPr wrap="square">
            <a:spAutoFit/>
          </a:bodyPr>
          <a:lstStyle/>
          <a:p>
            <a:r>
              <a:rPr lang="en-US" sz="1700" b="1" dirty="0"/>
              <a:t>Packets</a:t>
            </a:r>
          </a:p>
        </p:txBody>
      </p:sp>
      <p:sp>
        <p:nvSpPr>
          <p:cNvPr id="59" name="Rectangle 58">
            <a:extLst>
              <a:ext uri="{FF2B5EF4-FFF2-40B4-BE49-F238E27FC236}">
                <a16:creationId xmlns:a16="http://schemas.microsoft.com/office/drawing/2014/main" id="{87ABDCBE-F105-4842-B20F-AC936F275B24}"/>
              </a:ext>
            </a:extLst>
          </p:cNvPr>
          <p:cNvSpPr/>
          <p:nvPr/>
        </p:nvSpPr>
        <p:spPr>
          <a:xfrm>
            <a:off x="-687859" y="4544595"/>
            <a:ext cx="1665249" cy="646331"/>
          </a:xfrm>
          <a:prstGeom prst="rect">
            <a:avLst/>
          </a:prstGeom>
        </p:spPr>
        <p:txBody>
          <a:bodyPr wrap="square">
            <a:spAutoFit/>
          </a:bodyPr>
          <a:lstStyle/>
          <a:p>
            <a:r>
              <a:rPr lang="en-US" b="1" dirty="0">
                <a:solidFill>
                  <a:srgbClr val="35103E"/>
                </a:solidFill>
              </a:rPr>
              <a:t>Unpruned Data</a:t>
            </a:r>
          </a:p>
        </p:txBody>
      </p:sp>
      <p:sp>
        <p:nvSpPr>
          <p:cNvPr id="28" name="Slide Number Placeholder 2">
            <a:extLst>
              <a:ext uri="{FF2B5EF4-FFF2-40B4-BE49-F238E27FC236}">
                <a16:creationId xmlns:a16="http://schemas.microsoft.com/office/drawing/2014/main" id="{C53E63DD-DFCA-4B40-9EC7-110BFE520957}"/>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41</a:t>
            </a:fld>
            <a:endParaRPr lang="en-US" sz="1200" dirty="0">
              <a:solidFill>
                <a:schemeClr val="tx1">
                  <a:tint val="75000"/>
                </a:schemeClr>
              </a:solidFill>
            </a:endParaRPr>
          </a:p>
        </p:txBody>
      </p:sp>
    </p:spTree>
    <p:extLst>
      <p:ext uri="{BB962C8B-B14F-4D97-AF65-F5344CB8AC3E}">
        <p14:creationId xmlns:p14="http://schemas.microsoft.com/office/powerpoint/2010/main" val="2974767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9E5DAB9-4D7E-4651-9C1D-F6EF5FFEFE91}"/>
              </a:ext>
            </a:extLst>
          </p:cNvPr>
          <p:cNvPicPr>
            <a:picLocks noChangeAspect="1"/>
          </p:cNvPicPr>
          <p:nvPr/>
        </p:nvPicPr>
        <p:blipFill rotWithShape="1">
          <a:blip r:embed="rId2"/>
          <a:srcRect l="56173" t="46220" r="13949" b="46077"/>
          <a:stretch/>
        </p:blipFill>
        <p:spPr>
          <a:xfrm>
            <a:off x="1994054" y="3800475"/>
            <a:ext cx="2192357" cy="40762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ABCD7D36-29B1-4CE6-B9D7-7E93E64B9BFB}"/>
              </a:ext>
            </a:extLst>
          </p:cNvPr>
          <p:cNvPicPr>
            <a:picLocks noChangeAspect="1"/>
          </p:cNvPicPr>
          <p:nvPr/>
        </p:nvPicPr>
        <p:blipFill rotWithShape="1">
          <a:blip r:embed="rId2"/>
          <a:srcRect l="56173" t="33892" r="13948" b="59088"/>
          <a:stretch/>
        </p:blipFill>
        <p:spPr>
          <a:xfrm>
            <a:off x="1994054" y="3429000"/>
            <a:ext cx="2192356" cy="37147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9E7BBD3-AEC7-4D0A-8120-F984DD56633B}"/>
              </a:ext>
            </a:extLst>
          </p:cNvPr>
          <p:cNvPicPr>
            <a:picLocks noChangeAspect="1"/>
          </p:cNvPicPr>
          <p:nvPr/>
        </p:nvPicPr>
        <p:blipFill rotWithShape="1">
          <a:blip r:embed="rId2"/>
          <a:srcRect l="95262" t="52153" r="3770" b="46077"/>
          <a:stretch/>
        </p:blipFill>
        <p:spPr>
          <a:xfrm>
            <a:off x="4167389" y="4112849"/>
            <a:ext cx="71037" cy="9365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3FA3F1C-0925-40AF-8611-12C539B546BF}"/>
              </a:ext>
            </a:extLst>
          </p:cNvPr>
          <p:cNvPicPr>
            <a:picLocks noChangeAspect="1"/>
          </p:cNvPicPr>
          <p:nvPr/>
        </p:nvPicPr>
        <p:blipFill rotWithShape="1">
          <a:blip r:embed="rId2"/>
          <a:srcRect l="95519" t="34158" r="3770" b="52389"/>
          <a:stretch/>
        </p:blipFill>
        <p:spPr>
          <a:xfrm>
            <a:off x="4186410" y="3443289"/>
            <a:ext cx="52217" cy="711992"/>
          </a:xfrm>
          <a:prstGeom prst="rect">
            <a:avLst/>
          </a:prstGeom>
        </p:spPr>
      </p:pic>
    </p:spTree>
    <p:extLst>
      <p:ext uri="{BB962C8B-B14F-4D97-AF65-F5344CB8AC3E}">
        <p14:creationId xmlns:p14="http://schemas.microsoft.com/office/powerpoint/2010/main" val="3435139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In-band Network Telemetry</a:t>
            </a:r>
          </a:p>
        </p:txBody>
      </p:sp>
      <p:sp>
        <p:nvSpPr>
          <p:cNvPr id="3" name="Content Placeholder 2">
            <a:extLst>
              <a:ext uri="{FF2B5EF4-FFF2-40B4-BE49-F238E27FC236}">
                <a16:creationId xmlns:a16="http://schemas.microsoft.com/office/drawing/2014/main" id="{BC11CEA7-A434-4442-9D17-14921B40D2A8}"/>
              </a:ext>
            </a:extLst>
          </p:cNvPr>
          <p:cNvSpPr>
            <a:spLocks noGrp="1"/>
          </p:cNvSpPr>
          <p:nvPr>
            <p:ph idx="1"/>
          </p:nvPr>
        </p:nvSpPr>
        <p:spPr>
          <a:xfrm>
            <a:off x="628650" y="1521115"/>
            <a:ext cx="7886700" cy="4351338"/>
          </a:xfrm>
        </p:spPr>
        <p:txBody>
          <a:bodyPr/>
          <a:lstStyle/>
          <a:p>
            <a:r>
              <a:rPr lang="en-US" dirty="0"/>
              <a:t>df</a:t>
            </a:r>
          </a:p>
        </p:txBody>
      </p:sp>
      <p:sp>
        <p:nvSpPr>
          <p:cNvPr id="6" name="Rectangle 5">
            <a:extLst>
              <a:ext uri="{FF2B5EF4-FFF2-40B4-BE49-F238E27FC236}">
                <a16:creationId xmlns:a16="http://schemas.microsoft.com/office/drawing/2014/main" id="{F71E23F2-7264-F845-8AEC-B9CC1E258692}"/>
              </a:ext>
            </a:extLst>
          </p:cNvPr>
          <p:cNvSpPr/>
          <p:nvPr/>
        </p:nvSpPr>
        <p:spPr>
          <a:xfrm>
            <a:off x="3917237" y="3339636"/>
            <a:ext cx="3515711"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1920DAC4-DF00-BA4F-AD1B-4D656625D838}"/>
              </a:ext>
            </a:extLst>
          </p:cNvPr>
          <p:cNvSpPr/>
          <p:nvPr/>
        </p:nvSpPr>
        <p:spPr>
          <a:xfrm>
            <a:off x="3633456" y="3339636"/>
            <a:ext cx="283781" cy="146619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B8FD9330-2AB1-1F45-873C-48D804DF61DB}"/>
              </a:ext>
            </a:extLst>
          </p:cNvPr>
          <p:cNvSpPr/>
          <p:nvPr/>
        </p:nvSpPr>
        <p:spPr>
          <a:xfrm>
            <a:off x="2468847" y="3339635"/>
            <a:ext cx="604345" cy="146619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EDD6C517-237E-1748-8803-2FD72863D3A5}"/>
              </a:ext>
            </a:extLst>
          </p:cNvPr>
          <p:cNvSpPr/>
          <p:nvPr/>
        </p:nvSpPr>
        <p:spPr>
          <a:xfrm>
            <a:off x="3073192" y="3339635"/>
            <a:ext cx="283781" cy="146619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3B0376E-6021-004C-A095-87F94C7675F9}"/>
              </a:ext>
            </a:extLst>
          </p:cNvPr>
          <p:cNvSpPr/>
          <p:nvPr/>
        </p:nvSpPr>
        <p:spPr>
          <a:xfrm>
            <a:off x="3349675" y="3339635"/>
            <a:ext cx="283781" cy="146619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BEC04F47-1AF7-7B49-99CF-4B9EAEDFB877}"/>
              </a:ext>
            </a:extLst>
          </p:cNvPr>
          <p:cNvSpPr/>
          <p:nvPr/>
        </p:nvSpPr>
        <p:spPr>
          <a:xfrm>
            <a:off x="1329546" y="3339635"/>
            <a:ext cx="1142126"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ight Brace 12">
            <a:extLst>
              <a:ext uri="{FF2B5EF4-FFF2-40B4-BE49-F238E27FC236}">
                <a16:creationId xmlns:a16="http://schemas.microsoft.com/office/drawing/2014/main" id="{C9258BDA-67C8-7D42-8584-BB41FE07515D}"/>
              </a:ext>
            </a:extLst>
          </p:cNvPr>
          <p:cNvSpPr/>
          <p:nvPr/>
        </p:nvSpPr>
        <p:spPr>
          <a:xfrm rot="16200000">
            <a:off x="2915057" y="2312050"/>
            <a:ext cx="558800" cy="144556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TextBox 17">
            <a:extLst>
              <a:ext uri="{FF2B5EF4-FFF2-40B4-BE49-F238E27FC236}">
                <a16:creationId xmlns:a16="http://schemas.microsoft.com/office/drawing/2014/main" id="{97EDB6A8-7AB4-3140-8F23-44533EAD6029}"/>
              </a:ext>
            </a:extLst>
          </p:cNvPr>
          <p:cNvSpPr txBox="1"/>
          <p:nvPr/>
        </p:nvSpPr>
        <p:spPr>
          <a:xfrm>
            <a:off x="2964899" y="1940882"/>
            <a:ext cx="74571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a:t>
            </a:r>
          </a:p>
        </p:txBody>
      </p:sp>
      <p:sp>
        <p:nvSpPr>
          <p:cNvPr id="15" name="Right Brace 14">
            <a:extLst>
              <a:ext uri="{FF2B5EF4-FFF2-40B4-BE49-F238E27FC236}">
                <a16:creationId xmlns:a16="http://schemas.microsoft.com/office/drawing/2014/main" id="{4B15D327-1410-3740-B572-4414A8C530D5}"/>
              </a:ext>
            </a:extLst>
          </p:cNvPr>
          <p:cNvSpPr/>
          <p:nvPr/>
        </p:nvSpPr>
        <p:spPr>
          <a:xfrm rot="16200000">
            <a:off x="5395696" y="1289395"/>
            <a:ext cx="558800" cy="35157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ight Brace 15">
            <a:extLst>
              <a:ext uri="{FF2B5EF4-FFF2-40B4-BE49-F238E27FC236}">
                <a16:creationId xmlns:a16="http://schemas.microsoft.com/office/drawing/2014/main" id="{0F66527B-6CAE-3C49-B507-D4EDF9027C68}"/>
              </a:ext>
            </a:extLst>
          </p:cNvPr>
          <p:cNvSpPr/>
          <p:nvPr/>
        </p:nvSpPr>
        <p:spPr>
          <a:xfrm rot="16200000">
            <a:off x="1621209" y="2438366"/>
            <a:ext cx="558800" cy="11421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 name="TextBox 20">
            <a:extLst>
              <a:ext uri="{FF2B5EF4-FFF2-40B4-BE49-F238E27FC236}">
                <a16:creationId xmlns:a16="http://schemas.microsoft.com/office/drawing/2014/main" id="{DA27AD5E-41AD-8448-93CE-64CF93362E54}"/>
              </a:ext>
            </a:extLst>
          </p:cNvPr>
          <p:cNvSpPr txBox="1"/>
          <p:nvPr/>
        </p:nvSpPr>
        <p:spPr>
          <a:xfrm>
            <a:off x="1203142" y="1711107"/>
            <a:ext cx="1394934"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mj-lt"/>
              </a:rPr>
              <a:t>Packet</a:t>
            </a:r>
          </a:p>
          <a:p>
            <a:pPr algn="ctr"/>
            <a:r>
              <a:rPr lang="en-US" sz="3200" dirty="0">
                <a:latin typeface="+mj-lt"/>
              </a:rPr>
              <a:t>Header</a:t>
            </a:r>
          </a:p>
        </p:txBody>
      </p:sp>
      <p:sp>
        <p:nvSpPr>
          <p:cNvPr id="18" name="TextBox 21">
            <a:extLst>
              <a:ext uri="{FF2B5EF4-FFF2-40B4-BE49-F238E27FC236}">
                <a16:creationId xmlns:a16="http://schemas.microsoft.com/office/drawing/2014/main" id="{5125F24C-11F8-8046-9534-327A7E0C0827}"/>
              </a:ext>
            </a:extLst>
          </p:cNvPr>
          <p:cNvSpPr txBox="1"/>
          <p:nvPr/>
        </p:nvSpPr>
        <p:spPr>
          <a:xfrm>
            <a:off x="4497548" y="1957328"/>
            <a:ext cx="292829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Packet Payload</a:t>
            </a:r>
          </a:p>
        </p:txBody>
      </p:sp>
      <p:sp>
        <p:nvSpPr>
          <p:cNvPr id="19" name="TextBox 22">
            <a:extLst>
              <a:ext uri="{FF2B5EF4-FFF2-40B4-BE49-F238E27FC236}">
                <a16:creationId xmlns:a16="http://schemas.microsoft.com/office/drawing/2014/main" id="{9B4EA8A7-E668-BF4A-BF1E-AC816D2D6AB4}"/>
              </a:ext>
            </a:extLst>
          </p:cNvPr>
          <p:cNvSpPr txBox="1"/>
          <p:nvPr/>
        </p:nvSpPr>
        <p:spPr>
          <a:xfrm>
            <a:off x="4203841" y="4819061"/>
            <a:ext cx="440789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metadata value</a:t>
            </a:r>
          </a:p>
        </p:txBody>
      </p:sp>
      <p:cxnSp>
        <p:nvCxnSpPr>
          <p:cNvPr id="20" name="Elbow Connector 24">
            <a:extLst>
              <a:ext uri="{FF2B5EF4-FFF2-40B4-BE49-F238E27FC236}">
                <a16:creationId xmlns:a16="http://schemas.microsoft.com/office/drawing/2014/main" id="{2A0A6AB2-DC5E-D249-9DCB-660ABDC3E3B0}"/>
              </a:ext>
            </a:extLst>
          </p:cNvPr>
          <p:cNvCxnSpPr>
            <a:cxnSpLocks/>
            <a:stCxn id="19" idx="1"/>
            <a:endCxn id="10" idx="2"/>
          </p:cNvCxnSpPr>
          <p:nvPr/>
        </p:nvCxnSpPr>
        <p:spPr>
          <a:xfrm rot="10800000">
            <a:off x="3491567" y="4805829"/>
            <a:ext cx="712275" cy="305621"/>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5">
            <a:extLst>
              <a:ext uri="{FF2B5EF4-FFF2-40B4-BE49-F238E27FC236}">
                <a16:creationId xmlns:a16="http://schemas.microsoft.com/office/drawing/2014/main" id="{52EA2028-B1CC-C44A-A7B3-D6A176B5AA8B}"/>
              </a:ext>
            </a:extLst>
          </p:cNvPr>
          <p:cNvSpPr txBox="1"/>
          <p:nvPr/>
        </p:nvSpPr>
        <p:spPr>
          <a:xfrm>
            <a:off x="4203841" y="5417068"/>
            <a:ext cx="476273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header</a:t>
            </a:r>
          </a:p>
        </p:txBody>
      </p:sp>
      <p:cxnSp>
        <p:nvCxnSpPr>
          <p:cNvPr id="22" name="Elbow Connector 26">
            <a:extLst>
              <a:ext uri="{FF2B5EF4-FFF2-40B4-BE49-F238E27FC236}">
                <a16:creationId xmlns:a16="http://schemas.microsoft.com/office/drawing/2014/main" id="{276911FE-940B-0145-84D8-66D5B96B537A}"/>
              </a:ext>
            </a:extLst>
          </p:cNvPr>
          <p:cNvCxnSpPr>
            <a:cxnSpLocks/>
            <a:stCxn id="21" idx="1"/>
            <a:endCxn id="8" idx="2"/>
          </p:cNvCxnSpPr>
          <p:nvPr/>
        </p:nvCxnSpPr>
        <p:spPr>
          <a:xfrm rot="10800000">
            <a:off x="2771021" y="4805828"/>
            <a:ext cx="1432821" cy="903628"/>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Slide Number Placeholder 2">
            <a:extLst>
              <a:ext uri="{FF2B5EF4-FFF2-40B4-BE49-F238E27FC236}">
                <a16:creationId xmlns:a16="http://schemas.microsoft.com/office/drawing/2014/main" id="{D69F41E4-4CB5-47F7-A61A-69DB918A3FD3}"/>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43</a:t>
            </a:fld>
            <a:endParaRPr lang="en-US" sz="1200" dirty="0">
              <a:solidFill>
                <a:schemeClr val="tx1">
                  <a:tint val="75000"/>
                </a:schemeClr>
              </a:solidFill>
            </a:endParaRPr>
          </a:p>
        </p:txBody>
      </p:sp>
    </p:spTree>
    <p:extLst>
      <p:ext uri="{BB962C8B-B14F-4D97-AF65-F5344CB8AC3E}">
        <p14:creationId xmlns:p14="http://schemas.microsoft.com/office/powerpoint/2010/main" val="112805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In-band Network Telemetry</a:t>
            </a:r>
          </a:p>
        </p:txBody>
      </p:sp>
      <p:sp>
        <p:nvSpPr>
          <p:cNvPr id="3" name="Content Placeholder 2">
            <a:extLst>
              <a:ext uri="{FF2B5EF4-FFF2-40B4-BE49-F238E27FC236}">
                <a16:creationId xmlns:a16="http://schemas.microsoft.com/office/drawing/2014/main" id="{BC11CEA7-A434-4442-9D17-14921B40D2A8}"/>
              </a:ext>
            </a:extLst>
          </p:cNvPr>
          <p:cNvSpPr>
            <a:spLocks noGrp="1"/>
          </p:cNvSpPr>
          <p:nvPr>
            <p:ph idx="1"/>
          </p:nvPr>
        </p:nvSpPr>
        <p:spPr>
          <a:xfrm>
            <a:off x="260492" y="1521115"/>
            <a:ext cx="2575428" cy="580505"/>
          </a:xfrm>
        </p:spPr>
        <p:txBody>
          <a:bodyPr/>
          <a:lstStyle/>
          <a:p>
            <a:r>
              <a:rPr lang="en-US" dirty="0"/>
              <a:t>df</a:t>
            </a:r>
          </a:p>
        </p:txBody>
      </p:sp>
      <p:sp>
        <p:nvSpPr>
          <p:cNvPr id="39" name="Oval 38">
            <a:extLst>
              <a:ext uri="{FF2B5EF4-FFF2-40B4-BE49-F238E27FC236}">
                <a16:creationId xmlns:a16="http://schemas.microsoft.com/office/drawing/2014/main" id="{CC10E6FF-69CC-4C5D-A1A5-76525FAF54E8}"/>
              </a:ext>
            </a:extLst>
          </p:cNvPr>
          <p:cNvSpPr/>
          <p:nvPr/>
        </p:nvSpPr>
        <p:spPr>
          <a:xfrm>
            <a:off x="27432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43CD279-5083-4E3F-931E-4479C117CC2C}"/>
              </a:ext>
            </a:extLst>
          </p:cNvPr>
          <p:cNvSpPr/>
          <p:nvPr/>
        </p:nvSpPr>
        <p:spPr>
          <a:xfrm>
            <a:off x="283464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08BC7D8-8951-4C46-A72D-BE98685D4C11}"/>
              </a:ext>
            </a:extLst>
          </p:cNvPr>
          <p:cNvSpPr/>
          <p:nvPr/>
        </p:nvSpPr>
        <p:spPr>
          <a:xfrm>
            <a:off x="539496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5DE5FCE-C056-4DB1-B27B-6767A04A3DE0}"/>
              </a:ext>
            </a:extLst>
          </p:cNvPr>
          <p:cNvSpPr/>
          <p:nvPr/>
        </p:nvSpPr>
        <p:spPr>
          <a:xfrm>
            <a:off x="7955280" y="3284121"/>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2AE33C4C-3F0B-44FD-8BC1-5EB9B195516F}"/>
              </a:ext>
            </a:extLst>
          </p:cNvPr>
          <p:cNvCxnSpPr>
            <a:cxnSpLocks/>
            <a:stCxn id="39" idx="6"/>
            <a:endCxn id="40" idx="2"/>
          </p:cNvCxnSpPr>
          <p:nvPr/>
        </p:nvCxnSpPr>
        <p:spPr>
          <a:xfrm>
            <a:off x="118872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4DAB6E5-1352-4B31-B2CC-73A3691AEC3C}"/>
              </a:ext>
            </a:extLst>
          </p:cNvPr>
          <p:cNvCxnSpPr>
            <a:cxnSpLocks/>
            <a:stCxn id="40" idx="6"/>
            <a:endCxn id="45" idx="2"/>
          </p:cNvCxnSpPr>
          <p:nvPr/>
        </p:nvCxnSpPr>
        <p:spPr>
          <a:xfrm>
            <a:off x="374904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26BFAD-A1A5-4EB6-9F07-CFE9B4660D50}"/>
              </a:ext>
            </a:extLst>
          </p:cNvPr>
          <p:cNvCxnSpPr>
            <a:stCxn id="45" idx="6"/>
            <a:endCxn id="46" idx="2"/>
          </p:cNvCxnSpPr>
          <p:nvPr/>
        </p:nvCxnSpPr>
        <p:spPr>
          <a:xfrm>
            <a:off x="6309360" y="3740618"/>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nvGrpSpPr>
          <p:cNvPr id="105" name="Group 104">
            <a:extLst>
              <a:ext uri="{FF2B5EF4-FFF2-40B4-BE49-F238E27FC236}">
                <a16:creationId xmlns:a16="http://schemas.microsoft.com/office/drawing/2014/main" id="{EFF8E283-BD61-495B-8A99-E5B37EC8A4EA}"/>
              </a:ext>
            </a:extLst>
          </p:cNvPr>
          <p:cNvGrpSpPr/>
          <p:nvPr/>
        </p:nvGrpSpPr>
        <p:grpSpPr>
          <a:xfrm>
            <a:off x="164592" y="2340864"/>
            <a:ext cx="1142752" cy="942554"/>
            <a:chOff x="164592" y="2340864"/>
            <a:chExt cx="1142752" cy="942554"/>
          </a:xfrm>
        </p:grpSpPr>
        <p:cxnSp>
          <p:nvCxnSpPr>
            <p:cNvPr id="55" name="Straight Connector 54">
              <a:extLst>
                <a:ext uri="{FF2B5EF4-FFF2-40B4-BE49-F238E27FC236}">
                  <a16:creationId xmlns:a16="http://schemas.microsoft.com/office/drawing/2014/main" id="{DBEC8E50-CDDF-4E3D-8DC4-C540C1337F60}"/>
                </a:ext>
              </a:extLst>
            </p:cNvPr>
            <p:cNvCxnSpPr>
              <a:cxnSpLocks/>
              <a:stCxn id="59" idx="2"/>
              <a:endCxn id="39" idx="0"/>
            </p:cNvCxnSpPr>
            <p:nvPr/>
          </p:nvCxnSpPr>
          <p:spPr>
            <a:xfrm flipH="1">
              <a:off x="731520" y="2987195"/>
              <a:ext cx="4448" cy="29622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ADC3814-1B55-4EA0-AD82-E9C87CF9BD56}"/>
                </a:ext>
              </a:extLst>
            </p:cNvPr>
            <p:cNvSpPr txBox="1"/>
            <p:nvPr/>
          </p:nvSpPr>
          <p:spPr>
            <a:xfrm>
              <a:off x="164592" y="2340864"/>
              <a:ext cx="1142752" cy="646331"/>
            </a:xfrm>
            <a:prstGeom prst="rect">
              <a:avLst/>
            </a:prstGeom>
            <a:ln>
              <a:noFill/>
            </a:ln>
          </p:spPr>
          <p:txBody>
            <a:bodyPr wrap="square" rtlCol="0">
              <a:spAutoFit/>
            </a:bodyPr>
            <a:lstStyle/>
            <a:p>
              <a:r>
                <a:rPr lang="en-US" b="1" dirty="0"/>
                <a:t>INT Source</a:t>
              </a:r>
            </a:p>
          </p:txBody>
        </p:sp>
      </p:grpSp>
      <p:cxnSp>
        <p:nvCxnSpPr>
          <p:cNvPr id="60" name="Straight Connector 59">
            <a:extLst>
              <a:ext uri="{FF2B5EF4-FFF2-40B4-BE49-F238E27FC236}">
                <a16:creationId xmlns:a16="http://schemas.microsoft.com/office/drawing/2014/main" id="{388C47B1-8F02-4EB5-87EB-F14BB595B173}"/>
              </a:ext>
            </a:extLst>
          </p:cNvPr>
          <p:cNvCxnSpPr>
            <a:cxnSpLocks/>
            <a:endCxn id="46" idx="7"/>
          </p:cNvCxnSpPr>
          <p:nvPr/>
        </p:nvCxnSpPr>
        <p:spPr>
          <a:xfrm flipH="1">
            <a:off x="39672000" y="6359348"/>
            <a:ext cx="215529" cy="160538"/>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D58B0E3-8091-4B88-B209-514F8CA1396B}"/>
              </a:ext>
            </a:extLst>
          </p:cNvPr>
          <p:cNvCxnSpPr>
            <a:cxnSpLocks/>
            <a:endCxn id="46" idx="0"/>
          </p:cNvCxnSpPr>
          <p:nvPr/>
        </p:nvCxnSpPr>
        <p:spPr>
          <a:xfrm flipH="1">
            <a:off x="39348711" y="2988234"/>
            <a:ext cx="187844" cy="29588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7E28E854-AF82-43CC-9187-97819FEC2728}"/>
              </a:ext>
            </a:extLst>
          </p:cNvPr>
          <p:cNvSpPr>
            <a:spLocks noChangeAspect="1"/>
          </p:cNvSpPr>
          <p:nvPr/>
        </p:nvSpPr>
        <p:spPr>
          <a:xfrm>
            <a:off x="3326213" y="5015294"/>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TextBox 17">
            <a:extLst>
              <a:ext uri="{FF2B5EF4-FFF2-40B4-BE49-F238E27FC236}">
                <a16:creationId xmlns:a16="http://schemas.microsoft.com/office/drawing/2014/main" id="{19EDA70B-23EA-4E78-8B06-D61551A52DB1}"/>
              </a:ext>
            </a:extLst>
          </p:cNvPr>
          <p:cNvSpPr txBox="1"/>
          <p:nvPr/>
        </p:nvSpPr>
        <p:spPr>
          <a:xfrm>
            <a:off x="3035155" y="4469806"/>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grpSp>
        <p:nvGrpSpPr>
          <p:cNvPr id="58" name="Group 57">
            <a:extLst>
              <a:ext uri="{FF2B5EF4-FFF2-40B4-BE49-F238E27FC236}">
                <a16:creationId xmlns:a16="http://schemas.microsoft.com/office/drawing/2014/main" id="{76B2C91E-8962-4C59-9AD9-BD5B51F4CB0D}"/>
              </a:ext>
            </a:extLst>
          </p:cNvPr>
          <p:cNvGrpSpPr/>
          <p:nvPr/>
        </p:nvGrpSpPr>
        <p:grpSpPr>
          <a:xfrm>
            <a:off x="2358843" y="4225205"/>
            <a:ext cx="677859" cy="1409473"/>
            <a:chOff x="84256" y="4218473"/>
            <a:chExt cx="677859" cy="1409473"/>
          </a:xfrm>
        </p:grpSpPr>
        <p:sp>
          <p:nvSpPr>
            <p:cNvPr id="74" name="Rectangle 73">
              <a:extLst>
                <a:ext uri="{FF2B5EF4-FFF2-40B4-BE49-F238E27FC236}">
                  <a16:creationId xmlns:a16="http://schemas.microsoft.com/office/drawing/2014/main" id="{47604AB3-5A0F-4AE3-BC00-78F7960C4374}"/>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5" name="Right Brace 74">
              <a:extLst>
                <a:ext uri="{FF2B5EF4-FFF2-40B4-BE49-F238E27FC236}">
                  <a16:creationId xmlns:a16="http://schemas.microsoft.com/office/drawing/2014/main" id="{395BECD3-0567-43EC-BCC1-E48794B26920}"/>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6" name="TextBox 20">
              <a:extLst>
                <a:ext uri="{FF2B5EF4-FFF2-40B4-BE49-F238E27FC236}">
                  <a16:creationId xmlns:a16="http://schemas.microsoft.com/office/drawing/2014/main" id="{F6D38111-5C2A-48CB-91FF-39E098F9EBB8}"/>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grpSp>
        <p:nvGrpSpPr>
          <p:cNvPr id="62" name="Group 61">
            <a:extLst>
              <a:ext uri="{FF2B5EF4-FFF2-40B4-BE49-F238E27FC236}">
                <a16:creationId xmlns:a16="http://schemas.microsoft.com/office/drawing/2014/main" id="{1F522009-52F5-4918-8756-2A1A544CD816}"/>
              </a:ext>
            </a:extLst>
          </p:cNvPr>
          <p:cNvGrpSpPr/>
          <p:nvPr/>
        </p:nvGrpSpPr>
        <p:grpSpPr>
          <a:xfrm>
            <a:off x="3035578" y="5015616"/>
            <a:ext cx="1694714" cy="1123769"/>
            <a:chOff x="760991" y="5008884"/>
            <a:chExt cx="1694714" cy="1123769"/>
          </a:xfrm>
        </p:grpSpPr>
        <p:sp>
          <p:nvSpPr>
            <p:cNvPr id="68" name="TextBox 25">
              <a:extLst>
                <a:ext uri="{FF2B5EF4-FFF2-40B4-BE49-F238E27FC236}">
                  <a16:creationId xmlns:a16="http://schemas.microsoft.com/office/drawing/2014/main" id="{EE7F47EF-3961-404D-BA73-835752BE5EB2}"/>
                </a:ext>
              </a:extLst>
            </p:cNvPr>
            <p:cNvSpPr txBox="1"/>
            <p:nvPr/>
          </p:nvSpPr>
          <p:spPr>
            <a:xfrm>
              <a:off x="1452112" y="58860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69" name="Rectangle 68">
              <a:extLst>
                <a:ext uri="{FF2B5EF4-FFF2-40B4-BE49-F238E27FC236}">
                  <a16:creationId xmlns:a16="http://schemas.microsoft.com/office/drawing/2014/main" id="{FE7CBA8A-CBF1-448F-AE81-17F32F0DE22A}"/>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70" name="Elbow Connector 26">
              <a:extLst>
                <a:ext uri="{FF2B5EF4-FFF2-40B4-BE49-F238E27FC236}">
                  <a16:creationId xmlns:a16="http://schemas.microsoft.com/office/drawing/2014/main" id="{F091BF9A-DF5E-4E8A-ACD4-AA4CC6C96CC1}"/>
                </a:ext>
              </a:extLst>
            </p:cNvPr>
            <p:cNvCxnSpPr>
              <a:cxnSpLocks/>
              <a:stCxn id="68" idx="1"/>
              <a:endCxn id="69" idx="2"/>
            </p:cNvCxnSpPr>
            <p:nvPr/>
          </p:nvCxnSpPr>
          <p:spPr>
            <a:xfrm rot="10800000">
              <a:off x="907213" y="562794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4" name="Right Brace 63">
            <a:extLst>
              <a:ext uri="{FF2B5EF4-FFF2-40B4-BE49-F238E27FC236}">
                <a16:creationId xmlns:a16="http://schemas.microsoft.com/office/drawing/2014/main" id="{3F30A693-5255-42A0-AD55-C017A62EAF7B}"/>
              </a:ext>
            </a:extLst>
          </p:cNvPr>
          <p:cNvSpPr/>
          <p:nvPr/>
        </p:nvSpPr>
        <p:spPr>
          <a:xfrm rot="16200000">
            <a:off x="3122680" y="4692163"/>
            <a:ext cx="235939" cy="40789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65" name="Group 64">
            <a:extLst>
              <a:ext uri="{FF2B5EF4-FFF2-40B4-BE49-F238E27FC236}">
                <a16:creationId xmlns:a16="http://schemas.microsoft.com/office/drawing/2014/main" id="{202A2B30-E7DA-426A-A0C7-8645304F8E2B}"/>
              </a:ext>
            </a:extLst>
          </p:cNvPr>
          <p:cNvGrpSpPr/>
          <p:nvPr/>
        </p:nvGrpSpPr>
        <p:grpSpPr>
          <a:xfrm>
            <a:off x="3386387" y="5637087"/>
            <a:ext cx="2775253" cy="402622"/>
            <a:chOff x="4294335" y="5700428"/>
            <a:chExt cx="2775253" cy="402622"/>
          </a:xfrm>
        </p:grpSpPr>
        <p:sp>
          <p:nvSpPr>
            <p:cNvPr id="66" name="TextBox 22">
              <a:extLst>
                <a:ext uri="{FF2B5EF4-FFF2-40B4-BE49-F238E27FC236}">
                  <a16:creationId xmlns:a16="http://schemas.microsoft.com/office/drawing/2014/main" id="{969F4293-D8B6-4C9F-9F43-BC2920365899}"/>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67" name="Elbow Connector 24">
              <a:extLst>
                <a:ext uri="{FF2B5EF4-FFF2-40B4-BE49-F238E27FC236}">
                  <a16:creationId xmlns:a16="http://schemas.microsoft.com/office/drawing/2014/main" id="{29CDE4E3-9DED-4B0F-876F-D74D40E28E94}"/>
                </a:ext>
              </a:extLst>
            </p:cNvPr>
            <p:cNvCxnSpPr>
              <a:cxnSpLocks/>
              <a:stCxn id="66" idx="1"/>
              <a:endCxn id="56" idx="2"/>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6D8B49C4-9974-47FB-8210-F007B21FFA75}"/>
              </a:ext>
            </a:extLst>
          </p:cNvPr>
          <p:cNvGrpSpPr/>
          <p:nvPr/>
        </p:nvGrpSpPr>
        <p:grpSpPr>
          <a:xfrm>
            <a:off x="3447288" y="4224528"/>
            <a:ext cx="1406450" cy="1410151"/>
            <a:chOff x="1055246" y="4217796"/>
            <a:chExt cx="1406450" cy="1410151"/>
          </a:xfrm>
        </p:grpSpPr>
        <p:sp>
          <p:nvSpPr>
            <p:cNvPr id="82" name="Rectangle 81">
              <a:extLst>
                <a:ext uri="{FF2B5EF4-FFF2-40B4-BE49-F238E27FC236}">
                  <a16:creationId xmlns:a16="http://schemas.microsoft.com/office/drawing/2014/main" id="{D517E7BC-53E3-46F1-9021-E0B5760F5CEB}"/>
                </a:ext>
              </a:extLst>
            </p:cNvPr>
            <p:cNvSpPr/>
            <p:nvPr/>
          </p:nvSpPr>
          <p:spPr>
            <a:xfrm>
              <a:off x="1055246"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Right Brace 82">
              <a:extLst>
                <a:ext uri="{FF2B5EF4-FFF2-40B4-BE49-F238E27FC236}">
                  <a16:creationId xmlns:a16="http://schemas.microsoft.com/office/drawing/2014/main" id="{06D4E828-D7C8-4AD1-8E8D-5E3454B0B924}"/>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4" name="TextBox 21">
              <a:extLst>
                <a:ext uri="{FF2B5EF4-FFF2-40B4-BE49-F238E27FC236}">
                  <a16:creationId xmlns:a16="http://schemas.microsoft.com/office/drawing/2014/main" id="{B724B1B6-6E52-4556-8635-D4438867C891}"/>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85" name="Rectangle 84">
            <a:extLst>
              <a:ext uri="{FF2B5EF4-FFF2-40B4-BE49-F238E27FC236}">
                <a16:creationId xmlns:a16="http://schemas.microsoft.com/office/drawing/2014/main" id="{43559199-C5BC-4D8F-8BF8-A046D976AD5E}"/>
              </a:ext>
            </a:extLst>
          </p:cNvPr>
          <p:cNvSpPr>
            <a:spLocks noChangeAspect="1"/>
          </p:cNvSpPr>
          <p:nvPr/>
        </p:nvSpPr>
        <p:spPr>
          <a:xfrm>
            <a:off x="6156508" y="5012853"/>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TextBox 17">
            <a:extLst>
              <a:ext uri="{FF2B5EF4-FFF2-40B4-BE49-F238E27FC236}">
                <a16:creationId xmlns:a16="http://schemas.microsoft.com/office/drawing/2014/main" id="{90A9EEB7-B4A2-4FEA-B3FE-9A12E0DA2646}"/>
              </a:ext>
            </a:extLst>
          </p:cNvPr>
          <p:cNvSpPr txBox="1"/>
          <p:nvPr/>
        </p:nvSpPr>
        <p:spPr>
          <a:xfrm>
            <a:off x="5865450" y="4467365"/>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grpSp>
        <p:nvGrpSpPr>
          <p:cNvPr id="87" name="Group 86">
            <a:extLst>
              <a:ext uri="{FF2B5EF4-FFF2-40B4-BE49-F238E27FC236}">
                <a16:creationId xmlns:a16="http://schemas.microsoft.com/office/drawing/2014/main" id="{F75D84FB-C97C-44D6-BE32-659E2E45ACEB}"/>
              </a:ext>
            </a:extLst>
          </p:cNvPr>
          <p:cNvGrpSpPr/>
          <p:nvPr/>
        </p:nvGrpSpPr>
        <p:grpSpPr>
          <a:xfrm>
            <a:off x="5189138" y="4222764"/>
            <a:ext cx="677859" cy="1409473"/>
            <a:chOff x="84256" y="4218473"/>
            <a:chExt cx="677859" cy="1409473"/>
          </a:xfrm>
        </p:grpSpPr>
        <p:sp>
          <p:nvSpPr>
            <p:cNvPr id="88" name="Rectangle 87">
              <a:extLst>
                <a:ext uri="{FF2B5EF4-FFF2-40B4-BE49-F238E27FC236}">
                  <a16:creationId xmlns:a16="http://schemas.microsoft.com/office/drawing/2014/main" id="{3B89FAA3-FFDD-449E-BBFE-BB9EC833F036}"/>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9" name="Right Brace 88">
              <a:extLst>
                <a:ext uri="{FF2B5EF4-FFF2-40B4-BE49-F238E27FC236}">
                  <a16:creationId xmlns:a16="http://schemas.microsoft.com/office/drawing/2014/main" id="{4DF4220E-CA20-4AAC-B5C6-2F8E986A41D2}"/>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91" name="TextBox 20">
              <a:extLst>
                <a:ext uri="{FF2B5EF4-FFF2-40B4-BE49-F238E27FC236}">
                  <a16:creationId xmlns:a16="http://schemas.microsoft.com/office/drawing/2014/main" id="{42510C7C-E427-452C-B23E-7D25853D06E4}"/>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grpSp>
        <p:nvGrpSpPr>
          <p:cNvPr id="92" name="Group 91">
            <a:extLst>
              <a:ext uri="{FF2B5EF4-FFF2-40B4-BE49-F238E27FC236}">
                <a16:creationId xmlns:a16="http://schemas.microsoft.com/office/drawing/2014/main" id="{B5DBBA91-54D3-41B4-A0B9-93E65A331F34}"/>
              </a:ext>
            </a:extLst>
          </p:cNvPr>
          <p:cNvGrpSpPr/>
          <p:nvPr/>
        </p:nvGrpSpPr>
        <p:grpSpPr>
          <a:xfrm>
            <a:off x="5865873" y="5013175"/>
            <a:ext cx="1694714" cy="1123769"/>
            <a:chOff x="760991" y="5008884"/>
            <a:chExt cx="1694714" cy="1123769"/>
          </a:xfrm>
        </p:grpSpPr>
        <p:sp>
          <p:nvSpPr>
            <p:cNvPr id="93" name="TextBox 25">
              <a:extLst>
                <a:ext uri="{FF2B5EF4-FFF2-40B4-BE49-F238E27FC236}">
                  <a16:creationId xmlns:a16="http://schemas.microsoft.com/office/drawing/2014/main" id="{E4FE9834-A0E7-46CA-A853-5AA1A40C3057}"/>
                </a:ext>
              </a:extLst>
            </p:cNvPr>
            <p:cNvSpPr txBox="1"/>
            <p:nvPr/>
          </p:nvSpPr>
          <p:spPr>
            <a:xfrm>
              <a:off x="1452112" y="58860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94" name="Rectangle 93">
              <a:extLst>
                <a:ext uri="{FF2B5EF4-FFF2-40B4-BE49-F238E27FC236}">
                  <a16:creationId xmlns:a16="http://schemas.microsoft.com/office/drawing/2014/main" id="{B96B2BBC-F12E-49A5-9952-A762F5A0ED1B}"/>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5" name="Elbow Connector 26">
              <a:extLst>
                <a:ext uri="{FF2B5EF4-FFF2-40B4-BE49-F238E27FC236}">
                  <a16:creationId xmlns:a16="http://schemas.microsoft.com/office/drawing/2014/main" id="{5A26F850-5732-45F5-B1C9-15B7F7D1953C}"/>
                </a:ext>
              </a:extLst>
            </p:cNvPr>
            <p:cNvCxnSpPr>
              <a:cxnSpLocks/>
              <a:stCxn id="93" idx="1"/>
              <a:endCxn id="94" idx="2"/>
            </p:cNvCxnSpPr>
            <p:nvPr/>
          </p:nvCxnSpPr>
          <p:spPr>
            <a:xfrm rot="10800000">
              <a:off x="907213" y="562794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96" name="Right Brace 95">
            <a:extLst>
              <a:ext uri="{FF2B5EF4-FFF2-40B4-BE49-F238E27FC236}">
                <a16:creationId xmlns:a16="http://schemas.microsoft.com/office/drawing/2014/main" id="{F347E5DD-A5AB-497C-A2CB-7D11A48921A6}"/>
              </a:ext>
            </a:extLst>
          </p:cNvPr>
          <p:cNvSpPr/>
          <p:nvPr/>
        </p:nvSpPr>
        <p:spPr>
          <a:xfrm rot="16200000">
            <a:off x="5952975" y="4689722"/>
            <a:ext cx="235939" cy="40789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97" name="Group 96">
            <a:extLst>
              <a:ext uri="{FF2B5EF4-FFF2-40B4-BE49-F238E27FC236}">
                <a16:creationId xmlns:a16="http://schemas.microsoft.com/office/drawing/2014/main" id="{3933BA32-C471-4157-89BA-079B336005F3}"/>
              </a:ext>
            </a:extLst>
          </p:cNvPr>
          <p:cNvGrpSpPr/>
          <p:nvPr/>
        </p:nvGrpSpPr>
        <p:grpSpPr>
          <a:xfrm>
            <a:off x="6390894" y="4222087"/>
            <a:ext cx="1406450" cy="1410151"/>
            <a:chOff x="1055246" y="4217796"/>
            <a:chExt cx="1406450" cy="1410151"/>
          </a:xfrm>
        </p:grpSpPr>
        <p:sp>
          <p:nvSpPr>
            <p:cNvPr id="98" name="Rectangle 97">
              <a:extLst>
                <a:ext uri="{FF2B5EF4-FFF2-40B4-BE49-F238E27FC236}">
                  <a16:creationId xmlns:a16="http://schemas.microsoft.com/office/drawing/2014/main" id="{C8FE53AC-4774-4F58-85BC-D4DEA3406EA3}"/>
                </a:ext>
              </a:extLst>
            </p:cNvPr>
            <p:cNvSpPr/>
            <p:nvPr/>
          </p:nvSpPr>
          <p:spPr>
            <a:xfrm>
              <a:off x="1055246"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Right Brace 99">
              <a:extLst>
                <a:ext uri="{FF2B5EF4-FFF2-40B4-BE49-F238E27FC236}">
                  <a16:creationId xmlns:a16="http://schemas.microsoft.com/office/drawing/2014/main" id="{44975E24-A74F-4BC1-BDDC-2139C366B02B}"/>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1" name="TextBox 21">
              <a:extLst>
                <a:ext uri="{FF2B5EF4-FFF2-40B4-BE49-F238E27FC236}">
                  <a16:creationId xmlns:a16="http://schemas.microsoft.com/office/drawing/2014/main" id="{4AE9E3C8-FB84-4E2C-82D3-E0101382B59B}"/>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02" name="Rectangle 101">
            <a:extLst>
              <a:ext uri="{FF2B5EF4-FFF2-40B4-BE49-F238E27FC236}">
                <a16:creationId xmlns:a16="http://schemas.microsoft.com/office/drawing/2014/main" id="{667E2086-3B87-48B2-86FB-FAA5DB0356F8}"/>
              </a:ext>
            </a:extLst>
          </p:cNvPr>
          <p:cNvSpPr>
            <a:spLocks noChangeAspect="1"/>
          </p:cNvSpPr>
          <p:nvPr/>
        </p:nvSpPr>
        <p:spPr>
          <a:xfrm>
            <a:off x="6272022" y="5012853"/>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Right Brace 107">
            <a:extLst>
              <a:ext uri="{FF2B5EF4-FFF2-40B4-BE49-F238E27FC236}">
                <a16:creationId xmlns:a16="http://schemas.microsoft.com/office/drawing/2014/main" id="{D595171F-F719-4E30-B300-E36A0B3AB275}"/>
              </a:ext>
            </a:extLst>
          </p:cNvPr>
          <p:cNvSpPr/>
          <p:nvPr/>
        </p:nvSpPr>
        <p:spPr>
          <a:xfrm rot="16200000">
            <a:off x="6009829" y="4638028"/>
            <a:ext cx="235939" cy="52159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109" name="Group 108">
            <a:extLst>
              <a:ext uri="{FF2B5EF4-FFF2-40B4-BE49-F238E27FC236}">
                <a16:creationId xmlns:a16="http://schemas.microsoft.com/office/drawing/2014/main" id="{66D43BDA-F79E-42B5-B8B9-622428E8978E}"/>
              </a:ext>
            </a:extLst>
          </p:cNvPr>
          <p:cNvGrpSpPr/>
          <p:nvPr/>
        </p:nvGrpSpPr>
        <p:grpSpPr>
          <a:xfrm>
            <a:off x="6212790" y="5637720"/>
            <a:ext cx="2775253" cy="402622"/>
            <a:chOff x="4294335" y="5700428"/>
            <a:chExt cx="2775253" cy="402622"/>
          </a:xfrm>
        </p:grpSpPr>
        <p:sp>
          <p:nvSpPr>
            <p:cNvPr id="110" name="TextBox 22">
              <a:extLst>
                <a:ext uri="{FF2B5EF4-FFF2-40B4-BE49-F238E27FC236}">
                  <a16:creationId xmlns:a16="http://schemas.microsoft.com/office/drawing/2014/main" id="{027355AA-C891-406D-A2A6-4C913644BB97}"/>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11" name="Elbow Connector 24">
              <a:extLst>
                <a:ext uri="{FF2B5EF4-FFF2-40B4-BE49-F238E27FC236}">
                  <a16:creationId xmlns:a16="http://schemas.microsoft.com/office/drawing/2014/main" id="{9A6A0A86-B32C-46CA-B9FD-6E50A157E390}"/>
                </a:ext>
              </a:extLst>
            </p:cNvPr>
            <p:cNvCxnSpPr>
              <a:cxnSpLocks/>
              <a:stCxn id="110"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D4392A54-CA72-45F9-AFD7-2D4DAECAF684}"/>
              </a:ext>
            </a:extLst>
          </p:cNvPr>
          <p:cNvGrpSpPr/>
          <p:nvPr/>
        </p:nvGrpSpPr>
        <p:grpSpPr>
          <a:xfrm>
            <a:off x="8039472" y="2359942"/>
            <a:ext cx="1142752" cy="924179"/>
            <a:chOff x="8039472" y="2359942"/>
            <a:chExt cx="1142752" cy="924179"/>
          </a:xfrm>
        </p:grpSpPr>
        <p:sp>
          <p:nvSpPr>
            <p:cNvPr id="71" name="TextBox 70">
              <a:extLst>
                <a:ext uri="{FF2B5EF4-FFF2-40B4-BE49-F238E27FC236}">
                  <a16:creationId xmlns:a16="http://schemas.microsoft.com/office/drawing/2014/main" id="{E7DE663E-0E39-4C4D-8B77-22320DD8CE96}"/>
                </a:ext>
              </a:extLst>
            </p:cNvPr>
            <p:cNvSpPr txBox="1"/>
            <p:nvPr/>
          </p:nvSpPr>
          <p:spPr>
            <a:xfrm>
              <a:off x="8039472" y="2359942"/>
              <a:ext cx="1142752" cy="646331"/>
            </a:xfrm>
            <a:prstGeom prst="rect">
              <a:avLst/>
            </a:prstGeom>
            <a:ln>
              <a:noFill/>
            </a:ln>
          </p:spPr>
          <p:txBody>
            <a:bodyPr wrap="square" rtlCol="0">
              <a:noAutofit/>
            </a:bodyPr>
            <a:lstStyle/>
            <a:p>
              <a:r>
                <a:rPr lang="en-US" b="1" dirty="0"/>
                <a:t>INT Sink</a:t>
              </a:r>
            </a:p>
          </p:txBody>
        </p:sp>
        <p:cxnSp>
          <p:nvCxnSpPr>
            <p:cNvPr id="72" name="Straight Connector 71">
              <a:extLst>
                <a:ext uri="{FF2B5EF4-FFF2-40B4-BE49-F238E27FC236}">
                  <a16:creationId xmlns:a16="http://schemas.microsoft.com/office/drawing/2014/main" id="{B53B25A7-9895-4ABC-AE78-5E32FCF0B904}"/>
                </a:ext>
              </a:extLst>
            </p:cNvPr>
            <p:cNvCxnSpPr>
              <a:cxnSpLocks/>
            </p:cNvCxnSpPr>
            <p:nvPr/>
          </p:nvCxnSpPr>
          <p:spPr>
            <a:xfrm>
              <a:off x="8412480" y="2987195"/>
              <a:ext cx="0" cy="296926"/>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73" name="Slide Number Placeholder 2">
            <a:extLst>
              <a:ext uri="{FF2B5EF4-FFF2-40B4-BE49-F238E27FC236}">
                <a16:creationId xmlns:a16="http://schemas.microsoft.com/office/drawing/2014/main" id="{BFB69645-7D0E-4398-89B8-73DCA021ECA6}"/>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44</a:t>
            </a:fld>
            <a:endParaRPr lang="en-US" sz="1200" dirty="0">
              <a:solidFill>
                <a:schemeClr val="tx1">
                  <a:tint val="75000"/>
                </a:schemeClr>
              </a:solidFill>
            </a:endParaRPr>
          </a:p>
        </p:txBody>
      </p:sp>
    </p:spTree>
    <p:extLst>
      <p:ext uri="{BB962C8B-B14F-4D97-AF65-F5344CB8AC3E}">
        <p14:creationId xmlns:p14="http://schemas.microsoft.com/office/powerpoint/2010/main" val="199973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1.11022E-16 L 0.01302 0.00093 " pathEditMode="relative" rAng="0" ptsTypes="AA">
                                      <p:cBhvr>
                                        <p:cTn id="6" dur="2000" fill="hold"/>
                                        <p:tgtEl>
                                          <p:spTgt spid="81"/>
                                        </p:tgtEl>
                                        <p:attrNameLst>
                                          <p:attrName>ppt_x</p:attrName>
                                          <p:attrName>ppt_y</p:attrName>
                                        </p:attrNameLst>
                                      </p:cBhvr>
                                      <p:rCtr x="64200" y="460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8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8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81"/>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500"/>
                                        <p:tgtEl>
                                          <p:spTgt spid="10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500"/>
                                        <p:tgtEl>
                                          <p:spTgt spid="102"/>
                                        </p:tgtEl>
                                      </p:cBhvr>
                                    </p:animEffect>
                                  </p:childTnLst>
                                </p:cTn>
                              </p:par>
                            </p:childTnLst>
                          </p:cTn>
                        </p:par>
                        <p:par>
                          <p:cTn id="51" fill="hold">
                            <p:stCondLst>
                              <p:cond delay="500"/>
                            </p:stCondLst>
                            <p:childTnLst>
                              <p:par>
                                <p:cTn id="52" presetID="1" presetClass="exit" presetSubtype="0" fill="hold" nodeType="afterEffect">
                                  <p:stCondLst>
                                    <p:cond delay="0"/>
                                  </p:stCondLst>
                                  <p:childTnLst>
                                    <p:set>
                                      <p:cBhvr>
                                        <p:cTn id="53"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64" grpId="0" animBg="1"/>
      <p:bldP spid="85" grpId="0" animBg="1"/>
      <p:bldP spid="86" grpId="0"/>
      <p:bldP spid="96" grpId="0" animBg="1"/>
      <p:bldP spid="96" grpId="1" animBg="1"/>
      <p:bldP spid="102" grpId="0" animBg="1"/>
      <p:bldP spid="10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C382-5697-49D9-BE76-AAFAD38ADACD}"/>
              </a:ext>
            </a:extLst>
          </p:cNvPr>
          <p:cNvSpPr>
            <a:spLocks noGrp="1"/>
          </p:cNvSpPr>
          <p:nvPr>
            <p:ph type="title"/>
          </p:nvPr>
        </p:nvSpPr>
        <p:spPr>
          <a:xfrm>
            <a:off x="1" y="-217714"/>
            <a:ext cx="9144000" cy="1908403"/>
          </a:xfrm>
        </p:spPr>
        <p:txBody>
          <a:bodyPr/>
          <a:lstStyle/>
          <a:p>
            <a:r>
              <a:rPr lang="en-US" sz="3200" dirty="0"/>
              <a:t>Also in the paper</a:t>
            </a:r>
          </a:p>
        </p:txBody>
      </p:sp>
      <p:sp>
        <p:nvSpPr>
          <p:cNvPr id="5" name="Content Placeholder 1">
            <a:extLst>
              <a:ext uri="{FF2B5EF4-FFF2-40B4-BE49-F238E27FC236}">
                <a16:creationId xmlns:a16="http://schemas.microsoft.com/office/drawing/2014/main" id="{61D50C42-5FCE-4B2F-9535-602B292D469E}"/>
              </a:ext>
            </a:extLst>
          </p:cNvPr>
          <p:cNvSpPr>
            <a:spLocks noGrp="1"/>
          </p:cNvSpPr>
          <p:nvPr>
            <p:ph idx="1"/>
          </p:nvPr>
        </p:nvSpPr>
        <p:spPr>
          <a:xfrm>
            <a:off x="-58993" y="1503059"/>
            <a:ext cx="8981768" cy="4431288"/>
          </a:xfrm>
        </p:spPr>
        <p:txBody>
          <a:bodyPr/>
          <a:lstStyle/>
          <a:p>
            <a:pPr>
              <a:lnSpc>
                <a:spcPct val="150000"/>
              </a:lnSpc>
              <a:spcBef>
                <a:spcPts val="500"/>
              </a:spcBef>
            </a:pPr>
            <a:r>
              <a:rPr lang="en-US" sz="3100" dirty="0"/>
              <a:t>Pruning algorithms for Join, Skyline, </a:t>
            </a:r>
            <a:r>
              <a:rPr lang="en-US" sz="3100" dirty="0" err="1"/>
              <a:t>Groupby</a:t>
            </a:r>
            <a:r>
              <a:rPr lang="en-US" sz="3100" dirty="0"/>
              <a:t>, Having, …</a:t>
            </a:r>
          </a:p>
          <a:p>
            <a:pPr>
              <a:lnSpc>
                <a:spcPct val="150000"/>
              </a:lnSpc>
              <a:spcBef>
                <a:spcPts val="500"/>
              </a:spcBef>
            </a:pPr>
            <a:r>
              <a:rPr lang="en-US" sz="3100" dirty="0"/>
              <a:t>A network protocol that ensures reliability</a:t>
            </a:r>
          </a:p>
          <a:p>
            <a:pPr>
              <a:lnSpc>
                <a:spcPct val="150000"/>
              </a:lnSpc>
              <a:spcBef>
                <a:spcPts val="500"/>
              </a:spcBef>
            </a:pPr>
            <a:r>
              <a:rPr lang="en-US" sz="3100" dirty="0"/>
              <a:t>Support for compound queries</a:t>
            </a:r>
          </a:p>
          <a:p>
            <a:pPr>
              <a:lnSpc>
                <a:spcPct val="150000"/>
              </a:lnSpc>
              <a:spcBef>
                <a:spcPts val="500"/>
              </a:spcBef>
            </a:pPr>
            <a:r>
              <a:rPr lang="en-US" sz="3100" dirty="0"/>
              <a:t>Extensions to multiple switches and a DAG of tasks </a:t>
            </a:r>
          </a:p>
        </p:txBody>
      </p:sp>
      <p:sp>
        <p:nvSpPr>
          <p:cNvPr id="4" name="Slide Number Placeholder 2">
            <a:extLst>
              <a:ext uri="{FF2B5EF4-FFF2-40B4-BE49-F238E27FC236}">
                <a16:creationId xmlns:a16="http://schemas.microsoft.com/office/drawing/2014/main" id="{2A3D4A76-9551-4A4C-AB06-4072699BCA6D}"/>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45</a:t>
            </a:fld>
            <a:endParaRPr lang="en-US" sz="1200" dirty="0">
              <a:solidFill>
                <a:schemeClr val="tx1">
                  <a:tint val="75000"/>
                </a:schemeClr>
              </a:solidFill>
            </a:endParaRPr>
          </a:p>
        </p:txBody>
      </p:sp>
    </p:spTree>
    <p:extLst>
      <p:ext uri="{BB962C8B-B14F-4D97-AF65-F5344CB8AC3E}">
        <p14:creationId xmlns:p14="http://schemas.microsoft.com/office/powerpoint/2010/main" val="80782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600" dirty="0"/>
              <a:t>Path Profiling – the XOR algorithm</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A8B491E6-144B-4611-B4F0-36072BC65CB9}"/>
                  </a:ext>
                </a:extLst>
              </p:cNvPr>
              <p:cNvSpPr>
                <a:spLocks noGrp="1"/>
              </p:cNvSpPr>
              <p:nvPr>
                <p:ph idx="1"/>
              </p:nvPr>
            </p:nvSpPr>
            <p:spPr>
              <a:xfrm>
                <a:off x="-68244" y="1361598"/>
                <a:ext cx="9212243" cy="1546702"/>
              </a:xfrm>
            </p:spPr>
            <p:txBody>
              <a:bodyPr/>
              <a:lstStyle/>
              <a:p>
                <a:r>
                  <a:rPr lang="en-US" dirty="0"/>
                  <a:t>Assumptions:</a:t>
                </a:r>
              </a:p>
              <a:p>
                <a:pPr lvl="1"/>
                <a:r>
                  <a:rPr lang="en-US" dirty="0"/>
                  <a:t>We know a “typical” length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𝑐</m:t>
                    </m:r>
                  </m:oMath>
                </a14:m>
                <a:r>
                  <a:rPr lang="en-US" dirty="0"/>
                  <a:t> for some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m:rPr>
                        <m:sty m:val="p"/>
                      </m:rPr>
                      <a:rPr lang="en-US" b="0" i="0" smtClean="0">
                        <a:latin typeface="Cambria Math" panose="02040503050406030204" pitchFamily="18" charset="0"/>
                      </a:rPr>
                      <m:t>Θ</m:t>
                    </m:r>
                    <m:r>
                      <a:rPr lang="en-US" b="0" i="1" smtClean="0">
                        <a:latin typeface="Cambria Math" panose="02040503050406030204" pitchFamily="18" charset="0"/>
                      </a:rPr>
                      <m:t>(1)</m:t>
                    </m:r>
                  </m:oMath>
                </a14:m>
                <a:r>
                  <a:rPr lang="en-US" dirty="0"/>
                  <a:t>.</a:t>
                </a:r>
              </a:p>
              <a:p>
                <a:pPr lvl="1"/>
                <a:r>
                  <a:rPr lang="en-US" dirty="0"/>
                  <a:t>Packets have unique identifiers.</a:t>
                </a:r>
              </a:p>
            </p:txBody>
          </p:sp>
        </mc:Choice>
        <mc:Fallback xmlns="">
          <p:sp>
            <p:nvSpPr>
              <p:cNvPr id="18" name="Content Placeholder 2">
                <a:extLst>
                  <a:ext uri="{FF2B5EF4-FFF2-40B4-BE49-F238E27FC236}">
                    <a16:creationId xmlns:a16="http://schemas.microsoft.com/office/drawing/2014/main" id="{A8B491E6-144B-4611-B4F0-36072BC65CB9}"/>
                  </a:ext>
                </a:extLst>
              </p:cNvPr>
              <p:cNvSpPr>
                <a:spLocks noGrp="1" noRot="1" noChangeAspect="1" noMove="1" noResize="1" noEditPoints="1" noAdjustHandles="1" noChangeArrowheads="1" noChangeShapeType="1" noTextEdit="1"/>
              </p:cNvSpPr>
              <p:nvPr>
                <p:ph idx="1"/>
              </p:nvPr>
            </p:nvSpPr>
            <p:spPr>
              <a:xfrm>
                <a:off x="-68244" y="1361598"/>
                <a:ext cx="9212243" cy="1546702"/>
              </a:xfrm>
              <a:blipFill>
                <a:blip r:embed="rId3"/>
                <a:stretch>
                  <a:fillRect t="-31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AF749654-846E-4792-AC17-4ED371BB8600}"/>
                  </a:ext>
                </a:extLst>
              </p:cNvPr>
              <p:cNvSpPr txBox="1">
                <a:spLocks/>
              </p:cNvSpPr>
              <p:nvPr/>
            </p:nvSpPr>
            <p:spPr bwMode="auto">
              <a:xfrm>
                <a:off x="0" y="2753043"/>
                <a:ext cx="9212243" cy="15467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4"/>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Each switch XORs its identifier </a:t>
                </a:r>
                <a:r>
                  <a:rPr lang="en-US" dirty="0" err="1"/>
                  <a:t>w.p.</a:t>
                </a:r>
                <a:r>
                  <a:rPr lang="en-US" dirty="0"/>
                  <a: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=1/</m:t>
                    </m:r>
                    <m:r>
                      <a:rPr lang="en-US" b="0" i="1" smtClean="0">
                        <a:latin typeface="Cambria Math" panose="02040503050406030204" pitchFamily="18" charset="0"/>
                      </a:rPr>
                      <m:t>𝑑</m:t>
                    </m:r>
                  </m:oMath>
                </a14:m>
                <a:r>
                  <a:rPr lang="en-US" dirty="0"/>
                  <a:t>.</a:t>
                </a:r>
              </a:p>
              <a:p>
                <a:pPr lvl="1"/>
                <a:r>
                  <a:rPr lang="en-US" dirty="0"/>
                  <a:t>According to a global hash function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𝑇𝑇𝐿</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r>
                      <a:rPr lang="en-US" b="0" i="1" smtClean="0">
                        <a:latin typeface="Cambria Math" panose="02040503050406030204" pitchFamily="18" charset="0"/>
                      </a:rPr>
                      <m:t>)</m:t>
                    </m:r>
                  </m:oMath>
                </a14:m>
                <a:endParaRPr lang="en-US" dirty="0"/>
              </a:p>
            </p:txBody>
          </p:sp>
        </mc:Choice>
        <mc:Fallback xmlns="">
          <p:sp>
            <p:nvSpPr>
              <p:cNvPr id="19" name="Content Placeholder 2">
                <a:extLst>
                  <a:ext uri="{FF2B5EF4-FFF2-40B4-BE49-F238E27FC236}">
                    <a16:creationId xmlns:a16="http://schemas.microsoft.com/office/drawing/2014/main" id="{AF749654-846E-4792-AC17-4ED371BB8600}"/>
                  </a:ext>
                </a:extLst>
              </p:cNvPr>
              <p:cNvSpPr txBox="1">
                <a:spLocks noRot="1" noChangeAspect="1" noMove="1" noResize="1" noEditPoints="1" noAdjustHandles="1" noChangeArrowheads="1" noChangeShapeType="1" noTextEdit="1"/>
              </p:cNvSpPr>
              <p:nvPr/>
            </p:nvSpPr>
            <p:spPr bwMode="auto">
              <a:xfrm>
                <a:off x="0" y="2753043"/>
                <a:ext cx="9212243" cy="1546702"/>
              </a:xfrm>
              <a:prstGeom prst="rect">
                <a:avLst/>
              </a:prstGeom>
              <a:blipFill>
                <a:blip r:embed="rId5"/>
                <a:stretch>
                  <a:fillRect t="-35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0" name="Oval 19">
            <a:extLst>
              <a:ext uri="{FF2B5EF4-FFF2-40B4-BE49-F238E27FC236}">
                <a16:creationId xmlns:a16="http://schemas.microsoft.com/office/drawing/2014/main" id="{DD32B92B-5919-4417-9CD3-01B2E3E3744A}"/>
              </a:ext>
            </a:extLst>
          </p:cNvPr>
          <p:cNvSpPr/>
          <p:nvPr/>
        </p:nvSpPr>
        <p:spPr>
          <a:xfrm>
            <a:off x="274320" y="374286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A</a:t>
            </a:r>
          </a:p>
        </p:txBody>
      </p:sp>
      <p:sp>
        <p:nvSpPr>
          <p:cNvPr id="21" name="Oval 20">
            <a:extLst>
              <a:ext uri="{FF2B5EF4-FFF2-40B4-BE49-F238E27FC236}">
                <a16:creationId xmlns:a16="http://schemas.microsoft.com/office/drawing/2014/main" id="{8D8FF100-A5CE-4E41-9FFB-1212A7A6427C}"/>
              </a:ext>
            </a:extLst>
          </p:cNvPr>
          <p:cNvSpPr/>
          <p:nvPr/>
        </p:nvSpPr>
        <p:spPr>
          <a:xfrm>
            <a:off x="2834640" y="374286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B</a:t>
            </a:r>
          </a:p>
        </p:txBody>
      </p:sp>
      <p:sp>
        <p:nvSpPr>
          <p:cNvPr id="22" name="Oval 21">
            <a:extLst>
              <a:ext uri="{FF2B5EF4-FFF2-40B4-BE49-F238E27FC236}">
                <a16:creationId xmlns:a16="http://schemas.microsoft.com/office/drawing/2014/main" id="{26B822EA-4AA7-4158-B465-02E9B7FEDD26}"/>
              </a:ext>
            </a:extLst>
          </p:cNvPr>
          <p:cNvSpPr/>
          <p:nvPr/>
        </p:nvSpPr>
        <p:spPr>
          <a:xfrm>
            <a:off x="5394960" y="374286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C</a:t>
            </a:r>
          </a:p>
        </p:txBody>
      </p:sp>
      <p:sp>
        <p:nvSpPr>
          <p:cNvPr id="23" name="Oval 22">
            <a:extLst>
              <a:ext uri="{FF2B5EF4-FFF2-40B4-BE49-F238E27FC236}">
                <a16:creationId xmlns:a16="http://schemas.microsoft.com/office/drawing/2014/main" id="{85BA119D-E2FA-4119-A653-77F4CBEC09B3}"/>
              </a:ext>
            </a:extLst>
          </p:cNvPr>
          <p:cNvSpPr/>
          <p:nvPr/>
        </p:nvSpPr>
        <p:spPr>
          <a:xfrm>
            <a:off x="7955280" y="374357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D</a:t>
            </a:r>
          </a:p>
        </p:txBody>
      </p:sp>
      <p:cxnSp>
        <p:nvCxnSpPr>
          <p:cNvPr id="24" name="Straight Arrow Connector 23">
            <a:extLst>
              <a:ext uri="{FF2B5EF4-FFF2-40B4-BE49-F238E27FC236}">
                <a16:creationId xmlns:a16="http://schemas.microsoft.com/office/drawing/2014/main" id="{6440B62A-2CD8-4507-BC88-54F40E4C93B6}"/>
              </a:ext>
            </a:extLst>
          </p:cNvPr>
          <p:cNvCxnSpPr>
            <a:cxnSpLocks/>
            <a:stCxn id="20" idx="6"/>
            <a:endCxn id="21" idx="2"/>
          </p:cNvCxnSpPr>
          <p:nvPr/>
        </p:nvCxnSpPr>
        <p:spPr>
          <a:xfrm>
            <a:off x="1188720" y="4200067"/>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67D84CF-EA69-4481-9D00-EE60AB47D240}"/>
              </a:ext>
            </a:extLst>
          </p:cNvPr>
          <p:cNvCxnSpPr>
            <a:cxnSpLocks/>
            <a:stCxn id="21" idx="6"/>
            <a:endCxn id="22" idx="2"/>
          </p:cNvCxnSpPr>
          <p:nvPr/>
        </p:nvCxnSpPr>
        <p:spPr>
          <a:xfrm>
            <a:off x="3749040" y="4200067"/>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16D1E6E-0464-4FC9-B1D6-35319392DDF4}"/>
              </a:ext>
            </a:extLst>
          </p:cNvPr>
          <p:cNvCxnSpPr>
            <a:cxnSpLocks/>
            <a:stCxn id="22" idx="6"/>
            <a:endCxn id="23" idx="2"/>
          </p:cNvCxnSpPr>
          <p:nvPr/>
        </p:nvCxnSpPr>
        <p:spPr>
          <a:xfrm>
            <a:off x="6309360" y="4200067"/>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59B423A8-DFBE-40AF-8C81-0DFE4BF7897E}"/>
                  </a:ext>
                </a:extLst>
              </p:cNvPr>
              <p:cNvSpPr/>
              <p:nvPr/>
            </p:nvSpPr>
            <p:spPr>
              <a:xfrm>
                <a:off x="7582507" y="47548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{1,2},</m:t>
                      </m:r>
                      <m:r>
                        <a:rPr lang="en-US" sz="2000" b="0" i="1" smtClean="0">
                          <a:solidFill>
                            <a:schemeClr val="tx1"/>
                          </a:solidFill>
                          <a:latin typeface="Cambria Math" panose="02040503050406030204" pitchFamily="18" charset="0"/>
                        </a:rPr>
                        <m:t>𝐴</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𝐵</m:t>
                      </m:r>
                    </m:oMath>
                  </m:oMathPara>
                </a14:m>
                <a:endParaRPr lang="en-US" sz="2000" dirty="0">
                  <a:solidFill>
                    <a:schemeClr val="tx1"/>
                  </a:solidFill>
                </a:endParaRPr>
              </a:p>
            </p:txBody>
          </p:sp>
        </mc:Choice>
        <mc:Fallback xmlns="">
          <p:sp>
            <p:nvSpPr>
              <p:cNvPr id="29" name="Rectangle: Rounded Corners 28">
                <a:extLst>
                  <a:ext uri="{FF2B5EF4-FFF2-40B4-BE49-F238E27FC236}">
                    <a16:creationId xmlns:a16="http://schemas.microsoft.com/office/drawing/2014/main" id="{59B423A8-DFBE-40AF-8C81-0DFE4BF7897E}"/>
                  </a:ext>
                </a:extLst>
              </p:cNvPr>
              <p:cNvSpPr>
                <a:spLocks noRot="1" noChangeAspect="1" noMove="1" noResize="1" noEditPoints="1" noAdjustHandles="1" noChangeArrowheads="1" noChangeShapeType="1" noTextEdit="1"/>
              </p:cNvSpPr>
              <p:nvPr/>
            </p:nvSpPr>
            <p:spPr>
              <a:xfrm>
                <a:off x="7582507" y="4754880"/>
                <a:ext cx="1499103" cy="228600"/>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Rounded Corners 30">
                <a:extLst>
                  <a:ext uri="{FF2B5EF4-FFF2-40B4-BE49-F238E27FC236}">
                    <a16:creationId xmlns:a16="http://schemas.microsoft.com/office/drawing/2014/main" id="{F0BD92B9-3BC4-4169-9DE9-7A4A406071C6}"/>
                  </a:ext>
                </a:extLst>
              </p:cNvPr>
              <p:cNvSpPr/>
              <p:nvPr/>
            </p:nvSpPr>
            <p:spPr>
              <a:xfrm>
                <a:off x="7582507" y="49834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{3} ,</m:t>
                      </m:r>
                      <m:r>
                        <a:rPr lang="en-US" sz="2000" b="0" i="1" smtClean="0">
                          <a:solidFill>
                            <a:schemeClr val="tx1"/>
                          </a:solidFill>
                          <a:latin typeface="Cambria Math" panose="02040503050406030204" pitchFamily="18" charset="0"/>
                        </a:rPr>
                        <m:t>𝐶</m:t>
                      </m:r>
                    </m:oMath>
                  </m:oMathPara>
                </a14:m>
                <a:endParaRPr lang="en-US" sz="2000" dirty="0">
                  <a:solidFill>
                    <a:schemeClr val="tx1"/>
                  </a:solidFill>
                </a:endParaRPr>
              </a:p>
            </p:txBody>
          </p:sp>
        </mc:Choice>
        <mc:Fallback xmlns="">
          <p:sp>
            <p:nvSpPr>
              <p:cNvPr id="31" name="Rectangle: Rounded Corners 30">
                <a:extLst>
                  <a:ext uri="{FF2B5EF4-FFF2-40B4-BE49-F238E27FC236}">
                    <a16:creationId xmlns:a16="http://schemas.microsoft.com/office/drawing/2014/main" id="{F0BD92B9-3BC4-4169-9DE9-7A4A406071C6}"/>
                  </a:ext>
                </a:extLst>
              </p:cNvPr>
              <p:cNvSpPr>
                <a:spLocks noRot="1" noChangeAspect="1" noMove="1" noResize="1" noEditPoints="1" noAdjustHandles="1" noChangeArrowheads="1" noChangeShapeType="1" noTextEdit="1"/>
              </p:cNvSpPr>
              <p:nvPr/>
            </p:nvSpPr>
            <p:spPr>
              <a:xfrm>
                <a:off x="7582507" y="4983480"/>
                <a:ext cx="1499103" cy="228600"/>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Rounded Corners 32">
                <a:extLst>
                  <a:ext uri="{FF2B5EF4-FFF2-40B4-BE49-F238E27FC236}">
                    <a16:creationId xmlns:a16="http://schemas.microsoft.com/office/drawing/2014/main" id="{D8BB7792-0871-45BB-867B-81AFA7119C02}"/>
                  </a:ext>
                </a:extLst>
              </p:cNvPr>
              <p:cNvSpPr/>
              <p:nvPr/>
            </p:nvSpPr>
            <p:spPr>
              <a:xfrm>
                <a:off x="7587587" y="52120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33" name="Rectangle: Rounded Corners 32">
                <a:extLst>
                  <a:ext uri="{FF2B5EF4-FFF2-40B4-BE49-F238E27FC236}">
                    <a16:creationId xmlns:a16="http://schemas.microsoft.com/office/drawing/2014/main" id="{D8BB7792-0871-45BB-867B-81AFA7119C02}"/>
                  </a:ext>
                </a:extLst>
              </p:cNvPr>
              <p:cNvSpPr>
                <a:spLocks noRot="1" noChangeAspect="1" noMove="1" noResize="1" noEditPoints="1" noAdjustHandles="1" noChangeArrowheads="1" noChangeShapeType="1" noTextEdit="1"/>
              </p:cNvSpPr>
              <p:nvPr/>
            </p:nvSpPr>
            <p:spPr>
              <a:xfrm>
                <a:off x="7587587" y="5212080"/>
                <a:ext cx="1499103" cy="228600"/>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0D6CA0-2A2F-4205-93F0-4F842676A9AF}"/>
                  </a:ext>
                </a:extLst>
              </p:cNvPr>
              <p:cNvSpPr/>
              <p:nvPr/>
            </p:nvSpPr>
            <p:spPr>
              <a:xfrm>
                <a:off x="7582506" y="54406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3,4</m:t>
                          </m:r>
                        </m:e>
                      </m:d>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𝐶</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𝐷</m:t>
                      </m:r>
                    </m:oMath>
                  </m:oMathPara>
                </a14:m>
                <a:endParaRPr lang="en-US" sz="2000" dirty="0">
                  <a:solidFill>
                    <a:schemeClr val="tx1"/>
                  </a:solidFill>
                </a:endParaRPr>
              </a:p>
            </p:txBody>
          </p:sp>
        </mc:Choice>
        <mc:Fallback xmlns="">
          <p:sp>
            <p:nvSpPr>
              <p:cNvPr id="38" name="Rectangle: Rounded Corners 37">
                <a:extLst>
                  <a:ext uri="{FF2B5EF4-FFF2-40B4-BE49-F238E27FC236}">
                    <a16:creationId xmlns:a16="http://schemas.microsoft.com/office/drawing/2014/main" id="{550D6CA0-2A2F-4205-93F0-4F842676A9AF}"/>
                  </a:ext>
                </a:extLst>
              </p:cNvPr>
              <p:cNvSpPr>
                <a:spLocks noRot="1" noChangeAspect="1" noMove="1" noResize="1" noEditPoints="1" noAdjustHandles="1" noChangeArrowheads="1" noChangeShapeType="1" noTextEdit="1"/>
              </p:cNvSpPr>
              <p:nvPr/>
            </p:nvSpPr>
            <p:spPr>
              <a:xfrm>
                <a:off x="7582506" y="5440680"/>
                <a:ext cx="1499103" cy="228600"/>
              </a:xfrm>
              <a:prstGeom prst="round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id="{15DCD084-56A5-4973-9876-1E806220644D}"/>
                  </a:ext>
                </a:extLst>
              </p:cNvPr>
              <p:cNvSpPr/>
              <p:nvPr/>
            </p:nvSpPr>
            <p:spPr>
              <a:xfrm>
                <a:off x="2692400" y="5212079"/>
                <a:ext cx="2656840" cy="279755"/>
              </a:xfrm>
              <a:prstGeom prst="roundRect">
                <a:avLst>
                  <a:gd name="adj" fmla="val 0"/>
                </a:avLst>
              </a:prstGeom>
              <a:solidFill>
                <a:schemeClr val="accent4">
                  <a:lumMod val="40000"/>
                  <a:lumOff val="60000"/>
                </a:schemeClr>
              </a:solidFill>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4=(</m:t>
                      </m:r>
                      <m:r>
                        <a:rPr lang="en-US" sz="2000" b="0" i="1" smtClean="0">
                          <a:solidFill>
                            <a:schemeClr val="tx1"/>
                          </a:solidFill>
                          <a:latin typeface="Cambria Math" panose="02040503050406030204" pitchFamily="18" charset="0"/>
                        </a:rPr>
                        <m:t>𝐶</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𝐷</m:t>
                      </m:r>
                      <m:r>
                        <a:rPr lang="en-US" sz="2000" b="0" i="1" smtClean="0">
                          <a:solidFill>
                            <a:schemeClr val="tx1"/>
                          </a:solidFill>
                          <a:latin typeface="Cambria Math" panose="02040503050406030204" pitchFamily="18" charset="0"/>
                        </a:rPr>
                        <m:t>)⊕</m:t>
                      </m:r>
                      <m:r>
                        <a:rPr lang="en-US" sz="2000" i="1" dirty="0" smtClean="0">
                          <a:solidFill>
                            <a:schemeClr val="tx1"/>
                          </a:solidFill>
                          <a:latin typeface="Cambria Math" panose="02040503050406030204" pitchFamily="18" charset="0"/>
                        </a:rPr>
                        <m:t>𝐶</m:t>
                      </m:r>
                      <m:r>
                        <a:rPr lang="en-US" sz="2000" b="0" i="1" dirty="0" smtClean="0">
                          <a:solidFill>
                            <a:schemeClr val="tx1"/>
                          </a:solidFill>
                          <a:latin typeface="Cambria Math" panose="02040503050406030204" pitchFamily="18" charset="0"/>
                        </a:rPr>
                        <m:t>=</m:t>
                      </m:r>
                      <m:r>
                        <a:rPr lang="en-US" sz="2000" b="0" i="1" dirty="0" smtClean="0">
                          <a:solidFill>
                            <a:schemeClr val="tx1"/>
                          </a:solidFill>
                          <a:latin typeface="Cambria Math" panose="02040503050406030204" pitchFamily="18" charset="0"/>
                        </a:rPr>
                        <m:t>𝐷</m:t>
                      </m:r>
                    </m:oMath>
                  </m:oMathPara>
                </a14:m>
                <a:endParaRPr lang="en-US" sz="2000" dirty="0">
                  <a:solidFill>
                    <a:schemeClr val="tx1"/>
                  </a:solidFill>
                </a:endParaRPr>
              </a:p>
            </p:txBody>
          </p:sp>
        </mc:Choice>
        <mc:Fallback xmlns="">
          <p:sp>
            <p:nvSpPr>
              <p:cNvPr id="27" name="Rectangle: Rounded Corners 26">
                <a:extLst>
                  <a:ext uri="{FF2B5EF4-FFF2-40B4-BE49-F238E27FC236}">
                    <a16:creationId xmlns:a16="http://schemas.microsoft.com/office/drawing/2014/main" id="{15DCD084-56A5-4973-9876-1E806220644D}"/>
                  </a:ext>
                </a:extLst>
              </p:cNvPr>
              <p:cNvSpPr>
                <a:spLocks noRot="1" noChangeAspect="1" noMove="1" noResize="1" noEditPoints="1" noAdjustHandles="1" noChangeArrowheads="1" noChangeShapeType="1" noTextEdit="1"/>
              </p:cNvSpPr>
              <p:nvPr/>
            </p:nvSpPr>
            <p:spPr>
              <a:xfrm>
                <a:off x="2692400" y="5212079"/>
                <a:ext cx="2656840" cy="279755"/>
              </a:xfrm>
              <a:prstGeom prst="roundRect">
                <a:avLst>
                  <a:gd name="adj" fmla="val 0"/>
                </a:avLst>
              </a:prstGeom>
              <a:blipFill>
                <a:blip r:embed="rId10"/>
                <a:stretch>
                  <a:fillRect/>
                </a:stretch>
              </a:blipFill>
            </p:spPr>
            <p:txBody>
              <a:bodyPr/>
              <a:lstStyle/>
              <a:p>
                <a:r>
                  <a:rPr lang="en-US">
                    <a:noFill/>
                  </a:rPr>
                  <a:t> </a:t>
                </a:r>
              </a:p>
            </p:txBody>
          </p:sp>
        </mc:Fallback>
      </mc:AlternateContent>
      <p:sp>
        <p:nvSpPr>
          <p:cNvPr id="34" name="Slide Number Placeholder 2">
            <a:extLst>
              <a:ext uri="{FF2B5EF4-FFF2-40B4-BE49-F238E27FC236}">
                <a16:creationId xmlns:a16="http://schemas.microsoft.com/office/drawing/2014/main" id="{CF74CF66-6894-4275-A087-8535A4811596}"/>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46</a:t>
            </a:fld>
            <a:endParaRPr lang="en-US" sz="1200" dirty="0">
              <a:solidFill>
                <a:schemeClr val="tx1">
                  <a:tint val="75000"/>
                </a:schemeClr>
              </a:solidFill>
            </a:endParaRPr>
          </a:p>
        </p:txBody>
      </p:sp>
    </p:spTree>
    <p:extLst>
      <p:ext uri="{BB962C8B-B14F-4D97-AF65-F5344CB8AC3E}">
        <p14:creationId xmlns:p14="http://schemas.microsoft.com/office/powerpoint/2010/main" val="241653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11111E-6 2.96296E-6 L -0.23819 0.01666 " pathEditMode="relative" rAng="0" ptsTypes="AA">
                                      <p:cBhvr>
                                        <p:cTn id="6" dur="2000" fill="hold"/>
                                        <p:tgtEl>
                                          <p:spTgt spid="31"/>
                                        </p:tgtEl>
                                        <p:attrNameLst>
                                          <p:attrName>ppt_x</p:attrName>
                                          <p:attrName>ppt_y</p:attrName>
                                        </p:attrNameLst>
                                      </p:cBhvr>
                                      <p:rCtr x="-11910" y="833"/>
                                    </p:animMotion>
                                  </p:childTnLst>
                                </p:cTn>
                              </p:par>
                              <p:par>
                                <p:cTn id="7" presetID="42" presetClass="path" presetSubtype="0" accel="50000" decel="50000" fill="hold" grpId="0" nodeType="withEffect">
                                  <p:stCondLst>
                                    <p:cond delay="0"/>
                                  </p:stCondLst>
                                  <p:childTnLst>
                                    <p:animMotion origin="layout" path="M -0.00069 -3.7037E-6 L -0.23785 -0.01689 " pathEditMode="relative" rAng="0" ptsTypes="AA">
                                      <p:cBhvr>
                                        <p:cTn id="8" dur="2000" fill="hold"/>
                                        <p:tgtEl>
                                          <p:spTgt spid="38"/>
                                        </p:tgtEl>
                                        <p:attrNameLst>
                                          <p:attrName>ppt_x</p:attrName>
                                          <p:attrName>ppt_y</p:attrName>
                                        </p:attrNameLst>
                                      </p:cBhvr>
                                      <p:rCtr x="-11858" y="-856"/>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82D6-2AFF-A04C-8FE8-3737397AF82B}"/>
              </a:ext>
            </a:extLst>
          </p:cNvPr>
          <p:cNvSpPr>
            <a:spLocks noGrp="1"/>
          </p:cNvSpPr>
          <p:nvPr>
            <p:ph type="title"/>
          </p:nvPr>
        </p:nvSpPr>
        <p:spPr>
          <a:xfrm>
            <a:off x="67735" y="134938"/>
            <a:ext cx="9177867" cy="1076325"/>
          </a:xfrm>
        </p:spPr>
        <p:txBody>
          <a:bodyPr/>
          <a:lstStyle/>
          <a:p>
            <a:r>
              <a:rPr lang="en-US" altLang="zh-CN" sz="2800" dirty="0"/>
              <a:t>PISA</a:t>
            </a:r>
            <a:r>
              <a:rPr lang="zh-CN" altLang="en-US" sz="2800" dirty="0"/>
              <a:t> </a:t>
            </a:r>
            <a:r>
              <a:rPr lang="en-US" altLang="zh-CN" sz="2800" dirty="0"/>
              <a:t>Programmable</a:t>
            </a:r>
            <a:r>
              <a:rPr lang="zh-CN" altLang="en-US" sz="2800" dirty="0"/>
              <a:t> </a:t>
            </a:r>
            <a:r>
              <a:rPr lang="en-US" altLang="zh-CN" sz="2800" dirty="0"/>
              <a:t>Switch</a:t>
            </a:r>
            <a:br>
              <a:rPr lang="en-US" altLang="zh-CN" sz="2800" dirty="0"/>
            </a:br>
            <a:r>
              <a:rPr lang="en-US" altLang="zh-CN" sz="2800" b="0" dirty="0"/>
              <a:t>(</a:t>
            </a:r>
            <a:r>
              <a:rPr lang="en-US" altLang="zh-CN" sz="2800" b="0" i="1" dirty="0"/>
              <a:t>Protocol</a:t>
            </a:r>
            <a:r>
              <a:rPr lang="zh-CN" altLang="en-US" sz="2800" b="0" i="1" dirty="0"/>
              <a:t> </a:t>
            </a:r>
            <a:r>
              <a:rPr lang="en-US" altLang="zh-CN" sz="2800" b="0" i="1" dirty="0"/>
              <a:t>Independent</a:t>
            </a:r>
            <a:r>
              <a:rPr lang="zh-CN" altLang="en-US" sz="2800" b="0" i="1" dirty="0"/>
              <a:t> </a:t>
            </a:r>
            <a:r>
              <a:rPr lang="en-US" altLang="zh-CN" sz="2800" b="0" i="1" dirty="0"/>
              <a:t>Switching</a:t>
            </a:r>
            <a:r>
              <a:rPr lang="zh-CN" altLang="en-US" sz="2800" b="0" i="1" dirty="0"/>
              <a:t> </a:t>
            </a:r>
            <a:r>
              <a:rPr lang="en-US" altLang="zh-CN" sz="2800" b="0" i="1" dirty="0"/>
              <a:t>Architecture</a:t>
            </a:r>
            <a:r>
              <a:rPr lang="en-US" altLang="zh-CN" sz="2800" b="0" dirty="0"/>
              <a:t>)</a:t>
            </a:r>
            <a:endParaRPr lang="en-US" sz="2800" b="0" dirty="0"/>
          </a:p>
        </p:txBody>
      </p:sp>
      <p:grpSp>
        <p:nvGrpSpPr>
          <p:cNvPr id="8" name="Group 7">
            <a:extLst>
              <a:ext uri="{FF2B5EF4-FFF2-40B4-BE49-F238E27FC236}">
                <a16:creationId xmlns:a16="http://schemas.microsoft.com/office/drawing/2014/main" id="{38549542-7061-415E-91BA-4ABC95DCC3E1}"/>
              </a:ext>
            </a:extLst>
          </p:cNvPr>
          <p:cNvGrpSpPr/>
          <p:nvPr/>
        </p:nvGrpSpPr>
        <p:grpSpPr>
          <a:xfrm>
            <a:off x="3862067" y="1704816"/>
            <a:ext cx="1228166" cy="4696443"/>
            <a:chOff x="1035684" y="1700809"/>
            <a:chExt cx="1228166" cy="4696443"/>
          </a:xfrm>
        </p:grpSpPr>
        <p:sp>
          <p:nvSpPr>
            <p:cNvPr id="143" name="TextBox 142">
              <a:extLst>
                <a:ext uri="{FF2B5EF4-FFF2-40B4-BE49-F238E27FC236}">
                  <a16:creationId xmlns:a16="http://schemas.microsoft.com/office/drawing/2014/main" id="{C41008B3-A30F-0D41-8430-C997E5B574DD}"/>
                </a:ext>
              </a:extLst>
            </p:cNvPr>
            <p:cNvSpPr txBox="1"/>
            <p:nvPr/>
          </p:nvSpPr>
          <p:spPr>
            <a:xfrm>
              <a:off x="1083797" y="6027920"/>
              <a:ext cx="1172438" cy="369332"/>
            </a:xfrm>
            <a:prstGeom prst="rect">
              <a:avLst/>
            </a:prstGeom>
            <a:noFill/>
          </p:spPr>
          <p:txBody>
            <a:bodyPr wrap="square" rtlCol="0">
              <a:spAutoFit/>
            </a:bodyPr>
            <a:lstStyle/>
            <a:p>
              <a:pPr algn="ctr" defTabSz="717543">
                <a:defRPr/>
              </a:pPr>
              <a:r>
                <a:rPr lang="en-US" altLang="zh-Hans" b="1" kern="0" dirty="0">
                  <a:solidFill>
                    <a:prstClr val="black"/>
                  </a:solidFill>
                  <a:ea typeface="等线" panose="02010600030101010101" pitchFamily="2" charset="-122"/>
                </a:rPr>
                <a:t>Parser</a:t>
              </a:r>
              <a:endParaRPr lang="en-US" b="1" kern="0" dirty="0">
                <a:solidFill>
                  <a:prstClr val="black"/>
                </a:solidFill>
              </a:endParaRPr>
            </a:p>
          </p:txBody>
        </p:sp>
        <p:pic>
          <p:nvPicPr>
            <p:cNvPr id="6" name="Picture 5">
              <a:extLst>
                <a:ext uri="{FF2B5EF4-FFF2-40B4-BE49-F238E27FC236}">
                  <a16:creationId xmlns:a16="http://schemas.microsoft.com/office/drawing/2014/main" id="{CEC4CEAA-91A5-45B9-8AFB-2210A6515D94}"/>
                </a:ext>
              </a:extLst>
            </p:cNvPr>
            <p:cNvPicPr>
              <a:picLocks noChangeAspect="1"/>
            </p:cNvPicPr>
            <p:nvPr/>
          </p:nvPicPr>
          <p:blipFill>
            <a:blip r:embed="rId3"/>
            <a:stretch>
              <a:fillRect/>
            </a:stretch>
          </p:blipFill>
          <p:spPr>
            <a:xfrm>
              <a:off x="1035684" y="1700809"/>
              <a:ext cx="1228166" cy="4329998"/>
            </a:xfrm>
            <a:prstGeom prst="rect">
              <a:avLst/>
            </a:prstGeom>
          </p:spPr>
        </p:pic>
      </p:grpSp>
      <p:cxnSp>
        <p:nvCxnSpPr>
          <p:cNvPr id="190" name="Curved Connector 173">
            <a:extLst>
              <a:ext uri="{FF2B5EF4-FFF2-40B4-BE49-F238E27FC236}">
                <a16:creationId xmlns:a16="http://schemas.microsoft.com/office/drawing/2014/main" id="{72F943EF-9939-4AC4-B6EC-582CD307E373}"/>
              </a:ext>
            </a:extLst>
          </p:cNvPr>
          <p:cNvCxnSpPr>
            <a:cxnSpLocks/>
          </p:cNvCxnSpPr>
          <p:nvPr/>
        </p:nvCxnSpPr>
        <p:spPr>
          <a:xfrm>
            <a:off x="3430867" y="2909333"/>
            <a:ext cx="479313" cy="190328"/>
          </a:xfrm>
          <a:prstGeom prst="curvedConnector3">
            <a:avLst>
              <a:gd name="adj1" fmla="val 50000"/>
            </a:avLst>
          </a:prstGeom>
          <a:noFill/>
          <a:ln w="60325" cap="flat" cmpd="sng" algn="ctr">
            <a:solidFill>
              <a:schemeClr val="tx1"/>
            </a:solidFill>
            <a:prstDash val="solid"/>
            <a:miter lim="800000"/>
            <a:tailEnd type="triangle"/>
          </a:ln>
          <a:effectLst/>
        </p:spPr>
      </p:cxnSp>
      <p:cxnSp>
        <p:nvCxnSpPr>
          <p:cNvPr id="191" name="Curved Connector 173">
            <a:extLst>
              <a:ext uri="{FF2B5EF4-FFF2-40B4-BE49-F238E27FC236}">
                <a16:creationId xmlns:a16="http://schemas.microsoft.com/office/drawing/2014/main" id="{61A2665E-5118-4BE1-BC7A-95E446DECF75}"/>
              </a:ext>
            </a:extLst>
          </p:cNvPr>
          <p:cNvCxnSpPr>
            <a:cxnSpLocks/>
          </p:cNvCxnSpPr>
          <p:nvPr/>
        </p:nvCxnSpPr>
        <p:spPr>
          <a:xfrm flipV="1">
            <a:off x="4966597" y="4513006"/>
            <a:ext cx="554835" cy="531814"/>
          </a:xfrm>
          <a:prstGeom prst="curvedConnector3">
            <a:avLst>
              <a:gd name="adj1" fmla="val 50000"/>
            </a:avLst>
          </a:prstGeom>
          <a:noFill/>
          <a:ln w="60325" cap="flat" cmpd="sng" algn="ctr">
            <a:solidFill>
              <a:schemeClr val="tx1"/>
            </a:solidFill>
            <a:prstDash val="solid"/>
            <a:miter lim="800000"/>
            <a:tailEnd type="triangle"/>
          </a:ln>
          <a:effectLst/>
        </p:spPr>
      </p:cxnSp>
      <p:graphicFrame>
        <p:nvGraphicFramePr>
          <p:cNvPr id="205" name="Table 204">
            <a:extLst>
              <a:ext uri="{FF2B5EF4-FFF2-40B4-BE49-F238E27FC236}">
                <a16:creationId xmlns:a16="http://schemas.microsoft.com/office/drawing/2014/main" id="{03200F9C-686C-4868-8581-55A7216E46A1}"/>
              </a:ext>
            </a:extLst>
          </p:cNvPr>
          <p:cNvGraphicFramePr>
            <a:graphicFrameLocks noGrp="1"/>
          </p:cNvGraphicFramePr>
          <p:nvPr/>
        </p:nvGraphicFramePr>
        <p:xfrm>
          <a:off x="5521432" y="3671880"/>
          <a:ext cx="952592" cy="1248462"/>
        </p:xfrm>
        <a:graphic>
          <a:graphicData uri="http://schemas.openxmlformats.org/drawingml/2006/table">
            <a:tbl>
              <a:tblPr firstCol="1" bandRow="1"/>
              <a:tblGrid>
                <a:gridCol w="476296">
                  <a:extLst>
                    <a:ext uri="{9D8B030D-6E8A-4147-A177-3AD203B41FA5}">
                      <a16:colId xmlns:a16="http://schemas.microsoft.com/office/drawing/2014/main" val="1816390683"/>
                    </a:ext>
                  </a:extLst>
                </a:gridCol>
                <a:gridCol w="476296">
                  <a:extLst>
                    <a:ext uri="{9D8B030D-6E8A-4147-A177-3AD203B41FA5}">
                      <a16:colId xmlns:a16="http://schemas.microsoft.com/office/drawing/2014/main" val="1283397898"/>
                    </a:ext>
                  </a:extLst>
                </a:gridCol>
              </a:tblGrid>
              <a:tr h="4161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2000" i="1" baseline="0" dirty="0"/>
                        <a:t>K</a:t>
                      </a:r>
                      <a:r>
                        <a:rPr lang="en-US" altLang="zh-CN" sz="2000" i="1" baseline="-25000" dirty="0"/>
                        <a:t>1</a:t>
                      </a:r>
                      <a:endParaRPr lang="en-US" sz="2000" i="1"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2000" i="1" baseline="0" dirty="0"/>
                        <a:t>V</a:t>
                      </a:r>
                      <a:r>
                        <a:rPr lang="en-US" altLang="zh-CN" sz="2000" i="1" baseline="-25000" dirty="0"/>
                        <a:t>1</a:t>
                      </a:r>
                      <a:endParaRPr lang="en-US" sz="2000" i="1"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39074628"/>
                  </a:ext>
                </a:extLst>
              </a:tr>
              <a:tr h="4161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2000" i="1" baseline="0" dirty="0"/>
                        <a:t>K</a:t>
                      </a:r>
                      <a:r>
                        <a:rPr lang="en-US" altLang="zh-CN" sz="2000" i="1" baseline="-25000" dirty="0"/>
                        <a:t>2</a:t>
                      </a:r>
                      <a:endParaRPr lang="en-US" sz="2000" i="1"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2000" i="1" baseline="0" dirty="0"/>
                        <a:t>V</a:t>
                      </a:r>
                      <a:r>
                        <a:rPr lang="en-US" altLang="zh-CN" sz="2000" i="1" baseline="-25000" dirty="0"/>
                        <a:t>2</a:t>
                      </a:r>
                      <a:endParaRPr lang="en-US" sz="2000" i="1"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4245776847"/>
                  </a:ext>
                </a:extLst>
              </a:tr>
              <a:tr h="4161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2000" i="1" baseline="0" dirty="0"/>
                        <a:t>K</a:t>
                      </a:r>
                      <a:r>
                        <a:rPr lang="en-US" altLang="zh-CN" sz="2000" i="1" baseline="-25000" dirty="0"/>
                        <a:t>3</a:t>
                      </a:r>
                      <a:endParaRPr lang="en-US" sz="2000" i="1"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2000" i="1" baseline="0" dirty="0"/>
                        <a:t>V</a:t>
                      </a:r>
                      <a:r>
                        <a:rPr lang="en-US" altLang="zh-CN" sz="2000" i="1" baseline="-25000" dirty="0"/>
                        <a:t>3</a:t>
                      </a:r>
                      <a:endParaRPr lang="en-US" sz="2000" i="1"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270670523"/>
                  </a:ext>
                </a:extLst>
              </a:tr>
            </a:tbl>
          </a:graphicData>
        </a:graphic>
      </p:graphicFrame>
      <p:pic>
        <p:nvPicPr>
          <p:cNvPr id="27" name="Picture 26">
            <a:extLst>
              <a:ext uri="{FF2B5EF4-FFF2-40B4-BE49-F238E27FC236}">
                <a16:creationId xmlns:a16="http://schemas.microsoft.com/office/drawing/2014/main" id="{A22D47E3-FCCE-48CC-99A6-50CD8EE9BE0B}"/>
              </a:ext>
            </a:extLst>
          </p:cNvPr>
          <p:cNvPicPr>
            <a:picLocks noChangeAspect="1"/>
          </p:cNvPicPr>
          <p:nvPr/>
        </p:nvPicPr>
        <p:blipFill>
          <a:blip r:embed="rId4"/>
          <a:stretch>
            <a:fillRect/>
          </a:stretch>
        </p:blipFill>
        <p:spPr>
          <a:xfrm>
            <a:off x="357903" y="1407373"/>
            <a:ext cx="3054096" cy="1923086"/>
          </a:xfrm>
          <a:prstGeom prst="rect">
            <a:avLst/>
          </a:prstGeom>
        </p:spPr>
      </p:pic>
      <p:pic>
        <p:nvPicPr>
          <p:cNvPr id="20" name="Picture 19">
            <a:extLst>
              <a:ext uri="{FF2B5EF4-FFF2-40B4-BE49-F238E27FC236}">
                <a16:creationId xmlns:a16="http://schemas.microsoft.com/office/drawing/2014/main" id="{BF6B63DE-87D2-47D2-94EA-4B831D043C2C}"/>
              </a:ext>
            </a:extLst>
          </p:cNvPr>
          <p:cNvPicPr>
            <a:picLocks noChangeAspect="1"/>
          </p:cNvPicPr>
          <p:nvPr/>
        </p:nvPicPr>
        <p:blipFill>
          <a:blip r:embed="rId5"/>
          <a:stretch>
            <a:fillRect/>
          </a:stretch>
        </p:blipFill>
        <p:spPr>
          <a:xfrm>
            <a:off x="642385" y="2431630"/>
            <a:ext cx="1835891" cy="1956816"/>
          </a:xfrm>
          <a:prstGeom prst="rect">
            <a:avLst/>
          </a:prstGeom>
        </p:spPr>
      </p:pic>
      <p:sp>
        <p:nvSpPr>
          <p:cNvPr id="213" name="Rectangle 212">
            <a:extLst>
              <a:ext uri="{FF2B5EF4-FFF2-40B4-BE49-F238E27FC236}">
                <a16:creationId xmlns:a16="http://schemas.microsoft.com/office/drawing/2014/main" id="{FA564DAB-1D1A-41E7-BD52-EB6EC641A87C}"/>
              </a:ext>
            </a:extLst>
          </p:cNvPr>
          <p:cNvSpPr/>
          <p:nvPr/>
        </p:nvSpPr>
        <p:spPr>
          <a:xfrm>
            <a:off x="10691087" y="2095026"/>
            <a:ext cx="1252728" cy="433425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algn="ctr" defTabSz="717543">
              <a:defRPr/>
            </a:pPr>
            <a:endParaRPr lang="en-US" sz="1412" kern="0">
              <a:solidFill>
                <a:prstClr val="black"/>
              </a:solidFill>
              <a:latin typeface="Calibri" panose="020F0502020204030204"/>
            </a:endParaRPr>
          </a:p>
        </p:txBody>
      </p:sp>
      <p:sp>
        <p:nvSpPr>
          <p:cNvPr id="214" name="TextBox 213">
            <a:extLst>
              <a:ext uri="{FF2B5EF4-FFF2-40B4-BE49-F238E27FC236}">
                <a16:creationId xmlns:a16="http://schemas.microsoft.com/office/drawing/2014/main" id="{3C27D1A1-051D-485D-9991-F3A25E0AB6CD}"/>
              </a:ext>
            </a:extLst>
          </p:cNvPr>
          <p:cNvSpPr txBox="1"/>
          <p:nvPr/>
        </p:nvSpPr>
        <p:spPr>
          <a:xfrm>
            <a:off x="9518913" y="4976316"/>
            <a:ext cx="905159" cy="283283"/>
          </a:xfrm>
          <a:prstGeom prst="rect">
            <a:avLst/>
          </a:prstGeom>
          <a:noFill/>
        </p:spPr>
        <p:txBody>
          <a:bodyPr wrap="square" rtlCol="0">
            <a:spAutoFit/>
          </a:bodyPr>
          <a:lstStyle/>
          <a:p>
            <a:pPr algn="ctr" defTabSz="717543">
              <a:defRPr/>
            </a:pPr>
            <a:r>
              <a:rPr lang="en-US" altLang="zh-Hans" sz="1241" kern="0" dirty="0" err="1">
                <a:solidFill>
                  <a:prstClr val="black"/>
                </a:solidFill>
                <a:ea typeface="等线" panose="02010600030101010101" pitchFamily="2" charset="-122"/>
              </a:rPr>
              <a:t>Deparser</a:t>
            </a:r>
            <a:endParaRPr lang="en-US" sz="1241" kern="0" dirty="0">
              <a:solidFill>
                <a:prstClr val="black"/>
              </a:solidFill>
            </a:endParaRPr>
          </a:p>
        </p:txBody>
      </p:sp>
      <p:grpSp>
        <p:nvGrpSpPr>
          <p:cNvPr id="215" name="Group 214">
            <a:extLst>
              <a:ext uri="{FF2B5EF4-FFF2-40B4-BE49-F238E27FC236}">
                <a16:creationId xmlns:a16="http://schemas.microsoft.com/office/drawing/2014/main" id="{03155825-DCA1-4BB6-8F6D-B399D2C8547C}"/>
              </a:ext>
            </a:extLst>
          </p:cNvPr>
          <p:cNvGrpSpPr/>
          <p:nvPr/>
        </p:nvGrpSpPr>
        <p:grpSpPr>
          <a:xfrm>
            <a:off x="10892398" y="4778913"/>
            <a:ext cx="905159" cy="1136902"/>
            <a:chOff x="10830203" y="4209163"/>
            <a:chExt cx="396662" cy="605149"/>
          </a:xfrm>
          <a:noFill/>
        </p:grpSpPr>
        <p:sp>
          <p:nvSpPr>
            <p:cNvPr id="216" name="Merge 176">
              <a:extLst>
                <a:ext uri="{FF2B5EF4-FFF2-40B4-BE49-F238E27FC236}">
                  <a16:creationId xmlns:a16="http://schemas.microsoft.com/office/drawing/2014/main" id="{00E04A21-FA79-4FBC-807A-54A6E265A84E}"/>
                </a:ext>
              </a:extLst>
            </p:cNvPr>
            <p:cNvSpPr/>
            <p:nvPr/>
          </p:nvSpPr>
          <p:spPr>
            <a:xfrm>
              <a:off x="10830203" y="4209163"/>
              <a:ext cx="360934" cy="360933"/>
            </a:xfrm>
            <a:prstGeom prst="flowChartMerge">
              <a:avLst/>
            </a:prstGeom>
            <a:gradFill rotWithShape="1">
              <a:gsLst>
                <a:gs pos="42000">
                  <a:srgbClr val="72AE4D"/>
                </a:gs>
                <a:gs pos="51000">
                  <a:srgbClr val="71AD4B"/>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white"/>
                </a:solidFill>
                <a:latin typeface="Calibri" panose="020F0502020204030204"/>
              </a:endParaRPr>
            </a:p>
          </p:txBody>
        </p:sp>
        <p:sp>
          <p:nvSpPr>
            <p:cNvPr id="217" name="Diagonal Stripe 216">
              <a:extLst>
                <a:ext uri="{FF2B5EF4-FFF2-40B4-BE49-F238E27FC236}">
                  <a16:creationId xmlns:a16="http://schemas.microsoft.com/office/drawing/2014/main" id="{EA5CD996-C4FD-4096-94A6-A66AED73A5AD}"/>
                </a:ext>
              </a:extLst>
            </p:cNvPr>
            <p:cNvSpPr/>
            <p:nvPr/>
          </p:nvSpPr>
          <p:spPr>
            <a:xfrm rot="18900000">
              <a:off x="10866778" y="4454224"/>
              <a:ext cx="360087" cy="360088"/>
            </a:xfrm>
            <a:prstGeom prst="diagStripe">
              <a:avLst>
                <a:gd name="adj" fmla="val 73343"/>
              </a:avLst>
            </a:prstGeom>
            <a:gradFill rotWithShape="1">
              <a:gsLst>
                <a:gs pos="44000">
                  <a:srgbClr val="71B346"/>
                </a:gs>
                <a:gs pos="50000">
                  <a:srgbClr val="70AD47">
                    <a:satMod val="110000"/>
                    <a:lumMod val="100000"/>
                    <a:shade val="100000"/>
                  </a:srgbClr>
                </a:gs>
              </a:gsLst>
              <a:lin ang="5400000" scaled="0"/>
            </a:gradFill>
            <a:ln w="6350" cap="flat" cmpd="sng" algn="ctr">
              <a:solidFill>
                <a:srgbClr val="70AD47"/>
              </a:solidFill>
              <a:prstDash val="solid"/>
              <a:miter lim="800000"/>
            </a:ln>
            <a:effectLst/>
          </p:spPr>
          <p:txBody>
            <a:bodyPr rtlCol="0" anchor="ctr"/>
            <a:lstStyle/>
            <a:p>
              <a:pPr algn="ctr" defTabSz="717543">
                <a:defRPr/>
              </a:pPr>
              <a:endParaRPr lang="en-US" sz="1412" kern="0">
                <a:solidFill>
                  <a:prstClr val="black"/>
                </a:solidFill>
                <a:latin typeface="Calibri" panose="020F0502020204030204"/>
              </a:endParaRPr>
            </a:p>
          </p:txBody>
        </p:sp>
      </p:grpSp>
      <p:cxnSp>
        <p:nvCxnSpPr>
          <p:cNvPr id="218" name="Curved Connector 182">
            <a:extLst>
              <a:ext uri="{FF2B5EF4-FFF2-40B4-BE49-F238E27FC236}">
                <a16:creationId xmlns:a16="http://schemas.microsoft.com/office/drawing/2014/main" id="{44DA9EA6-1A59-4732-AAFE-615C8C8DA046}"/>
              </a:ext>
            </a:extLst>
          </p:cNvPr>
          <p:cNvCxnSpPr>
            <a:cxnSpLocks/>
          </p:cNvCxnSpPr>
          <p:nvPr/>
        </p:nvCxnSpPr>
        <p:spPr>
          <a:xfrm flipV="1">
            <a:off x="10567666" y="1674348"/>
            <a:ext cx="476595" cy="3790"/>
          </a:xfrm>
          <a:prstGeom prst="curvedConnector3">
            <a:avLst>
              <a:gd name="adj1" fmla="val 50000"/>
            </a:avLst>
          </a:prstGeom>
          <a:noFill/>
          <a:ln w="63500" cap="flat" cmpd="sng" algn="ctr">
            <a:solidFill>
              <a:srgbClr val="4472C4"/>
            </a:solidFill>
            <a:prstDash val="solid"/>
            <a:miter lim="800000"/>
            <a:tailEnd type="triangle"/>
          </a:ln>
          <a:effectLst/>
        </p:spPr>
      </p:cxnSp>
      <p:graphicFrame>
        <p:nvGraphicFramePr>
          <p:cNvPr id="219" name="Table 218">
            <a:extLst>
              <a:ext uri="{FF2B5EF4-FFF2-40B4-BE49-F238E27FC236}">
                <a16:creationId xmlns:a16="http://schemas.microsoft.com/office/drawing/2014/main" id="{53825CA7-FA5E-4E5B-B7FF-41E007CD8A5E}"/>
              </a:ext>
            </a:extLst>
          </p:cNvPr>
          <p:cNvGraphicFramePr>
            <a:graphicFrameLocks noGrp="1"/>
          </p:cNvGraphicFramePr>
          <p:nvPr/>
        </p:nvGraphicFramePr>
        <p:xfrm>
          <a:off x="9940100" y="2958857"/>
          <a:ext cx="668109" cy="1743465"/>
        </p:xfrm>
        <a:graphic>
          <a:graphicData uri="http://schemas.openxmlformats.org/drawingml/2006/table">
            <a:tbl>
              <a:tblPr firstCol="1" bandRow="1"/>
              <a:tblGrid>
                <a:gridCol w="341792">
                  <a:extLst>
                    <a:ext uri="{9D8B030D-6E8A-4147-A177-3AD203B41FA5}">
                      <a16:colId xmlns:a16="http://schemas.microsoft.com/office/drawing/2014/main" val="1816390683"/>
                    </a:ext>
                  </a:extLst>
                </a:gridCol>
                <a:gridCol w="326317">
                  <a:extLst>
                    <a:ext uri="{9D8B030D-6E8A-4147-A177-3AD203B41FA5}">
                      <a16:colId xmlns:a16="http://schemas.microsoft.com/office/drawing/2014/main" val="1283397898"/>
                    </a:ext>
                  </a:extLst>
                </a:gridCol>
              </a:tblGrid>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500" baseline="0" dirty="0"/>
                        <a:t>K</a:t>
                      </a:r>
                      <a:r>
                        <a:rPr lang="en-US" altLang="zh-CN" sz="1500" baseline="-25000" dirty="0"/>
                        <a:t>1</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25000" dirty="0"/>
                        <a:t>1</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39074628"/>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2</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25000" dirty="0"/>
                        <a:t>2</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4245776847"/>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3</a:t>
                      </a:r>
                      <a:endParaRPr lang="en-US"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0" dirty="0"/>
                        <a:t>’</a:t>
                      </a:r>
                      <a:endParaRPr lang="en-US" altLang="zh-CN" sz="1500" baseline="-25000" dirty="0"/>
                    </a:p>
                  </a:txBody>
                  <a:tcPr marL="71754" marR="71754" marT="35878" marB="35878"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270670523"/>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4</a:t>
                      </a:r>
                      <a:endParaRPr lang="en-US" sz="1500" baseline="-25000" dirty="0"/>
                    </a:p>
                  </a:txBody>
                  <a:tcPr marL="71754" marR="71754" marT="35878" marB="3587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0" dirty="0"/>
                        <a:t>”</a:t>
                      </a:r>
                      <a:endParaRPr lang="en-US" altLang="zh-CN" sz="1500" baseline="-25000" dirty="0"/>
                    </a:p>
                  </a:txBody>
                  <a:tcPr marL="71754" marR="71754" marT="35878" marB="3587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002805496"/>
                  </a:ext>
                </a:extLst>
              </a:tr>
              <a:tr h="3486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Hans" sz="1500" baseline="0" dirty="0"/>
                        <a:t>K</a:t>
                      </a:r>
                      <a:r>
                        <a:rPr lang="en-US" altLang="zh-CN" sz="1500" baseline="-25000" dirty="0"/>
                        <a:t>5</a:t>
                      </a:r>
                      <a:endParaRPr lang="en-US" sz="1500" baseline="-25000" dirty="0"/>
                    </a:p>
                  </a:txBody>
                  <a:tcPr marL="71754" marR="71754" marT="35878" marB="3587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Hans" sz="1500" baseline="0" dirty="0"/>
                        <a:t>V</a:t>
                      </a:r>
                      <a:r>
                        <a:rPr lang="en-US" altLang="zh-CN" sz="1500" baseline="0" dirty="0"/>
                        <a:t>”</a:t>
                      </a:r>
                      <a:endParaRPr lang="en-US" altLang="zh-CN" sz="1500" baseline="-25000" dirty="0"/>
                    </a:p>
                  </a:txBody>
                  <a:tcPr marL="71754" marR="71754" marT="35878" marB="3587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068977484"/>
                  </a:ext>
                </a:extLst>
              </a:tr>
            </a:tbl>
          </a:graphicData>
        </a:graphic>
      </p:graphicFrame>
      <p:sp>
        <p:nvSpPr>
          <p:cNvPr id="18" name="Slide Number Placeholder 2">
            <a:extLst>
              <a:ext uri="{FF2B5EF4-FFF2-40B4-BE49-F238E27FC236}">
                <a16:creationId xmlns:a16="http://schemas.microsoft.com/office/drawing/2014/main" id="{754643CC-775F-46E5-BB21-2C9F893FA4ED}"/>
              </a:ext>
            </a:extLst>
          </p:cNvPr>
          <p:cNvSpPr>
            <a:spLocks noGrp="1"/>
          </p:cNvSpPr>
          <p:nvPr>
            <p:ph type="sldNum" sz="quarter" idx="15"/>
          </p:nvPr>
        </p:nvSpPr>
        <p:spPr>
          <a:xfrm>
            <a:off x="357904" y="6478750"/>
            <a:ext cx="445372" cy="365125"/>
          </a:xfrm>
          <a:prstGeom prst="rect">
            <a:avLst/>
          </a:prstGeom>
        </p:spPr>
        <p:txBody>
          <a:bodyPr/>
          <a:lstStyle>
            <a:lvl1pPr>
              <a:defRPr/>
            </a:lvl1pPr>
          </a:lstStyle>
          <a:p>
            <a:pPr>
              <a:defRPr/>
            </a:pPr>
            <a:fld id="{FE028329-6992-FA46-A379-1289CD59B600}" type="slidenum">
              <a:rPr lang="en-US"/>
              <a:pPr>
                <a:defRPr/>
              </a:pPr>
              <a:t>47</a:t>
            </a:fld>
            <a:endParaRPr lang="en-US" dirty="0"/>
          </a:p>
        </p:txBody>
      </p:sp>
    </p:spTree>
    <p:extLst>
      <p:ext uri="{BB962C8B-B14F-4D97-AF65-F5344CB8AC3E}">
        <p14:creationId xmlns:p14="http://schemas.microsoft.com/office/powerpoint/2010/main" val="17751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0"/>
                                        </p:tgtEl>
                                        <p:attrNameLst>
                                          <p:attrName>style.visibility</p:attrName>
                                        </p:attrNameLst>
                                      </p:cBhvr>
                                      <p:to>
                                        <p:strVal val="visible"/>
                                      </p:to>
                                    </p:set>
                                    <p:animEffect transition="in" filter="fade">
                                      <p:cBhvr>
                                        <p:cTn id="15" dur="500"/>
                                        <p:tgtEl>
                                          <p:spTgt spid="1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
                                        </p:tgtEl>
                                        <p:attrNameLst>
                                          <p:attrName>style.visibility</p:attrName>
                                        </p:attrNameLst>
                                      </p:cBhvr>
                                      <p:to>
                                        <p:strVal val="visible"/>
                                      </p:to>
                                    </p:set>
                                    <p:animEffect transition="in" filter="fade">
                                      <p:cBhvr>
                                        <p:cTn id="25" dur="500"/>
                                        <p:tgtEl>
                                          <p:spTgt spid="205"/>
                                        </p:tgtEl>
                                      </p:cBhvr>
                                    </p:animEffect>
                                  </p:childTnLst>
                                </p:cTn>
                              </p:par>
                              <p:par>
                                <p:cTn id="26" presetID="10" presetClass="entr" presetSubtype="0" fill="hold" nodeType="withEffect">
                                  <p:stCondLst>
                                    <p:cond delay="0"/>
                                  </p:stCondLst>
                                  <p:childTnLst>
                                    <p:set>
                                      <p:cBhvr>
                                        <p:cTn id="27" dur="1" fill="hold">
                                          <p:stCondLst>
                                            <p:cond delay="0"/>
                                          </p:stCondLst>
                                        </p:cTn>
                                        <p:tgtEl>
                                          <p:spTgt spid="191"/>
                                        </p:tgtEl>
                                        <p:attrNameLst>
                                          <p:attrName>style.visibility</p:attrName>
                                        </p:attrNameLst>
                                      </p:cBhvr>
                                      <p:to>
                                        <p:strVal val="visible"/>
                                      </p:to>
                                    </p:set>
                                    <p:animEffect transition="in" filter="fade">
                                      <p:cBhvr>
                                        <p:cTn id="28"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Title 3"/>
          <p:cNvSpPr>
            <a:spLocks noGrp="1"/>
          </p:cNvSpPr>
          <p:nvPr>
            <p:ph type="title"/>
          </p:nvPr>
        </p:nvSpPr>
        <p:spPr>
          <a:xfrm>
            <a:off x="0" y="139247"/>
            <a:ext cx="9144000" cy="1076325"/>
          </a:xfrm>
        </p:spPr>
        <p:txBody>
          <a:bodyPr/>
          <a:lstStyle/>
          <a:p>
            <a:r>
              <a:rPr lang="en-US" sz="2700" dirty="0">
                <a:latin typeface="Verdana" charset="0"/>
              </a:rPr>
              <a:t>Network Operators Require Better Telemetry</a:t>
            </a:r>
          </a:p>
        </p:txBody>
      </p:sp>
      <p:sp>
        <p:nvSpPr>
          <p:cNvPr id="5" name="Slide Number Placeholder 2">
            <a:extLst>
              <a:ext uri="{FF2B5EF4-FFF2-40B4-BE49-F238E27FC236}">
                <a16:creationId xmlns:a16="http://schemas.microsoft.com/office/drawing/2014/main" id="{E3F1077F-9635-4424-B46A-27F2E47586C4}"/>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48</a:t>
            </a:fld>
            <a:endParaRPr lang="en-US" sz="1200" dirty="0">
              <a:solidFill>
                <a:schemeClr val="tx1">
                  <a:tint val="75000"/>
                </a:schemeClr>
              </a:solidFill>
            </a:endParaRPr>
          </a:p>
        </p:txBody>
      </p:sp>
      <p:grpSp>
        <p:nvGrpSpPr>
          <p:cNvPr id="3" name="Group 2">
            <a:extLst>
              <a:ext uri="{FF2B5EF4-FFF2-40B4-BE49-F238E27FC236}">
                <a16:creationId xmlns:a16="http://schemas.microsoft.com/office/drawing/2014/main" id="{DC12DDD2-D6D2-425A-8ECF-A33EEF41DBF4}"/>
              </a:ext>
            </a:extLst>
          </p:cNvPr>
          <p:cNvGrpSpPr/>
          <p:nvPr/>
        </p:nvGrpSpPr>
        <p:grpSpPr>
          <a:xfrm>
            <a:off x="200416" y="1689553"/>
            <a:ext cx="9144000" cy="5029200"/>
            <a:chOff x="0" y="1828800"/>
            <a:chExt cx="9144000" cy="5029200"/>
          </a:xfrm>
        </p:grpSpPr>
        <p:pic>
          <p:nvPicPr>
            <p:cNvPr id="1026" name="Picture 2" descr="Image result for dashboard&quot;">
              <a:extLst>
                <a:ext uri="{FF2B5EF4-FFF2-40B4-BE49-F238E27FC236}">
                  <a16:creationId xmlns:a16="http://schemas.microsoft.com/office/drawing/2014/main" id="{FF530025-A505-4442-8970-D60DFFDB99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43"/>
            <a:stretch/>
          </p:blipFill>
          <p:spPr bwMode="auto">
            <a:xfrm>
              <a:off x="0" y="1828800"/>
              <a:ext cx="9144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CFB5D2F-444B-4C02-95E1-4D789D5AB1C7}"/>
                </a:ext>
              </a:extLst>
            </p:cNvPr>
            <p:cNvSpPr/>
            <p:nvPr/>
          </p:nvSpPr>
          <p:spPr>
            <a:xfrm>
              <a:off x="976393" y="1926969"/>
              <a:ext cx="1190610" cy="198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615A7A-F573-4B99-B3ED-1154487E988B}"/>
                </a:ext>
              </a:extLst>
            </p:cNvPr>
            <p:cNvSpPr/>
            <p:nvPr/>
          </p:nvSpPr>
          <p:spPr>
            <a:xfrm>
              <a:off x="778224" y="3264123"/>
              <a:ext cx="2027606" cy="681576"/>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241202-DD01-4D4A-8C79-B33B98BC25E1}"/>
                </a:ext>
              </a:extLst>
            </p:cNvPr>
            <p:cNvSpPr/>
            <p:nvPr/>
          </p:nvSpPr>
          <p:spPr>
            <a:xfrm>
              <a:off x="3619384" y="1926969"/>
              <a:ext cx="1729229" cy="198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077AEA6-2D8C-4FE5-B3F4-51F5DCB373FA}"/>
                </a:ext>
              </a:extLst>
            </p:cNvPr>
            <p:cNvSpPr/>
            <p:nvPr/>
          </p:nvSpPr>
          <p:spPr>
            <a:xfrm>
              <a:off x="3544228" y="2026088"/>
              <a:ext cx="663879" cy="172137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6DF317-E628-4AE0-8ABB-086A86DE93AF}"/>
                </a:ext>
              </a:extLst>
            </p:cNvPr>
            <p:cNvSpPr/>
            <p:nvPr/>
          </p:nvSpPr>
          <p:spPr>
            <a:xfrm>
              <a:off x="4183055" y="3747460"/>
              <a:ext cx="1729229" cy="198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0E7095-12BC-4FAC-BCC5-4E135DAACA30}"/>
                </a:ext>
              </a:extLst>
            </p:cNvPr>
            <p:cNvSpPr/>
            <p:nvPr/>
          </p:nvSpPr>
          <p:spPr>
            <a:xfrm>
              <a:off x="6788468" y="3607496"/>
              <a:ext cx="1729229" cy="338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F36DC0-5ACB-4ED5-B7A8-BEA8FFB7E5F4}"/>
                </a:ext>
              </a:extLst>
            </p:cNvPr>
            <p:cNvSpPr/>
            <p:nvPr/>
          </p:nvSpPr>
          <p:spPr>
            <a:xfrm>
              <a:off x="6914367" y="3378199"/>
              <a:ext cx="1334284" cy="253589"/>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058606-558A-4A43-8A50-A7CB3D942481}"/>
                </a:ext>
              </a:extLst>
            </p:cNvPr>
            <p:cNvSpPr/>
            <p:nvPr/>
          </p:nvSpPr>
          <p:spPr>
            <a:xfrm>
              <a:off x="6538586" y="4305338"/>
              <a:ext cx="1866377" cy="338203"/>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4C6AA9-EB9E-4D15-A7D9-A3839692A601}"/>
                </a:ext>
              </a:extLst>
            </p:cNvPr>
            <p:cNvSpPr/>
            <p:nvPr/>
          </p:nvSpPr>
          <p:spPr>
            <a:xfrm>
              <a:off x="7841292" y="5166248"/>
              <a:ext cx="726509" cy="82173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61A1EC-9FAE-426E-9FC6-92F2099546C2}"/>
                </a:ext>
              </a:extLst>
            </p:cNvPr>
            <p:cNvSpPr/>
            <p:nvPr/>
          </p:nvSpPr>
          <p:spPr>
            <a:xfrm>
              <a:off x="3933173" y="4309144"/>
              <a:ext cx="1264807" cy="249783"/>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859A26-AEB8-4395-8098-23129CE5BE7F}"/>
                </a:ext>
              </a:extLst>
            </p:cNvPr>
            <p:cNvSpPr/>
            <p:nvPr/>
          </p:nvSpPr>
          <p:spPr>
            <a:xfrm>
              <a:off x="643656" y="4340460"/>
              <a:ext cx="1866377" cy="169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F31C5F-F28E-444D-BBC1-CA89F9B4B275}"/>
                </a:ext>
              </a:extLst>
            </p:cNvPr>
            <p:cNvSpPr/>
            <p:nvPr/>
          </p:nvSpPr>
          <p:spPr>
            <a:xfrm>
              <a:off x="803276" y="6189465"/>
              <a:ext cx="1866377" cy="169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6" name="Chart 5">
            <a:extLst>
              <a:ext uri="{FF2B5EF4-FFF2-40B4-BE49-F238E27FC236}">
                <a16:creationId xmlns:a16="http://schemas.microsoft.com/office/drawing/2014/main" id="{60E8F1B6-F448-4325-896C-F833D5D5B396}"/>
              </a:ext>
            </a:extLst>
          </p:cNvPr>
          <p:cNvGraphicFramePr/>
          <p:nvPr>
            <p:extLst>
              <p:ext uri="{D42A27DB-BD31-4B8C-83A1-F6EECF244321}">
                <p14:modId xmlns:p14="http://schemas.microsoft.com/office/powerpoint/2010/main" val="341270005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6283DBAC-15F0-4668-BFE2-52A25CA60C95}"/>
              </a:ext>
            </a:extLst>
          </p:cNvPr>
          <p:cNvGraphicFramePr/>
          <p:nvPr/>
        </p:nvGraphicFramePr>
        <p:xfrm>
          <a:off x="1676400" y="1549400"/>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91361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4CEA05-F873-41B9-B1B8-A6A72E7B6AA8}"/>
              </a:ext>
            </a:extLst>
          </p:cNvPr>
          <p:cNvSpPr/>
          <p:nvPr/>
        </p:nvSpPr>
        <p:spPr>
          <a:xfrm>
            <a:off x="3826223" y="5682645"/>
            <a:ext cx="2027606" cy="681576"/>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8C1AC69-9F31-46A2-ABD8-2551EF5ACB3E}"/>
              </a:ext>
            </a:extLst>
          </p:cNvPr>
          <p:cNvGrpSpPr/>
          <p:nvPr/>
        </p:nvGrpSpPr>
        <p:grpSpPr>
          <a:xfrm>
            <a:off x="0" y="857250"/>
            <a:ext cx="9144000" cy="4505325"/>
            <a:chOff x="0" y="857250"/>
            <a:chExt cx="9144000" cy="4505325"/>
          </a:xfrm>
        </p:grpSpPr>
        <p:pic>
          <p:nvPicPr>
            <p:cNvPr id="2050" name="Picture 2">
              <a:extLst>
                <a:ext uri="{FF2B5EF4-FFF2-40B4-BE49-F238E27FC236}">
                  <a16:creationId xmlns:a16="http://schemas.microsoft.com/office/drawing/2014/main" id="{DFD1CDB2-284B-4DAA-95AA-938D434A45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407"/>
            <a:stretch/>
          </p:blipFill>
          <p:spPr bwMode="auto">
            <a:xfrm>
              <a:off x="0" y="857250"/>
              <a:ext cx="9144000" cy="45053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43F7F9C-ACA2-42C9-AB4F-7F63312F2FED}"/>
                </a:ext>
              </a:extLst>
            </p:cNvPr>
            <p:cNvSpPr/>
            <p:nvPr/>
          </p:nvSpPr>
          <p:spPr>
            <a:xfrm>
              <a:off x="929640" y="1318260"/>
              <a:ext cx="7109459" cy="1029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EE0BD0-E2C4-4209-A397-B100713709FE}"/>
                </a:ext>
              </a:extLst>
            </p:cNvPr>
            <p:cNvSpPr/>
            <p:nvPr/>
          </p:nvSpPr>
          <p:spPr>
            <a:xfrm>
              <a:off x="0" y="857507"/>
              <a:ext cx="9144000" cy="505868"/>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712069-EF41-481D-A616-DEF466616E9D}"/>
                </a:ext>
              </a:extLst>
            </p:cNvPr>
            <p:cNvSpPr/>
            <p:nvPr/>
          </p:nvSpPr>
          <p:spPr>
            <a:xfrm>
              <a:off x="580392" y="1683445"/>
              <a:ext cx="2027606" cy="1029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5D07C6-BB32-410C-9903-F6F69EE5320C}"/>
                </a:ext>
              </a:extLst>
            </p:cNvPr>
            <p:cNvSpPr/>
            <p:nvPr/>
          </p:nvSpPr>
          <p:spPr>
            <a:xfrm>
              <a:off x="4330700" y="1639025"/>
              <a:ext cx="577850" cy="1029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067A6F-874B-489E-86A6-C186F5B21051}"/>
                </a:ext>
              </a:extLst>
            </p:cNvPr>
            <p:cNvSpPr/>
            <p:nvPr/>
          </p:nvSpPr>
          <p:spPr>
            <a:xfrm>
              <a:off x="7264400" y="1639024"/>
              <a:ext cx="577850" cy="120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F667D7-FFB8-4E74-90B6-9658A743C4E9}"/>
                </a:ext>
              </a:extLst>
            </p:cNvPr>
            <p:cNvSpPr/>
            <p:nvPr/>
          </p:nvSpPr>
          <p:spPr>
            <a:xfrm>
              <a:off x="781050" y="3342640"/>
              <a:ext cx="7247254" cy="1029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4D1B40-A139-4867-A4CC-1D4A9F6A09B4}"/>
                </a:ext>
              </a:extLst>
            </p:cNvPr>
            <p:cNvSpPr/>
            <p:nvPr/>
          </p:nvSpPr>
          <p:spPr>
            <a:xfrm>
              <a:off x="7340600" y="3676075"/>
              <a:ext cx="501650" cy="1029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1A1E69-0A11-4870-B788-9CE2F3FFFF9E}"/>
                </a:ext>
              </a:extLst>
            </p:cNvPr>
            <p:cNvSpPr/>
            <p:nvPr/>
          </p:nvSpPr>
          <p:spPr>
            <a:xfrm>
              <a:off x="4389593" y="3676075"/>
              <a:ext cx="410208" cy="1029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3E6270-8423-4831-8CB5-F26695BCB4BA}"/>
                </a:ext>
              </a:extLst>
            </p:cNvPr>
            <p:cNvSpPr/>
            <p:nvPr/>
          </p:nvSpPr>
          <p:spPr>
            <a:xfrm>
              <a:off x="1389091" y="3707825"/>
              <a:ext cx="410208" cy="1029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767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In-band Network Telemetry</a:t>
            </a:r>
          </a:p>
        </p:txBody>
      </p:sp>
      <p:sp>
        <p:nvSpPr>
          <p:cNvPr id="3" name="Content Placeholder 2">
            <a:extLst>
              <a:ext uri="{FF2B5EF4-FFF2-40B4-BE49-F238E27FC236}">
                <a16:creationId xmlns:a16="http://schemas.microsoft.com/office/drawing/2014/main" id="{BC11CEA7-A434-4442-9D17-14921B40D2A8}"/>
              </a:ext>
            </a:extLst>
          </p:cNvPr>
          <p:cNvSpPr>
            <a:spLocks noGrp="1"/>
          </p:cNvSpPr>
          <p:nvPr>
            <p:ph idx="1"/>
          </p:nvPr>
        </p:nvSpPr>
        <p:spPr>
          <a:xfrm>
            <a:off x="260492" y="1521115"/>
            <a:ext cx="8883508" cy="580505"/>
          </a:xfrm>
        </p:spPr>
        <p:txBody>
          <a:bodyPr/>
          <a:lstStyle/>
          <a:p>
            <a:r>
              <a:rPr lang="en-US" dirty="0"/>
              <a:t>Add hop information (e.g., switch ID) onto the packet</a:t>
            </a:r>
          </a:p>
        </p:txBody>
      </p:sp>
      <p:sp>
        <p:nvSpPr>
          <p:cNvPr id="19" name="TextBox 22">
            <a:extLst>
              <a:ext uri="{FF2B5EF4-FFF2-40B4-BE49-F238E27FC236}">
                <a16:creationId xmlns:a16="http://schemas.microsoft.com/office/drawing/2014/main" id="{9B4EA8A7-E668-BF4A-BF1E-AC816D2D6AB4}"/>
              </a:ext>
            </a:extLst>
          </p:cNvPr>
          <p:cNvSpPr txBox="1"/>
          <p:nvPr/>
        </p:nvSpPr>
        <p:spPr>
          <a:xfrm>
            <a:off x="2312782" y="8974051"/>
            <a:ext cx="440789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metadata value</a:t>
            </a:r>
          </a:p>
        </p:txBody>
      </p:sp>
      <p:cxnSp>
        <p:nvCxnSpPr>
          <p:cNvPr id="20" name="Elbow Connector 24">
            <a:extLst>
              <a:ext uri="{FF2B5EF4-FFF2-40B4-BE49-F238E27FC236}">
                <a16:creationId xmlns:a16="http://schemas.microsoft.com/office/drawing/2014/main" id="{2A0A6AB2-DC5E-D249-9DCB-660ABDC3E3B0}"/>
              </a:ext>
            </a:extLst>
          </p:cNvPr>
          <p:cNvCxnSpPr>
            <a:cxnSpLocks/>
            <a:stCxn id="19" idx="1"/>
          </p:cNvCxnSpPr>
          <p:nvPr/>
        </p:nvCxnSpPr>
        <p:spPr>
          <a:xfrm rot="10800000">
            <a:off x="1600508" y="8960819"/>
            <a:ext cx="712275" cy="305621"/>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ED5CEF2-1C38-41A4-8E73-D9445797640F}"/>
              </a:ext>
            </a:extLst>
          </p:cNvPr>
          <p:cNvGrpSpPr/>
          <p:nvPr/>
        </p:nvGrpSpPr>
        <p:grpSpPr>
          <a:xfrm>
            <a:off x="11430145" y="1126332"/>
            <a:ext cx="5587491" cy="4290736"/>
            <a:chOff x="1135771" y="1711107"/>
            <a:chExt cx="5587491" cy="4290736"/>
          </a:xfrm>
        </p:grpSpPr>
        <p:sp>
          <p:nvSpPr>
            <p:cNvPr id="21" name="TextBox 25">
              <a:extLst>
                <a:ext uri="{FF2B5EF4-FFF2-40B4-BE49-F238E27FC236}">
                  <a16:creationId xmlns:a16="http://schemas.microsoft.com/office/drawing/2014/main" id="{52EA2028-B1CC-C44A-A7B3-D6A176B5AA8B}"/>
                </a:ext>
              </a:extLst>
            </p:cNvPr>
            <p:cNvSpPr txBox="1"/>
            <p:nvPr/>
          </p:nvSpPr>
          <p:spPr>
            <a:xfrm>
              <a:off x="4203841" y="5417068"/>
              <a:ext cx="251942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header</a:t>
              </a:r>
            </a:p>
          </p:txBody>
        </p:sp>
        <p:grpSp>
          <p:nvGrpSpPr>
            <p:cNvPr id="23" name="Group 22">
              <a:extLst>
                <a:ext uri="{FF2B5EF4-FFF2-40B4-BE49-F238E27FC236}">
                  <a16:creationId xmlns:a16="http://schemas.microsoft.com/office/drawing/2014/main" id="{C189306C-2589-4BBD-925F-896413FFAB7D}"/>
                </a:ext>
              </a:extLst>
            </p:cNvPr>
            <p:cNvGrpSpPr/>
            <p:nvPr/>
          </p:nvGrpSpPr>
          <p:grpSpPr>
            <a:xfrm>
              <a:off x="1135771" y="1711107"/>
              <a:ext cx="5587491" cy="3998349"/>
              <a:chOff x="1135771" y="1711107"/>
              <a:chExt cx="5587491" cy="3998349"/>
            </a:xfrm>
          </p:grpSpPr>
          <p:sp>
            <p:nvSpPr>
              <p:cNvPr id="6" name="Rectangle 5">
                <a:extLst>
                  <a:ext uri="{FF2B5EF4-FFF2-40B4-BE49-F238E27FC236}">
                    <a16:creationId xmlns:a16="http://schemas.microsoft.com/office/drawing/2014/main" id="{F71E23F2-7264-F845-8AEC-B9CC1E258692}"/>
                  </a:ext>
                </a:extLst>
              </p:cNvPr>
              <p:cNvSpPr/>
              <p:nvPr/>
            </p:nvSpPr>
            <p:spPr>
              <a:xfrm>
                <a:off x="3207547" y="3339636"/>
                <a:ext cx="3515711"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B8FD9330-2AB1-1F45-873C-48D804DF61DB}"/>
                  </a:ext>
                </a:extLst>
              </p:cNvPr>
              <p:cNvSpPr/>
              <p:nvPr/>
            </p:nvSpPr>
            <p:spPr>
              <a:xfrm>
                <a:off x="2468848" y="3339635"/>
                <a:ext cx="734146" cy="146619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BEC04F47-1AF7-7B49-99CF-4B9EAEDFB877}"/>
                  </a:ext>
                </a:extLst>
              </p:cNvPr>
              <p:cNvSpPr/>
              <p:nvPr/>
            </p:nvSpPr>
            <p:spPr>
              <a:xfrm>
                <a:off x="1329546" y="3339635"/>
                <a:ext cx="1142126"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ight Brace 12">
                <a:extLst>
                  <a:ext uri="{FF2B5EF4-FFF2-40B4-BE49-F238E27FC236}">
                    <a16:creationId xmlns:a16="http://schemas.microsoft.com/office/drawing/2014/main" id="{C9258BDA-67C8-7D42-8584-BB41FE07515D}"/>
                  </a:ext>
                </a:extLst>
              </p:cNvPr>
              <p:cNvSpPr/>
              <p:nvPr/>
            </p:nvSpPr>
            <p:spPr>
              <a:xfrm rot="16200000">
                <a:off x="2557935" y="2669174"/>
                <a:ext cx="558800" cy="73131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TextBox 17">
                <a:extLst>
                  <a:ext uri="{FF2B5EF4-FFF2-40B4-BE49-F238E27FC236}">
                    <a16:creationId xmlns:a16="http://schemas.microsoft.com/office/drawing/2014/main" id="{97EDB6A8-7AB4-3140-8F23-44533EAD6029}"/>
                  </a:ext>
                </a:extLst>
              </p:cNvPr>
              <p:cNvSpPr txBox="1"/>
              <p:nvPr/>
            </p:nvSpPr>
            <p:spPr>
              <a:xfrm>
                <a:off x="2593967" y="1986675"/>
                <a:ext cx="825867"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mj-lt"/>
                  </a:rPr>
                  <a:t>INT</a:t>
                </a:r>
              </a:p>
            </p:txBody>
          </p:sp>
          <p:sp>
            <p:nvSpPr>
              <p:cNvPr id="15" name="Right Brace 14">
                <a:extLst>
                  <a:ext uri="{FF2B5EF4-FFF2-40B4-BE49-F238E27FC236}">
                    <a16:creationId xmlns:a16="http://schemas.microsoft.com/office/drawing/2014/main" id="{4B15D327-1410-3740-B572-4414A8C530D5}"/>
                  </a:ext>
                </a:extLst>
              </p:cNvPr>
              <p:cNvSpPr/>
              <p:nvPr/>
            </p:nvSpPr>
            <p:spPr>
              <a:xfrm rot="16200000">
                <a:off x="4686006" y="1289395"/>
                <a:ext cx="558800" cy="35157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ight Brace 15">
                <a:extLst>
                  <a:ext uri="{FF2B5EF4-FFF2-40B4-BE49-F238E27FC236}">
                    <a16:creationId xmlns:a16="http://schemas.microsoft.com/office/drawing/2014/main" id="{0F66527B-6CAE-3C49-B507-D4EDF9027C68}"/>
                  </a:ext>
                </a:extLst>
              </p:cNvPr>
              <p:cNvSpPr/>
              <p:nvPr/>
            </p:nvSpPr>
            <p:spPr>
              <a:xfrm rot="16200000">
                <a:off x="1621209" y="2438366"/>
                <a:ext cx="558800" cy="11421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 name="TextBox 20">
                <a:extLst>
                  <a:ext uri="{FF2B5EF4-FFF2-40B4-BE49-F238E27FC236}">
                    <a16:creationId xmlns:a16="http://schemas.microsoft.com/office/drawing/2014/main" id="{DA27AD5E-41AD-8448-93CE-64CF93362E54}"/>
                  </a:ext>
                </a:extLst>
              </p:cNvPr>
              <p:cNvSpPr txBox="1"/>
              <p:nvPr/>
            </p:nvSpPr>
            <p:spPr>
              <a:xfrm>
                <a:off x="1135771" y="1711107"/>
                <a:ext cx="1475084"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mj-lt"/>
                  </a:rPr>
                  <a:t>Packet</a:t>
                </a:r>
              </a:p>
              <a:p>
                <a:pPr algn="ctr"/>
                <a:r>
                  <a:rPr lang="en-US" sz="2800" dirty="0">
                    <a:latin typeface="+mj-lt"/>
                  </a:rPr>
                  <a:t>Header</a:t>
                </a:r>
              </a:p>
            </p:txBody>
          </p:sp>
          <p:sp>
            <p:nvSpPr>
              <p:cNvPr id="18" name="TextBox 21">
                <a:extLst>
                  <a:ext uri="{FF2B5EF4-FFF2-40B4-BE49-F238E27FC236}">
                    <a16:creationId xmlns:a16="http://schemas.microsoft.com/office/drawing/2014/main" id="{5125F24C-11F8-8046-9534-327A7E0C0827}"/>
                  </a:ext>
                </a:extLst>
              </p:cNvPr>
              <p:cNvSpPr txBox="1"/>
              <p:nvPr/>
            </p:nvSpPr>
            <p:spPr>
              <a:xfrm>
                <a:off x="3787858" y="1957328"/>
                <a:ext cx="292829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mj-lt"/>
                  </a:rPr>
                  <a:t>Packet Payload</a:t>
                </a:r>
              </a:p>
            </p:txBody>
          </p:sp>
          <p:cxnSp>
            <p:nvCxnSpPr>
              <p:cNvPr id="22" name="Elbow Connector 26">
                <a:extLst>
                  <a:ext uri="{FF2B5EF4-FFF2-40B4-BE49-F238E27FC236}">
                    <a16:creationId xmlns:a16="http://schemas.microsoft.com/office/drawing/2014/main" id="{276911FE-940B-0145-84D8-66D5B96B537A}"/>
                  </a:ext>
                </a:extLst>
              </p:cNvPr>
              <p:cNvCxnSpPr>
                <a:cxnSpLocks/>
                <a:stCxn id="21" idx="1"/>
                <a:endCxn id="8" idx="2"/>
              </p:cNvCxnSpPr>
              <p:nvPr/>
            </p:nvCxnSpPr>
            <p:spPr>
              <a:xfrm rot="10800000">
                <a:off x="2835921" y="4805828"/>
                <a:ext cx="1367920" cy="903628"/>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9" name="Oval 38">
            <a:extLst>
              <a:ext uri="{FF2B5EF4-FFF2-40B4-BE49-F238E27FC236}">
                <a16:creationId xmlns:a16="http://schemas.microsoft.com/office/drawing/2014/main" id="{CC10E6FF-69CC-4C5D-A1A5-76525FAF54E8}"/>
              </a:ext>
            </a:extLst>
          </p:cNvPr>
          <p:cNvSpPr/>
          <p:nvPr/>
        </p:nvSpPr>
        <p:spPr>
          <a:xfrm>
            <a:off x="27432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43CD279-5083-4E3F-931E-4479C117CC2C}"/>
              </a:ext>
            </a:extLst>
          </p:cNvPr>
          <p:cNvSpPr/>
          <p:nvPr/>
        </p:nvSpPr>
        <p:spPr>
          <a:xfrm>
            <a:off x="283464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08BC7D8-8951-4C46-A72D-BE98685D4C11}"/>
              </a:ext>
            </a:extLst>
          </p:cNvPr>
          <p:cNvSpPr/>
          <p:nvPr/>
        </p:nvSpPr>
        <p:spPr>
          <a:xfrm>
            <a:off x="539496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5DE5FCE-C056-4DB1-B27B-6767A04A3DE0}"/>
              </a:ext>
            </a:extLst>
          </p:cNvPr>
          <p:cNvSpPr/>
          <p:nvPr/>
        </p:nvSpPr>
        <p:spPr>
          <a:xfrm>
            <a:off x="7955280" y="3284121"/>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2AE33C4C-3F0B-44FD-8BC1-5EB9B195516F}"/>
              </a:ext>
            </a:extLst>
          </p:cNvPr>
          <p:cNvCxnSpPr>
            <a:cxnSpLocks/>
            <a:stCxn id="39" idx="6"/>
            <a:endCxn id="40" idx="2"/>
          </p:cNvCxnSpPr>
          <p:nvPr/>
        </p:nvCxnSpPr>
        <p:spPr>
          <a:xfrm>
            <a:off x="118872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4DAB6E5-1352-4B31-B2CC-73A3691AEC3C}"/>
              </a:ext>
            </a:extLst>
          </p:cNvPr>
          <p:cNvCxnSpPr>
            <a:cxnSpLocks/>
            <a:stCxn id="40" idx="6"/>
            <a:endCxn id="45" idx="2"/>
          </p:cNvCxnSpPr>
          <p:nvPr/>
        </p:nvCxnSpPr>
        <p:spPr>
          <a:xfrm>
            <a:off x="374904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26BFAD-A1A5-4EB6-9F07-CFE9B4660D50}"/>
              </a:ext>
            </a:extLst>
          </p:cNvPr>
          <p:cNvCxnSpPr>
            <a:stCxn id="45" idx="6"/>
            <a:endCxn id="46" idx="2"/>
          </p:cNvCxnSpPr>
          <p:nvPr/>
        </p:nvCxnSpPr>
        <p:spPr>
          <a:xfrm>
            <a:off x="6309360" y="3740618"/>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nvGrpSpPr>
          <p:cNvPr id="105" name="Group 104">
            <a:extLst>
              <a:ext uri="{FF2B5EF4-FFF2-40B4-BE49-F238E27FC236}">
                <a16:creationId xmlns:a16="http://schemas.microsoft.com/office/drawing/2014/main" id="{EFF8E283-BD61-495B-8A99-E5B37EC8A4EA}"/>
              </a:ext>
            </a:extLst>
          </p:cNvPr>
          <p:cNvGrpSpPr/>
          <p:nvPr/>
        </p:nvGrpSpPr>
        <p:grpSpPr>
          <a:xfrm>
            <a:off x="164592" y="2340864"/>
            <a:ext cx="1142752" cy="942554"/>
            <a:chOff x="164592" y="2340864"/>
            <a:chExt cx="1142752" cy="942554"/>
          </a:xfrm>
        </p:grpSpPr>
        <p:cxnSp>
          <p:nvCxnSpPr>
            <p:cNvPr id="55" name="Straight Connector 54">
              <a:extLst>
                <a:ext uri="{FF2B5EF4-FFF2-40B4-BE49-F238E27FC236}">
                  <a16:creationId xmlns:a16="http://schemas.microsoft.com/office/drawing/2014/main" id="{DBEC8E50-CDDF-4E3D-8DC4-C540C1337F60}"/>
                </a:ext>
              </a:extLst>
            </p:cNvPr>
            <p:cNvCxnSpPr>
              <a:cxnSpLocks/>
              <a:stCxn id="59" idx="2"/>
              <a:endCxn id="39" idx="0"/>
            </p:cNvCxnSpPr>
            <p:nvPr/>
          </p:nvCxnSpPr>
          <p:spPr>
            <a:xfrm flipH="1">
              <a:off x="731520" y="2987195"/>
              <a:ext cx="4448" cy="29622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ADC3814-1B55-4EA0-AD82-E9C87CF9BD56}"/>
                </a:ext>
              </a:extLst>
            </p:cNvPr>
            <p:cNvSpPr txBox="1"/>
            <p:nvPr/>
          </p:nvSpPr>
          <p:spPr>
            <a:xfrm>
              <a:off x="164592" y="2340864"/>
              <a:ext cx="1142752" cy="646331"/>
            </a:xfrm>
            <a:prstGeom prst="rect">
              <a:avLst/>
            </a:prstGeom>
            <a:ln>
              <a:noFill/>
            </a:ln>
          </p:spPr>
          <p:txBody>
            <a:bodyPr wrap="square" rtlCol="0">
              <a:spAutoFit/>
            </a:bodyPr>
            <a:lstStyle/>
            <a:p>
              <a:r>
                <a:rPr lang="en-US" b="1" dirty="0"/>
                <a:t>INT Source</a:t>
              </a:r>
            </a:p>
          </p:txBody>
        </p:sp>
      </p:grpSp>
      <p:cxnSp>
        <p:nvCxnSpPr>
          <p:cNvPr id="60" name="Straight Connector 59">
            <a:extLst>
              <a:ext uri="{FF2B5EF4-FFF2-40B4-BE49-F238E27FC236}">
                <a16:creationId xmlns:a16="http://schemas.microsoft.com/office/drawing/2014/main" id="{388C47B1-8F02-4EB5-87EB-F14BB595B173}"/>
              </a:ext>
            </a:extLst>
          </p:cNvPr>
          <p:cNvCxnSpPr>
            <a:cxnSpLocks/>
            <a:endCxn id="46" idx="7"/>
          </p:cNvCxnSpPr>
          <p:nvPr/>
        </p:nvCxnSpPr>
        <p:spPr>
          <a:xfrm flipH="1">
            <a:off x="39672000" y="6359348"/>
            <a:ext cx="215529" cy="160538"/>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D58B0E3-8091-4B88-B209-514F8CA1396B}"/>
              </a:ext>
            </a:extLst>
          </p:cNvPr>
          <p:cNvCxnSpPr>
            <a:cxnSpLocks/>
            <a:endCxn id="46" idx="0"/>
          </p:cNvCxnSpPr>
          <p:nvPr/>
        </p:nvCxnSpPr>
        <p:spPr>
          <a:xfrm flipH="1">
            <a:off x="39348711" y="2988234"/>
            <a:ext cx="187844" cy="29588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70" name="Slide Number Placeholder 2">
            <a:extLst>
              <a:ext uri="{FF2B5EF4-FFF2-40B4-BE49-F238E27FC236}">
                <a16:creationId xmlns:a16="http://schemas.microsoft.com/office/drawing/2014/main" id="{AD92B792-5C4D-4201-B9AC-A378C99C6CD3}"/>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5</a:t>
            </a:fld>
            <a:endParaRPr lang="en-US" sz="1200" dirty="0">
              <a:solidFill>
                <a:schemeClr val="tx1">
                  <a:tint val="75000"/>
                </a:schemeClr>
              </a:solidFill>
            </a:endParaRPr>
          </a:p>
        </p:txBody>
      </p:sp>
      <p:sp>
        <p:nvSpPr>
          <p:cNvPr id="127" name="Rectangle 126">
            <a:extLst>
              <a:ext uri="{FF2B5EF4-FFF2-40B4-BE49-F238E27FC236}">
                <a16:creationId xmlns:a16="http://schemas.microsoft.com/office/drawing/2014/main" id="{B1BBC47A-51D4-408B-825F-4F9C4DD9C1CD}"/>
              </a:ext>
            </a:extLst>
          </p:cNvPr>
          <p:cNvSpPr>
            <a:spLocks noChangeAspect="1"/>
          </p:cNvSpPr>
          <p:nvPr/>
        </p:nvSpPr>
        <p:spPr>
          <a:xfrm>
            <a:off x="4541082"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TextBox 17">
            <a:extLst>
              <a:ext uri="{FF2B5EF4-FFF2-40B4-BE49-F238E27FC236}">
                <a16:creationId xmlns:a16="http://schemas.microsoft.com/office/drawing/2014/main" id="{59387134-8AF2-43DF-8D73-2345D56607A7}"/>
              </a:ext>
            </a:extLst>
          </p:cNvPr>
          <p:cNvSpPr txBox="1"/>
          <p:nvPr/>
        </p:nvSpPr>
        <p:spPr>
          <a:xfrm>
            <a:off x="4326224" y="7241607"/>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grpSp>
        <p:nvGrpSpPr>
          <p:cNvPr id="129" name="Group 128">
            <a:extLst>
              <a:ext uri="{FF2B5EF4-FFF2-40B4-BE49-F238E27FC236}">
                <a16:creationId xmlns:a16="http://schemas.microsoft.com/office/drawing/2014/main" id="{3CB2C0D0-9F6F-4C75-8652-4688C57572A2}"/>
              </a:ext>
            </a:extLst>
          </p:cNvPr>
          <p:cNvGrpSpPr/>
          <p:nvPr/>
        </p:nvGrpSpPr>
        <p:grpSpPr>
          <a:xfrm>
            <a:off x="4250447" y="7787417"/>
            <a:ext cx="1694714" cy="1123769"/>
            <a:chOff x="760991" y="5008884"/>
            <a:chExt cx="1694714" cy="1123769"/>
          </a:xfrm>
        </p:grpSpPr>
        <p:sp>
          <p:nvSpPr>
            <p:cNvPr id="130" name="TextBox 25">
              <a:extLst>
                <a:ext uri="{FF2B5EF4-FFF2-40B4-BE49-F238E27FC236}">
                  <a16:creationId xmlns:a16="http://schemas.microsoft.com/office/drawing/2014/main" id="{EF30E4CE-ABCE-4012-B42E-5B89139A9723}"/>
                </a:ext>
              </a:extLst>
            </p:cNvPr>
            <p:cNvSpPr txBox="1"/>
            <p:nvPr/>
          </p:nvSpPr>
          <p:spPr>
            <a:xfrm>
              <a:off x="1452112" y="58860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31" name="Rectangle 130">
              <a:extLst>
                <a:ext uri="{FF2B5EF4-FFF2-40B4-BE49-F238E27FC236}">
                  <a16:creationId xmlns:a16="http://schemas.microsoft.com/office/drawing/2014/main" id="{88AE0386-3ED7-415C-8015-260B674BBE49}"/>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2" name="Elbow Connector 26">
              <a:extLst>
                <a:ext uri="{FF2B5EF4-FFF2-40B4-BE49-F238E27FC236}">
                  <a16:creationId xmlns:a16="http://schemas.microsoft.com/office/drawing/2014/main" id="{2AF65F02-E491-4841-A5CA-B0A0B21C5532}"/>
                </a:ext>
              </a:extLst>
            </p:cNvPr>
            <p:cNvCxnSpPr>
              <a:cxnSpLocks/>
              <a:stCxn id="130" idx="1"/>
              <a:endCxn id="131" idx="2"/>
            </p:cNvCxnSpPr>
            <p:nvPr/>
          </p:nvCxnSpPr>
          <p:spPr>
            <a:xfrm rot="10800000">
              <a:off x="907213" y="562794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33" name="Rectangle 132">
            <a:extLst>
              <a:ext uri="{FF2B5EF4-FFF2-40B4-BE49-F238E27FC236}">
                <a16:creationId xmlns:a16="http://schemas.microsoft.com/office/drawing/2014/main" id="{2195EE6B-15DD-436C-A7CA-D7B74977D196}"/>
              </a:ext>
            </a:extLst>
          </p:cNvPr>
          <p:cNvSpPr>
            <a:spLocks noChangeAspect="1"/>
          </p:cNvSpPr>
          <p:nvPr/>
        </p:nvSpPr>
        <p:spPr>
          <a:xfrm>
            <a:off x="4656596"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4" name="Group 133">
            <a:extLst>
              <a:ext uri="{FF2B5EF4-FFF2-40B4-BE49-F238E27FC236}">
                <a16:creationId xmlns:a16="http://schemas.microsoft.com/office/drawing/2014/main" id="{06A0F323-BB51-4432-8DD0-B10751B76D73}"/>
              </a:ext>
            </a:extLst>
          </p:cNvPr>
          <p:cNvGrpSpPr/>
          <p:nvPr/>
        </p:nvGrpSpPr>
        <p:grpSpPr>
          <a:xfrm>
            <a:off x="4597364" y="8411962"/>
            <a:ext cx="2775253" cy="402622"/>
            <a:chOff x="4294335" y="5700428"/>
            <a:chExt cx="2775253" cy="402622"/>
          </a:xfrm>
        </p:grpSpPr>
        <p:sp>
          <p:nvSpPr>
            <p:cNvPr id="135" name="TextBox 22">
              <a:extLst>
                <a:ext uri="{FF2B5EF4-FFF2-40B4-BE49-F238E27FC236}">
                  <a16:creationId xmlns:a16="http://schemas.microsoft.com/office/drawing/2014/main" id="{EF39ECDE-435B-491A-8555-F6C723347AEA}"/>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36" name="Elbow Connector 24">
              <a:extLst>
                <a:ext uri="{FF2B5EF4-FFF2-40B4-BE49-F238E27FC236}">
                  <a16:creationId xmlns:a16="http://schemas.microsoft.com/office/drawing/2014/main" id="{2D0844E7-A166-483C-8A73-1157DD0B39FC}"/>
                </a:ext>
              </a:extLst>
            </p:cNvPr>
            <p:cNvCxnSpPr>
              <a:cxnSpLocks/>
              <a:stCxn id="135"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183033DE-0394-4654-8B7C-1B7A8906ED81}"/>
              </a:ext>
            </a:extLst>
          </p:cNvPr>
          <p:cNvGrpSpPr/>
          <p:nvPr/>
        </p:nvGrpSpPr>
        <p:grpSpPr>
          <a:xfrm>
            <a:off x="4892788" y="6995915"/>
            <a:ext cx="1408831" cy="1410151"/>
            <a:chOff x="1052865" y="4217796"/>
            <a:chExt cx="1408831" cy="1410151"/>
          </a:xfrm>
        </p:grpSpPr>
        <p:sp>
          <p:nvSpPr>
            <p:cNvPr id="138" name="Rectangle 137">
              <a:extLst>
                <a:ext uri="{FF2B5EF4-FFF2-40B4-BE49-F238E27FC236}">
                  <a16:creationId xmlns:a16="http://schemas.microsoft.com/office/drawing/2014/main" id="{4CC1F6EB-6726-4242-87FF-58E8A2925D4D}"/>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Right Brace 138">
              <a:extLst>
                <a:ext uri="{FF2B5EF4-FFF2-40B4-BE49-F238E27FC236}">
                  <a16:creationId xmlns:a16="http://schemas.microsoft.com/office/drawing/2014/main" id="{9DA708E9-43BF-48C2-AFA6-6E2128DDDDE0}"/>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0" name="TextBox 21">
              <a:extLst>
                <a:ext uri="{FF2B5EF4-FFF2-40B4-BE49-F238E27FC236}">
                  <a16:creationId xmlns:a16="http://schemas.microsoft.com/office/drawing/2014/main" id="{C5A34185-617C-47A9-A475-EF1A6EAEE8CB}"/>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41" name="Rectangle 140">
            <a:extLst>
              <a:ext uri="{FF2B5EF4-FFF2-40B4-BE49-F238E27FC236}">
                <a16:creationId xmlns:a16="http://schemas.microsoft.com/office/drawing/2014/main" id="{67100E6D-30B4-4EE6-A095-5EBB55F74E5E}"/>
              </a:ext>
            </a:extLst>
          </p:cNvPr>
          <p:cNvSpPr>
            <a:spLocks noChangeAspect="1"/>
          </p:cNvSpPr>
          <p:nvPr/>
        </p:nvSpPr>
        <p:spPr>
          <a:xfrm>
            <a:off x="4773926"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2" name="Group 141">
            <a:extLst>
              <a:ext uri="{FF2B5EF4-FFF2-40B4-BE49-F238E27FC236}">
                <a16:creationId xmlns:a16="http://schemas.microsoft.com/office/drawing/2014/main" id="{C28F6704-5034-4E25-98B6-9177F1467614}"/>
              </a:ext>
            </a:extLst>
          </p:cNvPr>
          <p:cNvGrpSpPr/>
          <p:nvPr/>
        </p:nvGrpSpPr>
        <p:grpSpPr>
          <a:xfrm>
            <a:off x="3574464" y="6996043"/>
            <a:ext cx="677859" cy="1409473"/>
            <a:chOff x="84256" y="4218473"/>
            <a:chExt cx="677859" cy="1409473"/>
          </a:xfrm>
        </p:grpSpPr>
        <p:sp>
          <p:nvSpPr>
            <p:cNvPr id="145" name="Rectangle 144">
              <a:extLst>
                <a:ext uri="{FF2B5EF4-FFF2-40B4-BE49-F238E27FC236}">
                  <a16:creationId xmlns:a16="http://schemas.microsoft.com/office/drawing/2014/main" id="{B5394F4E-856F-436E-962D-81CB0CC16D0A}"/>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6" name="Right Brace 145">
              <a:extLst>
                <a:ext uri="{FF2B5EF4-FFF2-40B4-BE49-F238E27FC236}">
                  <a16:creationId xmlns:a16="http://schemas.microsoft.com/office/drawing/2014/main" id="{BAC35F4A-49E0-4091-ACD5-C970145A2986}"/>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7" name="TextBox 20">
              <a:extLst>
                <a:ext uri="{FF2B5EF4-FFF2-40B4-BE49-F238E27FC236}">
                  <a16:creationId xmlns:a16="http://schemas.microsoft.com/office/drawing/2014/main" id="{8442AA4C-D52F-4F16-B4A4-EA57867BA145}"/>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grpSp>
        <p:nvGrpSpPr>
          <p:cNvPr id="5" name="Group 4">
            <a:extLst>
              <a:ext uri="{FF2B5EF4-FFF2-40B4-BE49-F238E27FC236}">
                <a16:creationId xmlns:a16="http://schemas.microsoft.com/office/drawing/2014/main" id="{F96DBEFD-E6B8-496D-B17C-3B3A4223A0A7}"/>
              </a:ext>
            </a:extLst>
          </p:cNvPr>
          <p:cNvGrpSpPr/>
          <p:nvPr/>
        </p:nvGrpSpPr>
        <p:grpSpPr>
          <a:xfrm>
            <a:off x="101754" y="4282083"/>
            <a:ext cx="2727155" cy="1412972"/>
            <a:chOff x="101754" y="4282083"/>
            <a:chExt cx="2727155" cy="1412972"/>
          </a:xfrm>
        </p:grpSpPr>
        <p:sp>
          <p:nvSpPr>
            <p:cNvPr id="85" name="Rectangle 84">
              <a:extLst>
                <a:ext uri="{FF2B5EF4-FFF2-40B4-BE49-F238E27FC236}">
                  <a16:creationId xmlns:a16="http://schemas.microsoft.com/office/drawing/2014/main" id="{8CE5F322-65EC-47E9-A951-68ADB917B68E}"/>
                </a:ext>
              </a:extLst>
            </p:cNvPr>
            <p:cNvSpPr>
              <a:spLocks noChangeAspect="1"/>
            </p:cNvSpPr>
            <p:nvPr/>
          </p:nvSpPr>
          <p:spPr>
            <a:xfrm>
              <a:off x="1068372"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TextBox 17">
              <a:extLst>
                <a:ext uri="{FF2B5EF4-FFF2-40B4-BE49-F238E27FC236}">
                  <a16:creationId xmlns:a16="http://schemas.microsoft.com/office/drawing/2014/main" id="{F43F8F04-7C36-40C7-BC1D-C672A480EBDE}"/>
                </a:ext>
              </a:extLst>
            </p:cNvPr>
            <p:cNvSpPr txBox="1"/>
            <p:nvPr/>
          </p:nvSpPr>
          <p:spPr>
            <a:xfrm>
              <a:off x="853514" y="4527775"/>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sp>
          <p:nvSpPr>
            <p:cNvPr id="98" name="Rectangle 97">
              <a:extLst>
                <a:ext uri="{FF2B5EF4-FFF2-40B4-BE49-F238E27FC236}">
                  <a16:creationId xmlns:a16="http://schemas.microsoft.com/office/drawing/2014/main" id="{F9817CAA-1A84-48F5-B8BD-22FA7F1CCBF2}"/>
                </a:ext>
              </a:extLst>
            </p:cNvPr>
            <p:cNvSpPr/>
            <p:nvPr/>
          </p:nvSpPr>
          <p:spPr>
            <a:xfrm>
              <a:off x="777737" y="5073585"/>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Rectangle 87">
              <a:extLst>
                <a:ext uri="{FF2B5EF4-FFF2-40B4-BE49-F238E27FC236}">
                  <a16:creationId xmlns:a16="http://schemas.microsoft.com/office/drawing/2014/main" id="{C0B0610E-C225-42C8-A281-C74D07253DD3}"/>
                </a:ext>
              </a:extLst>
            </p:cNvPr>
            <p:cNvSpPr>
              <a:spLocks noChangeAspect="1"/>
            </p:cNvSpPr>
            <p:nvPr/>
          </p:nvSpPr>
          <p:spPr>
            <a:xfrm>
              <a:off x="118388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1" name="Group 90">
              <a:extLst>
                <a:ext uri="{FF2B5EF4-FFF2-40B4-BE49-F238E27FC236}">
                  <a16:creationId xmlns:a16="http://schemas.microsoft.com/office/drawing/2014/main" id="{E2245DF1-8C1A-4FB4-AD70-E28FB9E7D500}"/>
                </a:ext>
              </a:extLst>
            </p:cNvPr>
            <p:cNvGrpSpPr/>
            <p:nvPr/>
          </p:nvGrpSpPr>
          <p:grpSpPr>
            <a:xfrm>
              <a:off x="1420078" y="4282083"/>
              <a:ext cx="1408831" cy="1410151"/>
              <a:chOff x="1052865" y="4217796"/>
              <a:chExt cx="1408831" cy="1410151"/>
            </a:xfrm>
          </p:grpSpPr>
          <p:sp>
            <p:nvSpPr>
              <p:cNvPr id="92" name="Rectangle 91">
                <a:extLst>
                  <a:ext uri="{FF2B5EF4-FFF2-40B4-BE49-F238E27FC236}">
                    <a16:creationId xmlns:a16="http://schemas.microsoft.com/office/drawing/2014/main" id="{AEF7489D-3FE7-431A-9902-DD99A1A7FB66}"/>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Right Brace 92">
                <a:extLst>
                  <a:ext uri="{FF2B5EF4-FFF2-40B4-BE49-F238E27FC236}">
                    <a16:creationId xmlns:a16="http://schemas.microsoft.com/office/drawing/2014/main" id="{3B058C3A-0A58-492A-BE33-0FC38E5AD6FE}"/>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94" name="TextBox 21">
                <a:extLst>
                  <a:ext uri="{FF2B5EF4-FFF2-40B4-BE49-F238E27FC236}">
                    <a16:creationId xmlns:a16="http://schemas.microsoft.com/office/drawing/2014/main" id="{B484891E-9954-48E5-BCAE-68C21CCDB197}"/>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01" name="Rectangle 100">
              <a:extLst>
                <a:ext uri="{FF2B5EF4-FFF2-40B4-BE49-F238E27FC236}">
                  <a16:creationId xmlns:a16="http://schemas.microsoft.com/office/drawing/2014/main" id="{B8000414-9167-45A2-AB39-E25A78C34FDA}"/>
                </a:ext>
              </a:extLst>
            </p:cNvPr>
            <p:cNvSpPr>
              <a:spLocks noChangeAspect="1"/>
            </p:cNvSpPr>
            <p:nvPr/>
          </p:nvSpPr>
          <p:spPr>
            <a:xfrm>
              <a:off x="130121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2" name="Group 101">
              <a:extLst>
                <a:ext uri="{FF2B5EF4-FFF2-40B4-BE49-F238E27FC236}">
                  <a16:creationId xmlns:a16="http://schemas.microsoft.com/office/drawing/2014/main" id="{7A091E0E-A188-484A-9E6F-E8C02405511E}"/>
                </a:ext>
              </a:extLst>
            </p:cNvPr>
            <p:cNvGrpSpPr/>
            <p:nvPr/>
          </p:nvGrpSpPr>
          <p:grpSpPr>
            <a:xfrm>
              <a:off x="101754" y="4282211"/>
              <a:ext cx="677859" cy="1409473"/>
              <a:chOff x="84256" y="4218473"/>
              <a:chExt cx="677859" cy="1409473"/>
            </a:xfrm>
          </p:grpSpPr>
          <p:sp>
            <p:nvSpPr>
              <p:cNvPr id="103" name="Rectangle 102">
                <a:extLst>
                  <a:ext uri="{FF2B5EF4-FFF2-40B4-BE49-F238E27FC236}">
                    <a16:creationId xmlns:a16="http://schemas.microsoft.com/office/drawing/2014/main" id="{4C720200-BCF1-499E-866A-45C77F8163F5}"/>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4" name="Right Brace 103">
                <a:extLst>
                  <a:ext uri="{FF2B5EF4-FFF2-40B4-BE49-F238E27FC236}">
                    <a16:creationId xmlns:a16="http://schemas.microsoft.com/office/drawing/2014/main" id="{EA0B4404-7D26-4EF0-9487-29A456D7EC24}"/>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6" name="TextBox 20">
                <a:extLst>
                  <a:ext uri="{FF2B5EF4-FFF2-40B4-BE49-F238E27FC236}">
                    <a16:creationId xmlns:a16="http://schemas.microsoft.com/office/drawing/2014/main" id="{74F3F98A-D9CA-40DC-8D37-9686F2F47F80}"/>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49" name="Rectangle 148">
              <a:extLst>
                <a:ext uri="{FF2B5EF4-FFF2-40B4-BE49-F238E27FC236}">
                  <a16:creationId xmlns:a16="http://schemas.microsoft.com/office/drawing/2014/main" id="{BAAE36BD-AB93-4C17-826B-9A9F7DF4C9CE}"/>
                </a:ext>
              </a:extLst>
            </p:cNvPr>
            <p:cNvSpPr/>
            <p:nvPr/>
          </p:nvSpPr>
          <p:spPr>
            <a:xfrm>
              <a:off x="783284" y="5072893"/>
              <a:ext cx="641140" cy="619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50" name="Rectangle 149">
            <a:extLst>
              <a:ext uri="{FF2B5EF4-FFF2-40B4-BE49-F238E27FC236}">
                <a16:creationId xmlns:a16="http://schemas.microsoft.com/office/drawing/2014/main" id="{CF44F323-DA11-4B72-AF93-7075C00A4DCE}"/>
              </a:ext>
            </a:extLst>
          </p:cNvPr>
          <p:cNvSpPr>
            <a:spLocks noChangeAspect="1"/>
          </p:cNvSpPr>
          <p:nvPr/>
        </p:nvSpPr>
        <p:spPr>
          <a:xfrm>
            <a:off x="11430145"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 name="TextBox 17">
            <a:extLst>
              <a:ext uri="{FF2B5EF4-FFF2-40B4-BE49-F238E27FC236}">
                <a16:creationId xmlns:a16="http://schemas.microsoft.com/office/drawing/2014/main" id="{06323882-6606-430C-B3E0-5E8F4DBFA401}"/>
              </a:ext>
            </a:extLst>
          </p:cNvPr>
          <p:cNvSpPr txBox="1"/>
          <p:nvPr/>
        </p:nvSpPr>
        <p:spPr>
          <a:xfrm>
            <a:off x="11215287" y="6253334"/>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sp>
        <p:nvSpPr>
          <p:cNvPr id="152" name="TextBox 25">
            <a:extLst>
              <a:ext uri="{FF2B5EF4-FFF2-40B4-BE49-F238E27FC236}">
                <a16:creationId xmlns:a16="http://schemas.microsoft.com/office/drawing/2014/main" id="{74E97DAE-BAE7-47EE-9F77-555350DD3969}"/>
              </a:ext>
            </a:extLst>
          </p:cNvPr>
          <p:cNvSpPr txBox="1"/>
          <p:nvPr/>
        </p:nvSpPr>
        <p:spPr>
          <a:xfrm>
            <a:off x="11830631" y="767628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53" name="Rectangle 152">
            <a:extLst>
              <a:ext uri="{FF2B5EF4-FFF2-40B4-BE49-F238E27FC236}">
                <a16:creationId xmlns:a16="http://schemas.microsoft.com/office/drawing/2014/main" id="{7467B25A-3C67-464E-B3C2-EE704FA0D764}"/>
              </a:ext>
            </a:extLst>
          </p:cNvPr>
          <p:cNvSpPr/>
          <p:nvPr/>
        </p:nvSpPr>
        <p:spPr>
          <a:xfrm>
            <a:off x="11139510" y="6799144"/>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4" name="Elbow Connector 26">
            <a:extLst>
              <a:ext uri="{FF2B5EF4-FFF2-40B4-BE49-F238E27FC236}">
                <a16:creationId xmlns:a16="http://schemas.microsoft.com/office/drawing/2014/main" id="{F17B5F21-D9A1-472D-B0A5-767E623CDD9E}"/>
              </a:ext>
            </a:extLst>
          </p:cNvPr>
          <p:cNvCxnSpPr>
            <a:cxnSpLocks/>
            <a:stCxn id="152" idx="1"/>
            <a:endCxn id="153" idx="2"/>
          </p:cNvCxnSpPr>
          <p:nvPr/>
        </p:nvCxnSpPr>
        <p:spPr>
          <a:xfrm rot="10800000">
            <a:off x="11285732" y="741820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741397CE-F90B-4BB2-9571-AC807726D244}"/>
              </a:ext>
            </a:extLst>
          </p:cNvPr>
          <p:cNvSpPr>
            <a:spLocks noChangeAspect="1"/>
          </p:cNvSpPr>
          <p:nvPr/>
        </p:nvSpPr>
        <p:spPr>
          <a:xfrm>
            <a:off x="11545659"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6" name="Group 155">
            <a:extLst>
              <a:ext uri="{FF2B5EF4-FFF2-40B4-BE49-F238E27FC236}">
                <a16:creationId xmlns:a16="http://schemas.microsoft.com/office/drawing/2014/main" id="{DAB7D1A4-EFFE-4DEA-BF41-E5DFE151CE9C}"/>
              </a:ext>
            </a:extLst>
          </p:cNvPr>
          <p:cNvGrpSpPr/>
          <p:nvPr/>
        </p:nvGrpSpPr>
        <p:grpSpPr>
          <a:xfrm>
            <a:off x="11486427" y="7423689"/>
            <a:ext cx="2775253" cy="402622"/>
            <a:chOff x="4294335" y="5700428"/>
            <a:chExt cx="2775253" cy="402622"/>
          </a:xfrm>
        </p:grpSpPr>
        <p:sp>
          <p:nvSpPr>
            <p:cNvPr id="157" name="TextBox 22">
              <a:extLst>
                <a:ext uri="{FF2B5EF4-FFF2-40B4-BE49-F238E27FC236}">
                  <a16:creationId xmlns:a16="http://schemas.microsoft.com/office/drawing/2014/main" id="{CBB87878-83D3-4CE7-AB2A-D475EC8075EB}"/>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58" name="Elbow Connector 24">
              <a:extLst>
                <a:ext uri="{FF2B5EF4-FFF2-40B4-BE49-F238E27FC236}">
                  <a16:creationId xmlns:a16="http://schemas.microsoft.com/office/drawing/2014/main" id="{6794645C-8716-4C0A-BF31-B02FCDC4F4A6}"/>
                </a:ext>
              </a:extLst>
            </p:cNvPr>
            <p:cNvCxnSpPr>
              <a:cxnSpLocks/>
              <a:stCxn id="157"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D53F38D7-2C0B-497A-8F69-EC45A6851AEA}"/>
              </a:ext>
            </a:extLst>
          </p:cNvPr>
          <p:cNvGrpSpPr/>
          <p:nvPr/>
        </p:nvGrpSpPr>
        <p:grpSpPr>
          <a:xfrm>
            <a:off x="11781851" y="6007642"/>
            <a:ext cx="1408831" cy="1410151"/>
            <a:chOff x="1052865" y="4217796"/>
            <a:chExt cx="1408831" cy="1410151"/>
          </a:xfrm>
        </p:grpSpPr>
        <p:sp>
          <p:nvSpPr>
            <p:cNvPr id="160" name="Rectangle 159">
              <a:extLst>
                <a:ext uri="{FF2B5EF4-FFF2-40B4-BE49-F238E27FC236}">
                  <a16:creationId xmlns:a16="http://schemas.microsoft.com/office/drawing/2014/main" id="{0903868B-57F0-4049-ADF8-28E6B5ADCBD9}"/>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Right Brace 160">
              <a:extLst>
                <a:ext uri="{FF2B5EF4-FFF2-40B4-BE49-F238E27FC236}">
                  <a16:creationId xmlns:a16="http://schemas.microsoft.com/office/drawing/2014/main" id="{63BA5775-4469-409A-B1F8-37177BD51D36}"/>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2" name="TextBox 21">
              <a:extLst>
                <a:ext uri="{FF2B5EF4-FFF2-40B4-BE49-F238E27FC236}">
                  <a16:creationId xmlns:a16="http://schemas.microsoft.com/office/drawing/2014/main" id="{766A7D5F-F9AF-49E1-B776-5DBB78C24ABC}"/>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63" name="Rectangle 162">
            <a:extLst>
              <a:ext uri="{FF2B5EF4-FFF2-40B4-BE49-F238E27FC236}">
                <a16:creationId xmlns:a16="http://schemas.microsoft.com/office/drawing/2014/main" id="{537764F9-D156-4EC1-B417-914F290EF016}"/>
              </a:ext>
            </a:extLst>
          </p:cNvPr>
          <p:cNvSpPr>
            <a:spLocks noChangeAspect="1"/>
          </p:cNvSpPr>
          <p:nvPr/>
        </p:nvSpPr>
        <p:spPr>
          <a:xfrm>
            <a:off x="11662989"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4" name="Group 163">
            <a:extLst>
              <a:ext uri="{FF2B5EF4-FFF2-40B4-BE49-F238E27FC236}">
                <a16:creationId xmlns:a16="http://schemas.microsoft.com/office/drawing/2014/main" id="{652378F0-DFCC-47E0-8FDE-C0F973BF4C0E}"/>
              </a:ext>
            </a:extLst>
          </p:cNvPr>
          <p:cNvGrpSpPr/>
          <p:nvPr/>
        </p:nvGrpSpPr>
        <p:grpSpPr>
          <a:xfrm>
            <a:off x="10463527" y="6007770"/>
            <a:ext cx="677859" cy="1409473"/>
            <a:chOff x="84256" y="4218473"/>
            <a:chExt cx="677859" cy="1409473"/>
          </a:xfrm>
        </p:grpSpPr>
        <p:sp>
          <p:nvSpPr>
            <p:cNvPr id="165" name="Rectangle 164">
              <a:extLst>
                <a:ext uri="{FF2B5EF4-FFF2-40B4-BE49-F238E27FC236}">
                  <a16:creationId xmlns:a16="http://schemas.microsoft.com/office/drawing/2014/main" id="{6B65162B-85EF-4FB5-AA0F-EB1808DEC303}"/>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6" name="Right Brace 165">
              <a:extLst>
                <a:ext uri="{FF2B5EF4-FFF2-40B4-BE49-F238E27FC236}">
                  <a16:creationId xmlns:a16="http://schemas.microsoft.com/office/drawing/2014/main" id="{B548E711-A198-4EF4-B042-B9B07992E6AC}"/>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7" name="TextBox 20">
              <a:extLst>
                <a:ext uri="{FF2B5EF4-FFF2-40B4-BE49-F238E27FC236}">
                  <a16:creationId xmlns:a16="http://schemas.microsoft.com/office/drawing/2014/main" id="{A7A82605-FF48-45C0-AFB9-81494CCBA6E7}"/>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68" name="Rectangle 167">
            <a:extLst>
              <a:ext uri="{FF2B5EF4-FFF2-40B4-BE49-F238E27FC236}">
                <a16:creationId xmlns:a16="http://schemas.microsoft.com/office/drawing/2014/main" id="{723A00C5-E771-4131-B7BF-20003D0DE44B}"/>
              </a:ext>
            </a:extLst>
          </p:cNvPr>
          <p:cNvSpPr/>
          <p:nvPr/>
        </p:nvSpPr>
        <p:spPr>
          <a:xfrm>
            <a:off x="11145057" y="6794218"/>
            <a:ext cx="641140" cy="619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a:extLst>
              <a:ext uri="{FF2B5EF4-FFF2-40B4-BE49-F238E27FC236}">
                <a16:creationId xmlns:a16="http://schemas.microsoft.com/office/drawing/2014/main" id="{1F8AF811-EA8F-4785-9CEC-EBB1D1A17565}"/>
              </a:ext>
            </a:extLst>
          </p:cNvPr>
          <p:cNvGrpSpPr/>
          <p:nvPr/>
        </p:nvGrpSpPr>
        <p:grpSpPr>
          <a:xfrm>
            <a:off x="770230" y="5074422"/>
            <a:ext cx="1702221" cy="1122932"/>
            <a:chOff x="770230" y="5074422"/>
            <a:chExt cx="1702221" cy="1122932"/>
          </a:xfrm>
        </p:grpSpPr>
        <p:sp>
          <p:nvSpPr>
            <p:cNvPr id="97" name="TextBox 25">
              <a:extLst>
                <a:ext uri="{FF2B5EF4-FFF2-40B4-BE49-F238E27FC236}">
                  <a16:creationId xmlns:a16="http://schemas.microsoft.com/office/drawing/2014/main" id="{7C78B90B-D63A-4DA9-A5D1-C96AA841BAFB}"/>
                </a:ext>
              </a:extLst>
            </p:cNvPr>
            <p:cNvSpPr txBox="1"/>
            <p:nvPr/>
          </p:nvSpPr>
          <p:spPr>
            <a:xfrm>
              <a:off x="1468858" y="5950727"/>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cxnSp>
          <p:nvCxnSpPr>
            <p:cNvPr id="100" name="Elbow Connector 26">
              <a:extLst>
                <a:ext uri="{FF2B5EF4-FFF2-40B4-BE49-F238E27FC236}">
                  <a16:creationId xmlns:a16="http://schemas.microsoft.com/office/drawing/2014/main" id="{57DE268B-D2E0-4F61-81D0-49B073C93292}"/>
                </a:ext>
              </a:extLst>
            </p:cNvPr>
            <p:cNvCxnSpPr>
              <a:cxnSpLocks/>
              <a:stCxn id="97" idx="1"/>
              <a:endCxn id="98" idx="2"/>
            </p:cNvCxnSpPr>
            <p:nvPr/>
          </p:nvCxnSpPr>
          <p:spPr>
            <a:xfrm rot="10800000">
              <a:off x="923959" y="5692648"/>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98F5C8A4-DAFB-4E80-81B9-CD81A340231D}"/>
                </a:ext>
              </a:extLst>
            </p:cNvPr>
            <p:cNvSpPr/>
            <p:nvPr/>
          </p:nvSpPr>
          <p:spPr>
            <a:xfrm>
              <a:off x="770230" y="5074422"/>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9" name="Group 8">
            <a:extLst>
              <a:ext uri="{FF2B5EF4-FFF2-40B4-BE49-F238E27FC236}">
                <a16:creationId xmlns:a16="http://schemas.microsoft.com/office/drawing/2014/main" id="{464C0EC3-6424-490D-93D3-088D53DC1874}"/>
              </a:ext>
            </a:extLst>
          </p:cNvPr>
          <p:cNvGrpSpPr/>
          <p:nvPr/>
        </p:nvGrpSpPr>
        <p:grpSpPr>
          <a:xfrm>
            <a:off x="1067098" y="5074317"/>
            <a:ext cx="2832809" cy="1026435"/>
            <a:chOff x="1067098" y="5074317"/>
            <a:chExt cx="2832809" cy="1026435"/>
          </a:xfrm>
        </p:grpSpPr>
        <p:grpSp>
          <p:nvGrpSpPr>
            <p:cNvPr id="89" name="Group 88">
              <a:extLst>
                <a:ext uri="{FF2B5EF4-FFF2-40B4-BE49-F238E27FC236}">
                  <a16:creationId xmlns:a16="http://schemas.microsoft.com/office/drawing/2014/main" id="{36032405-B240-4EAA-95AF-55447D95A786}"/>
                </a:ext>
              </a:extLst>
            </p:cNvPr>
            <p:cNvGrpSpPr/>
            <p:nvPr/>
          </p:nvGrpSpPr>
          <p:grpSpPr>
            <a:xfrm>
              <a:off x="1124654" y="5698130"/>
              <a:ext cx="2775253" cy="402622"/>
              <a:chOff x="4294335" y="5700428"/>
              <a:chExt cx="2775253" cy="402622"/>
            </a:xfrm>
          </p:grpSpPr>
          <p:sp>
            <p:nvSpPr>
              <p:cNvPr id="95" name="TextBox 22">
                <a:extLst>
                  <a:ext uri="{FF2B5EF4-FFF2-40B4-BE49-F238E27FC236}">
                    <a16:creationId xmlns:a16="http://schemas.microsoft.com/office/drawing/2014/main" id="{865AAE91-7A01-442C-99FE-042E329AD163}"/>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96" name="Elbow Connector 24">
                <a:extLst>
                  <a:ext uri="{FF2B5EF4-FFF2-40B4-BE49-F238E27FC236}">
                    <a16:creationId xmlns:a16="http://schemas.microsoft.com/office/drawing/2014/main" id="{2ED0852D-BB55-4EF6-85E3-6C9F8E044A03}"/>
                  </a:ext>
                </a:extLst>
              </p:cNvPr>
              <p:cNvCxnSpPr>
                <a:cxnSpLocks/>
                <a:stCxn id="95"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0" name="Rectangle 169">
              <a:extLst>
                <a:ext uri="{FF2B5EF4-FFF2-40B4-BE49-F238E27FC236}">
                  <a16:creationId xmlns:a16="http://schemas.microsoft.com/office/drawing/2014/main" id="{0DEEFD86-7AE8-41F3-B826-9F83B381344C}"/>
                </a:ext>
              </a:extLst>
            </p:cNvPr>
            <p:cNvSpPr>
              <a:spLocks noChangeAspect="1"/>
            </p:cNvSpPr>
            <p:nvPr/>
          </p:nvSpPr>
          <p:spPr>
            <a:xfrm>
              <a:off x="1067098" y="5074317"/>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618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500"/>
                                        <p:tgtEl>
                                          <p:spTgt spid="105"/>
                                        </p:tgtEl>
                                      </p:cBhvr>
                                    </p:animEffect>
                                  </p:childTnLst>
                                </p:cTn>
                              </p:par>
                              <p:par>
                                <p:cTn id="31" presetID="1" presetClass="entr" presetSubtype="0" fill="hold" nodeType="withEffect">
                                  <p:stCondLst>
                                    <p:cond delay="0"/>
                                  </p:stCondLst>
                                  <p:childTnLst>
                                    <p:set>
                                      <p:cBhvr>
                                        <p:cTn id="32" dur="1" fill="hold">
                                          <p:stCondLst>
                                            <p:cond delay="0"/>
                                          </p:stCondLst>
                                        </p:cTn>
                                        <p:tgtEl>
                                          <p:spTgt spid="142"/>
                                        </p:tgtEl>
                                        <p:attrNameLst>
                                          <p:attrName>style.visibility</p:attrName>
                                        </p:attrNameLst>
                                      </p:cBhvr>
                                      <p:to>
                                        <p:strVal val="visible"/>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1"/>
                                        </p:tgtEl>
                                        <p:attrNameLst>
                                          <p:attrName>style.visibility</p:attrName>
                                        </p:attrNameLst>
                                      </p:cBhvr>
                                      <p:to>
                                        <p:strVal val="visible"/>
                                      </p:to>
                                    </p:set>
                                    <p:animEffect transition="in" filter="fade">
                                      <p:cBhvr>
                                        <p:cTn id="36" dur="500"/>
                                        <p:tgtEl>
                                          <p:spTgt spid="141"/>
                                        </p:tgtEl>
                                      </p:cBhvr>
                                    </p:animEffect>
                                  </p:childTnLst>
                                </p:cTn>
                              </p:par>
                              <p:par>
                                <p:cTn id="37" presetID="63" presetClass="path" presetSubtype="0" accel="50000" decel="50000" fill="hold" nodeType="withEffect">
                                  <p:stCondLst>
                                    <p:cond delay="0"/>
                                  </p:stCondLst>
                                  <p:childTnLst>
                                    <p:animMotion origin="layout" path="M 4.72222E-6 -1.48148E-6 L 0.25 -1.48148E-6 " pathEditMode="relative" rAng="0" ptsTypes="AA">
                                      <p:cBhvr>
                                        <p:cTn id="38" dur="2000" fill="hold"/>
                                        <p:tgtEl>
                                          <p:spTgt spid="142"/>
                                        </p:tgtEl>
                                        <p:attrNameLst>
                                          <p:attrName>ppt_x</p:attrName>
                                          <p:attrName>ppt_y</p:attrName>
                                        </p:attrNameLst>
                                      </p:cBhvr>
                                      <p:rCtr x="12500" y="0"/>
                                    </p:animMotion>
                                  </p:childTnLst>
                                </p:cTn>
                              </p:par>
                              <p:par>
                                <p:cTn id="39" presetID="63" presetClass="path" presetSubtype="0" accel="50000" decel="50000" fill="hold" grpId="1" nodeType="withEffect">
                                  <p:stCondLst>
                                    <p:cond delay="0"/>
                                  </p:stCondLst>
                                  <p:childTnLst>
                                    <p:animMotion origin="layout" path="M -3.33333E-6 -1.85185E-6 L 0.25 -1.85185E-6 " pathEditMode="relative" rAng="0" ptsTypes="AA">
                                      <p:cBhvr>
                                        <p:cTn id="40" dur="2000" fill="hold"/>
                                        <p:tgtEl>
                                          <p:spTgt spid="141"/>
                                        </p:tgtEl>
                                        <p:attrNameLst>
                                          <p:attrName>ppt_x</p:attrName>
                                          <p:attrName>ppt_y</p:attrName>
                                        </p:attrNameLst>
                                      </p:cBhvr>
                                      <p:rCtr x="12500" y="0"/>
                                    </p:animMotion>
                                  </p:childTnLst>
                                </p:cTn>
                              </p:par>
                              <p:par>
                                <p:cTn id="41" presetID="1" presetClass="exit" presetSubtype="0" fill="hold" nodeType="withEffect">
                                  <p:stCondLst>
                                    <p:cond delay="0"/>
                                  </p:stCondLst>
                                  <p:childTnLst>
                                    <p:set>
                                      <p:cBhvr>
                                        <p:cTn id="42" dur="1" fill="hold">
                                          <p:stCondLst>
                                            <p:cond delay="0"/>
                                          </p:stCondLst>
                                        </p:cTn>
                                        <p:tgtEl>
                                          <p:spTgt spid="142"/>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14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64"/>
                                        </p:tgtEl>
                                        <p:attrNameLst>
                                          <p:attrName>style.visibility</p:attrName>
                                        </p:attrNameLst>
                                      </p:cBhvr>
                                      <p:to>
                                        <p:strVal val="visible"/>
                                      </p:to>
                                    </p:se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63"/>
                                        </p:tgtEl>
                                        <p:attrNameLst>
                                          <p:attrName>style.visibility</p:attrName>
                                        </p:attrNameLst>
                                      </p:cBhvr>
                                      <p:to>
                                        <p:strVal val="visible"/>
                                      </p:to>
                                    </p:set>
                                    <p:animEffect transition="in" filter="fade">
                                      <p:cBhvr>
                                        <p:cTn id="50" dur="500"/>
                                        <p:tgtEl>
                                          <p:spTgt spid="163"/>
                                        </p:tgtEl>
                                      </p:cBhvr>
                                    </p:animEffect>
                                  </p:childTnLst>
                                </p:cTn>
                              </p:par>
                              <p:par>
                                <p:cTn id="51" presetID="63" presetClass="path" presetSubtype="0" accel="50000" decel="50000" fill="hold" nodeType="withEffect">
                                  <p:stCondLst>
                                    <p:cond delay="0"/>
                                  </p:stCondLst>
                                  <p:childTnLst>
                                    <p:animMotion origin="layout" path="M 4.72222E-6 -1.48148E-6 L 0.25 -1.48148E-6 " pathEditMode="relative" rAng="0" ptsTypes="AA">
                                      <p:cBhvr>
                                        <p:cTn id="52" dur="2000" fill="hold"/>
                                        <p:tgtEl>
                                          <p:spTgt spid="164"/>
                                        </p:tgtEl>
                                        <p:attrNameLst>
                                          <p:attrName>ppt_x</p:attrName>
                                          <p:attrName>ppt_y</p:attrName>
                                        </p:attrNameLst>
                                      </p:cBhvr>
                                      <p:rCtr x="12500" y="0"/>
                                    </p:animMotion>
                                  </p:childTnLst>
                                </p:cTn>
                              </p:par>
                              <p:par>
                                <p:cTn id="53" presetID="63" presetClass="path" presetSubtype="0" accel="50000" decel="50000" fill="hold" grpId="1" nodeType="withEffect">
                                  <p:stCondLst>
                                    <p:cond delay="0"/>
                                  </p:stCondLst>
                                  <p:childTnLst>
                                    <p:animMotion origin="layout" path="M -3.33333E-6 -1.85185E-6 L 0.25 -1.85185E-6 " pathEditMode="relative" rAng="0" ptsTypes="AA">
                                      <p:cBhvr>
                                        <p:cTn id="54" dur="2000" fill="hold"/>
                                        <p:tgtEl>
                                          <p:spTgt spid="163"/>
                                        </p:tgtEl>
                                        <p:attrNameLst>
                                          <p:attrName>ppt_x</p:attrName>
                                          <p:attrName>ppt_y</p:attrName>
                                        </p:attrNameLst>
                                      </p:cBhvr>
                                      <p:rCtr x="12500" y="0"/>
                                    </p:animMotion>
                                  </p:childTnLst>
                                </p:cTn>
                              </p:par>
                              <p:par>
                                <p:cTn id="55" presetID="1" presetClass="exit" presetSubtype="0" fill="hold" nodeType="withEffect">
                                  <p:stCondLst>
                                    <p:cond delay="0"/>
                                  </p:stCondLst>
                                  <p:childTnLst>
                                    <p:set>
                                      <p:cBhvr>
                                        <p:cTn id="56" dur="1" fill="hold">
                                          <p:stCondLst>
                                            <p:cond delay="0"/>
                                          </p:stCondLst>
                                        </p:cTn>
                                        <p:tgtEl>
                                          <p:spTgt spid="164"/>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16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5" grpId="0" animBg="1"/>
      <p:bldP spid="46" grpId="0" animBg="1"/>
      <p:bldP spid="141" grpId="0" animBg="1"/>
      <p:bldP spid="141" grpId="1" animBg="1"/>
      <p:bldP spid="141" grpId="2" animBg="1"/>
      <p:bldP spid="163" grpId="0" animBg="1"/>
      <p:bldP spid="163" grpId="1" animBg="1"/>
      <p:bldP spid="163" grpId="2"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C382-5697-49D9-BE76-AAFAD38ADACD}"/>
              </a:ext>
            </a:extLst>
          </p:cNvPr>
          <p:cNvSpPr>
            <a:spLocks noGrp="1"/>
          </p:cNvSpPr>
          <p:nvPr>
            <p:ph type="title"/>
          </p:nvPr>
        </p:nvSpPr>
        <p:spPr>
          <a:xfrm>
            <a:off x="1" y="-217714"/>
            <a:ext cx="9144000" cy="1908403"/>
          </a:xfrm>
        </p:spPr>
        <p:txBody>
          <a:bodyPr/>
          <a:lstStyle/>
          <a:p>
            <a:r>
              <a:rPr lang="en-US" sz="3200" dirty="0"/>
              <a:t>More bandwidth, faster computation</a:t>
            </a:r>
          </a:p>
        </p:txBody>
      </p:sp>
      <p:pic>
        <p:nvPicPr>
          <p:cNvPr id="9" name="Picture 8" descr="A screenshot of a cell phone&#10;&#10;Description automatically generated">
            <a:extLst>
              <a:ext uri="{FF2B5EF4-FFF2-40B4-BE49-F238E27FC236}">
                <a16:creationId xmlns:a16="http://schemas.microsoft.com/office/drawing/2014/main" id="{0C82DB28-15C2-4206-B568-BDF6D78F1BB6}"/>
              </a:ext>
            </a:extLst>
          </p:cNvPr>
          <p:cNvPicPr>
            <a:picLocks noChangeAspect="1"/>
          </p:cNvPicPr>
          <p:nvPr/>
        </p:nvPicPr>
        <p:blipFill>
          <a:blip r:embed="rId2"/>
          <a:stretch>
            <a:fillRect/>
          </a:stretch>
        </p:blipFill>
        <p:spPr>
          <a:xfrm>
            <a:off x="775761" y="1366522"/>
            <a:ext cx="7337725" cy="5291628"/>
          </a:xfrm>
          <a:prstGeom prst="rect">
            <a:avLst/>
          </a:prstGeom>
        </p:spPr>
      </p:pic>
      <p:sp>
        <p:nvSpPr>
          <p:cNvPr id="10" name="Rectangle 9">
            <a:extLst>
              <a:ext uri="{FF2B5EF4-FFF2-40B4-BE49-F238E27FC236}">
                <a16:creationId xmlns:a16="http://schemas.microsoft.com/office/drawing/2014/main" id="{4F6D7470-9741-42C8-9B42-92532FE9FE89}"/>
              </a:ext>
            </a:extLst>
          </p:cNvPr>
          <p:cNvSpPr/>
          <p:nvPr/>
        </p:nvSpPr>
        <p:spPr>
          <a:xfrm>
            <a:off x="2182106" y="4271799"/>
            <a:ext cx="599194" cy="1908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61AB6F-5904-4704-957C-73EFA884418B}"/>
              </a:ext>
            </a:extLst>
          </p:cNvPr>
          <p:cNvSpPr/>
          <p:nvPr/>
        </p:nvSpPr>
        <p:spPr>
          <a:xfrm>
            <a:off x="4444623" y="4274974"/>
            <a:ext cx="599194" cy="1908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54C109-D337-4155-A7BF-62463DAE18B4}"/>
              </a:ext>
            </a:extLst>
          </p:cNvPr>
          <p:cNvSpPr/>
          <p:nvPr/>
        </p:nvSpPr>
        <p:spPr>
          <a:xfrm>
            <a:off x="4789902" y="3142845"/>
            <a:ext cx="3054107" cy="1080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129DD05-9FED-497C-8636-1D39739EE344}"/>
              </a:ext>
            </a:extLst>
          </p:cNvPr>
          <p:cNvSpPr/>
          <p:nvPr/>
        </p:nvSpPr>
        <p:spPr>
          <a:xfrm>
            <a:off x="7071179" y="3803219"/>
            <a:ext cx="675821" cy="37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7CC2398-04E8-4A18-ADD2-E371824D6E32}"/>
              </a:ext>
            </a:extLst>
          </p:cNvPr>
          <p:cNvGrpSpPr/>
          <p:nvPr/>
        </p:nvGrpSpPr>
        <p:grpSpPr>
          <a:xfrm>
            <a:off x="4992407" y="3274925"/>
            <a:ext cx="2244573" cy="779099"/>
            <a:chOff x="1994054" y="3429000"/>
            <a:chExt cx="2244573" cy="779099"/>
          </a:xfrm>
        </p:grpSpPr>
        <p:pic>
          <p:nvPicPr>
            <p:cNvPr id="19" name="Picture 18" descr="A screenshot of a cell phone&#10;&#10;Description automatically generated">
              <a:extLst>
                <a:ext uri="{FF2B5EF4-FFF2-40B4-BE49-F238E27FC236}">
                  <a16:creationId xmlns:a16="http://schemas.microsoft.com/office/drawing/2014/main" id="{F63B4112-D73E-4B2A-A104-1328BBB263FF}"/>
                </a:ext>
              </a:extLst>
            </p:cNvPr>
            <p:cNvPicPr>
              <a:picLocks noChangeAspect="1"/>
            </p:cNvPicPr>
            <p:nvPr/>
          </p:nvPicPr>
          <p:blipFill rotWithShape="1">
            <a:blip r:embed="rId2"/>
            <a:srcRect l="56173" t="46220" r="13949" b="46077"/>
            <a:stretch/>
          </p:blipFill>
          <p:spPr>
            <a:xfrm>
              <a:off x="1994054" y="3800475"/>
              <a:ext cx="2192357" cy="407624"/>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B4CBE4F1-93D1-4221-B38C-D250EA8A0F48}"/>
                </a:ext>
              </a:extLst>
            </p:cNvPr>
            <p:cNvPicPr>
              <a:picLocks noChangeAspect="1"/>
            </p:cNvPicPr>
            <p:nvPr/>
          </p:nvPicPr>
          <p:blipFill rotWithShape="1">
            <a:blip r:embed="rId2"/>
            <a:srcRect l="56173" t="33892" r="13948" b="59088"/>
            <a:stretch/>
          </p:blipFill>
          <p:spPr>
            <a:xfrm>
              <a:off x="1994054" y="3429000"/>
              <a:ext cx="2192356" cy="37147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8F35130D-51D6-4500-92A4-2320F3568D28}"/>
                </a:ext>
              </a:extLst>
            </p:cNvPr>
            <p:cNvPicPr>
              <a:picLocks noChangeAspect="1"/>
            </p:cNvPicPr>
            <p:nvPr/>
          </p:nvPicPr>
          <p:blipFill rotWithShape="1">
            <a:blip r:embed="rId2"/>
            <a:srcRect l="95262" t="52153" r="3770" b="46077"/>
            <a:stretch/>
          </p:blipFill>
          <p:spPr>
            <a:xfrm>
              <a:off x="4167389" y="4112849"/>
              <a:ext cx="71037" cy="93653"/>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A008DD14-314E-491E-AFBE-9F4170DC26A7}"/>
                </a:ext>
              </a:extLst>
            </p:cNvPr>
            <p:cNvPicPr>
              <a:picLocks noChangeAspect="1"/>
            </p:cNvPicPr>
            <p:nvPr/>
          </p:nvPicPr>
          <p:blipFill rotWithShape="1">
            <a:blip r:embed="rId2"/>
            <a:srcRect l="95519" t="34158" r="3770" b="52389"/>
            <a:stretch/>
          </p:blipFill>
          <p:spPr>
            <a:xfrm>
              <a:off x="4186410" y="3443289"/>
              <a:ext cx="52217" cy="711992"/>
            </a:xfrm>
            <a:prstGeom prst="rect">
              <a:avLst/>
            </a:prstGeom>
          </p:spPr>
        </p:pic>
      </p:grpSp>
      <p:cxnSp>
        <p:nvCxnSpPr>
          <p:cNvPr id="25" name="Straight Connector 24">
            <a:extLst>
              <a:ext uri="{FF2B5EF4-FFF2-40B4-BE49-F238E27FC236}">
                <a16:creationId xmlns:a16="http://schemas.microsoft.com/office/drawing/2014/main" id="{D28A7655-103A-4506-A33F-A23D6C3BC018}"/>
              </a:ext>
            </a:extLst>
          </p:cNvPr>
          <p:cNvCxnSpPr/>
          <p:nvPr/>
        </p:nvCxnSpPr>
        <p:spPr>
          <a:xfrm flipV="1">
            <a:off x="3591499" y="1597446"/>
            <a:ext cx="0" cy="458275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4" name="Slide Number Placeholder 2">
            <a:extLst>
              <a:ext uri="{FF2B5EF4-FFF2-40B4-BE49-F238E27FC236}">
                <a16:creationId xmlns:a16="http://schemas.microsoft.com/office/drawing/2014/main" id="{4F66C298-FF0F-4B49-9664-16A192C97C71}"/>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50</a:t>
            </a:fld>
            <a:endParaRPr lang="en-US" sz="1200" dirty="0">
              <a:solidFill>
                <a:schemeClr val="tx1">
                  <a:tint val="75000"/>
                </a:schemeClr>
              </a:solidFill>
            </a:endParaRPr>
          </a:p>
        </p:txBody>
      </p:sp>
      <p:cxnSp>
        <p:nvCxnSpPr>
          <p:cNvPr id="4" name="Straight Arrow Connector 3">
            <a:extLst>
              <a:ext uri="{FF2B5EF4-FFF2-40B4-BE49-F238E27FC236}">
                <a16:creationId xmlns:a16="http://schemas.microsoft.com/office/drawing/2014/main" id="{A2911986-BF84-4E74-AE05-FF838A7E6881}"/>
              </a:ext>
            </a:extLst>
          </p:cNvPr>
          <p:cNvCxnSpPr/>
          <p:nvPr/>
        </p:nvCxnSpPr>
        <p:spPr>
          <a:xfrm flipH="1">
            <a:off x="5410200" y="3958774"/>
            <a:ext cx="800100" cy="12482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FF9AE14-CBCA-484C-8F98-E7D6824560B1}"/>
              </a:ext>
            </a:extLst>
          </p:cNvPr>
          <p:cNvCxnSpPr/>
          <p:nvPr/>
        </p:nvCxnSpPr>
        <p:spPr>
          <a:xfrm flipH="1">
            <a:off x="4444623" y="3646400"/>
            <a:ext cx="1257677" cy="5280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8726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600" dirty="0"/>
              <a:t>Path Profiling – the XOR algorithm</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A8B491E6-144B-4611-B4F0-36072BC65CB9}"/>
                  </a:ext>
                </a:extLst>
              </p:cNvPr>
              <p:cNvSpPr>
                <a:spLocks noGrp="1"/>
              </p:cNvSpPr>
              <p:nvPr>
                <p:ph idx="1"/>
              </p:nvPr>
            </p:nvSpPr>
            <p:spPr>
              <a:xfrm>
                <a:off x="-68244" y="1361598"/>
                <a:ext cx="9212243" cy="1546702"/>
              </a:xfrm>
            </p:spPr>
            <p:txBody>
              <a:bodyPr/>
              <a:lstStyle/>
              <a:p>
                <a:r>
                  <a:rPr lang="en-US" dirty="0"/>
                  <a:t>Assumptions:</a:t>
                </a:r>
              </a:p>
              <a:p>
                <a:pPr lvl="1"/>
                <a:r>
                  <a:rPr lang="en-US" dirty="0"/>
                  <a:t>We know a “typical” length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r>
                      <m:rPr>
                        <m:sty m:val="p"/>
                      </m:rPr>
                      <a:rPr lang="en-US">
                        <a:latin typeface="Cambria Math" panose="02040503050406030204" pitchFamily="18" charset="0"/>
                      </a:rPr>
                      <m:t>Θ</m:t>
                    </m:r>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m:t>
                    </m:r>
                  </m:oMath>
                </a14:m>
                <a:r>
                  <a:rPr lang="en-US" dirty="0"/>
                  <a:t>.</a:t>
                </a:r>
              </a:p>
              <a:p>
                <a:pPr lvl="1"/>
                <a:r>
                  <a:rPr lang="en-US" dirty="0"/>
                  <a:t>Packets have unique identifiers.</a:t>
                </a:r>
              </a:p>
            </p:txBody>
          </p:sp>
        </mc:Choice>
        <mc:Fallback xmlns="">
          <p:sp>
            <p:nvSpPr>
              <p:cNvPr id="18" name="Content Placeholder 2">
                <a:extLst>
                  <a:ext uri="{FF2B5EF4-FFF2-40B4-BE49-F238E27FC236}">
                    <a16:creationId xmlns:a16="http://schemas.microsoft.com/office/drawing/2014/main" id="{A8B491E6-144B-4611-B4F0-36072BC65CB9}"/>
                  </a:ext>
                </a:extLst>
              </p:cNvPr>
              <p:cNvSpPr>
                <a:spLocks noGrp="1" noRot="1" noChangeAspect="1" noMove="1" noResize="1" noEditPoints="1" noAdjustHandles="1" noChangeArrowheads="1" noChangeShapeType="1" noTextEdit="1"/>
              </p:cNvSpPr>
              <p:nvPr>
                <p:ph idx="1"/>
              </p:nvPr>
            </p:nvSpPr>
            <p:spPr>
              <a:xfrm>
                <a:off x="-68244" y="1361598"/>
                <a:ext cx="9212243" cy="1546702"/>
              </a:xfrm>
              <a:blipFill>
                <a:blip r:embed="rId3"/>
                <a:stretch>
                  <a:fillRect t="-31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AF749654-846E-4792-AC17-4ED371BB8600}"/>
                  </a:ext>
                </a:extLst>
              </p:cNvPr>
              <p:cNvSpPr txBox="1">
                <a:spLocks/>
              </p:cNvSpPr>
              <p:nvPr/>
            </p:nvSpPr>
            <p:spPr bwMode="auto">
              <a:xfrm>
                <a:off x="0" y="2753043"/>
                <a:ext cx="9212243" cy="15467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4"/>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Each switch XORs its identifier </a:t>
                </a:r>
                <a:r>
                  <a:rPr lang="en-US" dirty="0" err="1"/>
                  <a:t>w.p.</a:t>
                </a:r>
                <a:r>
                  <a:rPr lang="en-US" dirty="0"/>
                  <a: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=1/</m:t>
                    </m:r>
                    <m:r>
                      <a:rPr lang="en-US" b="0" i="1" smtClean="0">
                        <a:latin typeface="Cambria Math" panose="02040503050406030204" pitchFamily="18" charset="0"/>
                      </a:rPr>
                      <m:t>𝑑</m:t>
                    </m:r>
                  </m:oMath>
                </a14:m>
                <a:r>
                  <a:rPr lang="en-US" dirty="0"/>
                  <a:t>.</a:t>
                </a:r>
              </a:p>
              <a:p>
                <a:pPr lvl="1"/>
                <a:r>
                  <a:rPr lang="en-US" dirty="0"/>
                  <a:t>According to a global hash function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𝑇𝑇𝐿</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r>
                      <a:rPr lang="en-US" b="0" i="1" smtClean="0">
                        <a:latin typeface="Cambria Math" panose="02040503050406030204" pitchFamily="18" charset="0"/>
                      </a:rPr>
                      <m:t>)</m:t>
                    </m:r>
                  </m:oMath>
                </a14:m>
                <a:endParaRPr lang="en-US" dirty="0"/>
              </a:p>
            </p:txBody>
          </p:sp>
        </mc:Choice>
        <mc:Fallback xmlns="">
          <p:sp>
            <p:nvSpPr>
              <p:cNvPr id="19" name="Content Placeholder 2">
                <a:extLst>
                  <a:ext uri="{FF2B5EF4-FFF2-40B4-BE49-F238E27FC236}">
                    <a16:creationId xmlns:a16="http://schemas.microsoft.com/office/drawing/2014/main" id="{AF749654-846E-4792-AC17-4ED371BB8600}"/>
                  </a:ext>
                </a:extLst>
              </p:cNvPr>
              <p:cNvSpPr txBox="1">
                <a:spLocks noRot="1" noChangeAspect="1" noMove="1" noResize="1" noEditPoints="1" noAdjustHandles="1" noChangeArrowheads="1" noChangeShapeType="1" noTextEdit="1"/>
              </p:cNvSpPr>
              <p:nvPr/>
            </p:nvSpPr>
            <p:spPr bwMode="auto">
              <a:xfrm>
                <a:off x="0" y="2753043"/>
                <a:ext cx="9212243" cy="1546702"/>
              </a:xfrm>
              <a:prstGeom prst="rect">
                <a:avLst/>
              </a:prstGeom>
              <a:blipFill>
                <a:blip r:embed="rId5"/>
                <a:stretch>
                  <a:fillRect t="-35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0" name="Oval 19">
            <a:extLst>
              <a:ext uri="{FF2B5EF4-FFF2-40B4-BE49-F238E27FC236}">
                <a16:creationId xmlns:a16="http://schemas.microsoft.com/office/drawing/2014/main" id="{DD32B92B-5919-4417-9CD3-01B2E3E3744A}"/>
              </a:ext>
            </a:extLst>
          </p:cNvPr>
          <p:cNvSpPr/>
          <p:nvPr/>
        </p:nvSpPr>
        <p:spPr>
          <a:xfrm>
            <a:off x="274320" y="374286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A</a:t>
            </a:r>
          </a:p>
        </p:txBody>
      </p:sp>
      <p:sp>
        <p:nvSpPr>
          <p:cNvPr id="21" name="Oval 20">
            <a:extLst>
              <a:ext uri="{FF2B5EF4-FFF2-40B4-BE49-F238E27FC236}">
                <a16:creationId xmlns:a16="http://schemas.microsoft.com/office/drawing/2014/main" id="{8D8FF100-A5CE-4E41-9FFB-1212A7A6427C}"/>
              </a:ext>
            </a:extLst>
          </p:cNvPr>
          <p:cNvSpPr/>
          <p:nvPr/>
        </p:nvSpPr>
        <p:spPr>
          <a:xfrm>
            <a:off x="2834640" y="374286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B</a:t>
            </a:r>
          </a:p>
        </p:txBody>
      </p:sp>
      <p:sp>
        <p:nvSpPr>
          <p:cNvPr id="22" name="Oval 21">
            <a:extLst>
              <a:ext uri="{FF2B5EF4-FFF2-40B4-BE49-F238E27FC236}">
                <a16:creationId xmlns:a16="http://schemas.microsoft.com/office/drawing/2014/main" id="{26B822EA-4AA7-4158-B465-02E9B7FEDD26}"/>
              </a:ext>
            </a:extLst>
          </p:cNvPr>
          <p:cNvSpPr/>
          <p:nvPr/>
        </p:nvSpPr>
        <p:spPr>
          <a:xfrm>
            <a:off x="5394960" y="374286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C</a:t>
            </a:r>
          </a:p>
        </p:txBody>
      </p:sp>
      <p:sp>
        <p:nvSpPr>
          <p:cNvPr id="23" name="Oval 22">
            <a:extLst>
              <a:ext uri="{FF2B5EF4-FFF2-40B4-BE49-F238E27FC236}">
                <a16:creationId xmlns:a16="http://schemas.microsoft.com/office/drawing/2014/main" id="{85BA119D-E2FA-4119-A653-77F4CBEC09B3}"/>
              </a:ext>
            </a:extLst>
          </p:cNvPr>
          <p:cNvSpPr/>
          <p:nvPr/>
        </p:nvSpPr>
        <p:spPr>
          <a:xfrm>
            <a:off x="7955280" y="374357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D</a:t>
            </a:r>
          </a:p>
        </p:txBody>
      </p:sp>
      <p:cxnSp>
        <p:nvCxnSpPr>
          <p:cNvPr id="24" name="Straight Arrow Connector 23">
            <a:extLst>
              <a:ext uri="{FF2B5EF4-FFF2-40B4-BE49-F238E27FC236}">
                <a16:creationId xmlns:a16="http://schemas.microsoft.com/office/drawing/2014/main" id="{6440B62A-2CD8-4507-BC88-54F40E4C93B6}"/>
              </a:ext>
            </a:extLst>
          </p:cNvPr>
          <p:cNvCxnSpPr>
            <a:cxnSpLocks/>
            <a:stCxn id="20" idx="6"/>
            <a:endCxn id="21" idx="2"/>
          </p:cNvCxnSpPr>
          <p:nvPr/>
        </p:nvCxnSpPr>
        <p:spPr>
          <a:xfrm>
            <a:off x="1188720" y="4200067"/>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67D84CF-EA69-4481-9D00-EE60AB47D240}"/>
              </a:ext>
            </a:extLst>
          </p:cNvPr>
          <p:cNvCxnSpPr>
            <a:cxnSpLocks/>
            <a:stCxn id="21" idx="6"/>
            <a:endCxn id="22" idx="2"/>
          </p:cNvCxnSpPr>
          <p:nvPr/>
        </p:nvCxnSpPr>
        <p:spPr>
          <a:xfrm>
            <a:off x="3749040" y="4200067"/>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16D1E6E-0464-4FC9-B1D6-35319392DDF4}"/>
              </a:ext>
            </a:extLst>
          </p:cNvPr>
          <p:cNvCxnSpPr>
            <a:cxnSpLocks/>
            <a:stCxn id="22" idx="6"/>
            <a:endCxn id="23" idx="2"/>
          </p:cNvCxnSpPr>
          <p:nvPr/>
        </p:nvCxnSpPr>
        <p:spPr>
          <a:xfrm>
            <a:off x="6309360" y="4200067"/>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Rounded Corners 28">
                <a:extLst>
                  <a:ext uri="{FF2B5EF4-FFF2-40B4-BE49-F238E27FC236}">
                    <a16:creationId xmlns:a16="http://schemas.microsoft.com/office/drawing/2014/main" id="{59B423A8-DFBE-40AF-8C81-0DFE4BF7897E}"/>
                  </a:ext>
                </a:extLst>
              </p:cNvPr>
              <p:cNvSpPr/>
              <p:nvPr/>
            </p:nvSpPr>
            <p:spPr>
              <a:xfrm>
                <a:off x="7582507" y="47548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{1,2},</m:t>
                      </m:r>
                      <m:r>
                        <a:rPr lang="en-US" sz="2000" b="0" i="1" smtClean="0">
                          <a:solidFill>
                            <a:schemeClr val="tx1"/>
                          </a:solidFill>
                          <a:latin typeface="Cambria Math" panose="02040503050406030204" pitchFamily="18" charset="0"/>
                        </a:rPr>
                        <m:t>𝐴</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𝐵</m:t>
                      </m:r>
                    </m:oMath>
                  </m:oMathPara>
                </a14:m>
                <a:endParaRPr lang="en-US" sz="2000" dirty="0">
                  <a:solidFill>
                    <a:schemeClr val="tx1"/>
                  </a:solidFill>
                </a:endParaRPr>
              </a:p>
            </p:txBody>
          </p:sp>
        </mc:Choice>
        <mc:Fallback xmlns="">
          <p:sp>
            <p:nvSpPr>
              <p:cNvPr id="29" name="Rectangle: Rounded Corners 28">
                <a:extLst>
                  <a:ext uri="{FF2B5EF4-FFF2-40B4-BE49-F238E27FC236}">
                    <a16:creationId xmlns:a16="http://schemas.microsoft.com/office/drawing/2014/main" id="{59B423A8-DFBE-40AF-8C81-0DFE4BF7897E}"/>
                  </a:ext>
                </a:extLst>
              </p:cNvPr>
              <p:cNvSpPr>
                <a:spLocks noRot="1" noChangeAspect="1" noMove="1" noResize="1" noEditPoints="1" noAdjustHandles="1" noChangeArrowheads="1" noChangeShapeType="1" noTextEdit="1"/>
              </p:cNvSpPr>
              <p:nvPr/>
            </p:nvSpPr>
            <p:spPr>
              <a:xfrm>
                <a:off x="7582507" y="4754880"/>
                <a:ext cx="1499103" cy="228600"/>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Rounded Corners 30">
                <a:extLst>
                  <a:ext uri="{FF2B5EF4-FFF2-40B4-BE49-F238E27FC236}">
                    <a16:creationId xmlns:a16="http://schemas.microsoft.com/office/drawing/2014/main" id="{F0BD92B9-3BC4-4169-9DE9-7A4A406071C6}"/>
                  </a:ext>
                </a:extLst>
              </p:cNvPr>
              <p:cNvSpPr/>
              <p:nvPr/>
            </p:nvSpPr>
            <p:spPr>
              <a:xfrm>
                <a:off x="7582507" y="49834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{3} ,</m:t>
                      </m:r>
                      <m:r>
                        <a:rPr lang="en-US" sz="2000" b="0" i="1" smtClean="0">
                          <a:solidFill>
                            <a:schemeClr val="tx1"/>
                          </a:solidFill>
                          <a:latin typeface="Cambria Math" panose="02040503050406030204" pitchFamily="18" charset="0"/>
                        </a:rPr>
                        <m:t>𝐶</m:t>
                      </m:r>
                    </m:oMath>
                  </m:oMathPara>
                </a14:m>
                <a:endParaRPr lang="en-US" sz="2000" dirty="0">
                  <a:solidFill>
                    <a:schemeClr val="tx1"/>
                  </a:solidFill>
                </a:endParaRPr>
              </a:p>
            </p:txBody>
          </p:sp>
        </mc:Choice>
        <mc:Fallback xmlns="">
          <p:sp>
            <p:nvSpPr>
              <p:cNvPr id="31" name="Rectangle: Rounded Corners 30">
                <a:extLst>
                  <a:ext uri="{FF2B5EF4-FFF2-40B4-BE49-F238E27FC236}">
                    <a16:creationId xmlns:a16="http://schemas.microsoft.com/office/drawing/2014/main" id="{F0BD92B9-3BC4-4169-9DE9-7A4A406071C6}"/>
                  </a:ext>
                </a:extLst>
              </p:cNvPr>
              <p:cNvSpPr>
                <a:spLocks noRot="1" noChangeAspect="1" noMove="1" noResize="1" noEditPoints="1" noAdjustHandles="1" noChangeArrowheads="1" noChangeShapeType="1" noTextEdit="1"/>
              </p:cNvSpPr>
              <p:nvPr/>
            </p:nvSpPr>
            <p:spPr>
              <a:xfrm>
                <a:off x="7582507" y="4983480"/>
                <a:ext cx="1499103" cy="228600"/>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Rounded Corners 32">
                <a:extLst>
                  <a:ext uri="{FF2B5EF4-FFF2-40B4-BE49-F238E27FC236}">
                    <a16:creationId xmlns:a16="http://schemas.microsoft.com/office/drawing/2014/main" id="{D8BB7792-0871-45BB-867B-81AFA7119C02}"/>
                  </a:ext>
                </a:extLst>
              </p:cNvPr>
              <p:cNvSpPr/>
              <p:nvPr/>
            </p:nvSpPr>
            <p:spPr>
              <a:xfrm>
                <a:off x="7587587" y="52120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0</m:t>
                      </m:r>
                    </m:oMath>
                  </m:oMathPara>
                </a14:m>
                <a:endParaRPr lang="en-US" sz="2000" dirty="0">
                  <a:solidFill>
                    <a:schemeClr val="tx1"/>
                  </a:solidFill>
                </a:endParaRPr>
              </a:p>
            </p:txBody>
          </p:sp>
        </mc:Choice>
        <mc:Fallback xmlns="">
          <p:sp>
            <p:nvSpPr>
              <p:cNvPr id="33" name="Rectangle: Rounded Corners 32">
                <a:extLst>
                  <a:ext uri="{FF2B5EF4-FFF2-40B4-BE49-F238E27FC236}">
                    <a16:creationId xmlns:a16="http://schemas.microsoft.com/office/drawing/2014/main" id="{D8BB7792-0871-45BB-867B-81AFA7119C02}"/>
                  </a:ext>
                </a:extLst>
              </p:cNvPr>
              <p:cNvSpPr>
                <a:spLocks noRot="1" noChangeAspect="1" noMove="1" noResize="1" noEditPoints="1" noAdjustHandles="1" noChangeArrowheads="1" noChangeShapeType="1" noTextEdit="1"/>
              </p:cNvSpPr>
              <p:nvPr/>
            </p:nvSpPr>
            <p:spPr>
              <a:xfrm>
                <a:off x="7587587" y="5212080"/>
                <a:ext cx="1499103" cy="228600"/>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0D6CA0-2A2F-4205-93F0-4F842676A9AF}"/>
                  </a:ext>
                </a:extLst>
              </p:cNvPr>
              <p:cNvSpPr/>
              <p:nvPr/>
            </p:nvSpPr>
            <p:spPr>
              <a:xfrm>
                <a:off x="7582506" y="5440680"/>
                <a:ext cx="1499103" cy="228600"/>
              </a:xfrm>
              <a:prstGeom prst="round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3,4</m:t>
                          </m:r>
                        </m:e>
                      </m:d>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𝐶</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𝐷</m:t>
                      </m:r>
                    </m:oMath>
                  </m:oMathPara>
                </a14:m>
                <a:endParaRPr lang="en-US" sz="2000" dirty="0">
                  <a:solidFill>
                    <a:schemeClr val="tx1"/>
                  </a:solidFill>
                </a:endParaRPr>
              </a:p>
            </p:txBody>
          </p:sp>
        </mc:Choice>
        <mc:Fallback xmlns="">
          <p:sp>
            <p:nvSpPr>
              <p:cNvPr id="38" name="Rectangle: Rounded Corners 37">
                <a:extLst>
                  <a:ext uri="{FF2B5EF4-FFF2-40B4-BE49-F238E27FC236}">
                    <a16:creationId xmlns:a16="http://schemas.microsoft.com/office/drawing/2014/main" id="{550D6CA0-2A2F-4205-93F0-4F842676A9AF}"/>
                  </a:ext>
                </a:extLst>
              </p:cNvPr>
              <p:cNvSpPr>
                <a:spLocks noRot="1" noChangeAspect="1" noMove="1" noResize="1" noEditPoints="1" noAdjustHandles="1" noChangeArrowheads="1" noChangeShapeType="1" noTextEdit="1"/>
              </p:cNvSpPr>
              <p:nvPr/>
            </p:nvSpPr>
            <p:spPr>
              <a:xfrm>
                <a:off x="7582506" y="5440680"/>
                <a:ext cx="1499103" cy="228600"/>
              </a:xfrm>
              <a:prstGeom prst="round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id="{15DCD084-56A5-4973-9876-1E806220644D}"/>
                  </a:ext>
                </a:extLst>
              </p:cNvPr>
              <p:cNvSpPr/>
              <p:nvPr/>
            </p:nvSpPr>
            <p:spPr>
              <a:xfrm>
                <a:off x="2692400" y="5212079"/>
                <a:ext cx="2656840" cy="279755"/>
              </a:xfrm>
              <a:prstGeom prst="roundRect">
                <a:avLst>
                  <a:gd name="adj" fmla="val 0"/>
                </a:avLst>
              </a:prstGeom>
              <a:solidFill>
                <a:schemeClr val="accent4">
                  <a:lumMod val="40000"/>
                  <a:lumOff val="60000"/>
                </a:schemeClr>
              </a:solidFill>
            </p:spPr>
            <p:style>
              <a:lnRef idx="1">
                <a:schemeClr val="accent3"/>
              </a:lnRef>
              <a:fillRef idx="3">
                <a:schemeClr val="accent3"/>
              </a:fillRef>
              <a:effectRef idx="2">
                <a:schemeClr val="accent3"/>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4=(</m:t>
                      </m:r>
                      <m:r>
                        <a:rPr lang="en-US" sz="2000" b="0" i="1" smtClean="0">
                          <a:solidFill>
                            <a:schemeClr val="tx1"/>
                          </a:solidFill>
                          <a:latin typeface="Cambria Math" panose="02040503050406030204" pitchFamily="18" charset="0"/>
                        </a:rPr>
                        <m:t>𝐶</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𝐷</m:t>
                      </m:r>
                      <m:r>
                        <a:rPr lang="en-US" sz="2000" b="0" i="1" smtClean="0">
                          <a:solidFill>
                            <a:schemeClr val="tx1"/>
                          </a:solidFill>
                          <a:latin typeface="Cambria Math" panose="02040503050406030204" pitchFamily="18" charset="0"/>
                        </a:rPr>
                        <m:t>)⊕</m:t>
                      </m:r>
                      <m:r>
                        <a:rPr lang="en-US" sz="2000" i="1" dirty="0" smtClean="0">
                          <a:solidFill>
                            <a:schemeClr val="tx1"/>
                          </a:solidFill>
                          <a:latin typeface="Cambria Math" panose="02040503050406030204" pitchFamily="18" charset="0"/>
                        </a:rPr>
                        <m:t>𝐶</m:t>
                      </m:r>
                      <m:r>
                        <a:rPr lang="en-US" sz="2000" b="0" i="1" dirty="0" smtClean="0">
                          <a:solidFill>
                            <a:schemeClr val="tx1"/>
                          </a:solidFill>
                          <a:latin typeface="Cambria Math" panose="02040503050406030204" pitchFamily="18" charset="0"/>
                        </a:rPr>
                        <m:t>=</m:t>
                      </m:r>
                      <m:r>
                        <a:rPr lang="en-US" sz="2000" b="0" i="1" dirty="0" smtClean="0">
                          <a:solidFill>
                            <a:schemeClr val="tx1"/>
                          </a:solidFill>
                          <a:latin typeface="Cambria Math" panose="02040503050406030204" pitchFamily="18" charset="0"/>
                        </a:rPr>
                        <m:t>𝐷</m:t>
                      </m:r>
                    </m:oMath>
                  </m:oMathPara>
                </a14:m>
                <a:endParaRPr lang="en-US" sz="2000" dirty="0">
                  <a:solidFill>
                    <a:schemeClr val="tx1"/>
                  </a:solidFill>
                </a:endParaRPr>
              </a:p>
            </p:txBody>
          </p:sp>
        </mc:Choice>
        <mc:Fallback xmlns="">
          <p:sp>
            <p:nvSpPr>
              <p:cNvPr id="27" name="Rectangle: Rounded Corners 26">
                <a:extLst>
                  <a:ext uri="{FF2B5EF4-FFF2-40B4-BE49-F238E27FC236}">
                    <a16:creationId xmlns:a16="http://schemas.microsoft.com/office/drawing/2014/main" id="{15DCD084-56A5-4973-9876-1E806220644D}"/>
                  </a:ext>
                </a:extLst>
              </p:cNvPr>
              <p:cNvSpPr>
                <a:spLocks noRot="1" noChangeAspect="1" noMove="1" noResize="1" noEditPoints="1" noAdjustHandles="1" noChangeArrowheads="1" noChangeShapeType="1" noTextEdit="1"/>
              </p:cNvSpPr>
              <p:nvPr/>
            </p:nvSpPr>
            <p:spPr>
              <a:xfrm>
                <a:off x="2692400" y="5212079"/>
                <a:ext cx="2656840" cy="279755"/>
              </a:xfrm>
              <a:prstGeom prst="roundRect">
                <a:avLst>
                  <a:gd name="adj" fmla="val 0"/>
                </a:avLst>
              </a:prstGeom>
              <a:blipFill>
                <a:blip r:embed="rId10"/>
                <a:stretch>
                  <a:fillRect/>
                </a:stretch>
              </a:blipFill>
            </p:spPr>
            <p:txBody>
              <a:bodyPr/>
              <a:lstStyle/>
              <a:p>
                <a:r>
                  <a:rPr lang="en-US">
                    <a:noFill/>
                  </a:rPr>
                  <a:t> </a:t>
                </a:r>
              </a:p>
            </p:txBody>
          </p:sp>
        </mc:Fallback>
      </mc:AlternateContent>
      <p:sp>
        <p:nvSpPr>
          <p:cNvPr id="34" name="Slide Number Placeholder 2">
            <a:extLst>
              <a:ext uri="{FF2B5EF4-FFF2-40B4-BE49-F238E27FC236}">
                <a16:creationId xmlns:a16="http://schemas.microsoft.com/office/drawing/2014/main" id="{CF74CF66-6894-4275-A087-8535A4811596}"/>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51</a:t>
            </a:fld>
            <a:endParaRPr lang="en-US" sz="1200" dirty="0">
              <a:solidFill>
                <a:schemeClr val="tx1">
                  <a:tint val="75000"/>
                </a:schemeClr>
              </a:solidFill>
            </a:endParaRPr>
          </a:p>
        </p:txBody>
      </p:sp>
    </p:spTree>
    <p:extLst>
      <p:ext uri="{BB962C8B-B14F-4D97-AF65-F5344CB8AC3E}">
        <p14:creationId xmlns:p14="http://schemas.microsoft.com/office/powerpoint/2010/main" val="32772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11111E-6 2.96296E-6 L -0.23819 0.01666 " pathEditMode="relative" rAng="0" ptsTypes="AA">
                                      <p:cBhvr>
                                        <p:cTn id="6" dur="2000" fill="hold"/>
                                        <p:tgtEl>
                                          <p:spTgt spid="31"/>
                                        </p:tgtEl>
                                        <p:attrNameLst>
                                          <p:attrName>ppt_x</p:attrName>
                                          <p:attrName>ppt_y</p:attrName>
                                        </p:attrNameLst>
                                      </p:cBhvr>
                                      <p:rCtr x="-11910" y="833"/>
                                    </p:animMotion>
                                  </p:childTnLst>
                                </p:cTn>
                              </p:par>
                              <p:par>
                                <p:cTn id="7" presetID="42" presetClass="path" presetSubtype="0" accel="50000" decel="50000" fill="hold" grpId="0" nodeType="withEffect">
                                  <p:stCondLst>
                                    <p:cond delay="0"/>
                                  </p:stCondLst>
                                  <p:childTnLst>
                                    <p:animMotion origin="layout" path="M -0.00069 -3.7037E-6 L -0.23785 -0.01689 " pathEditMode="relative" rAng="0" ptsTypes="AA">
                                      <p:cBhvr>
                                        <p:cTn id="8" dur="2000" fill="hold"/>
                                        <p:tgtEl>
                                          <p:spTgt spid="38"/>
                                        </p:tgtEl>
                                        <p:attrNameLst>
                                          <p:attrName>ppt_x</p:attrName>
                                          <p:attrName>ppt_y</p:attrName>
                                        </p:attrNameLst>
                                      </p:cBhvr>
                                      <p:rCtr x="-11858" y="-856"/>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39137D-080F-47FE-B88F-5CA968B6671A}"/>
              </a:ext>
            </a:extLst>
          </p:cNvPr>
          <p:cNvPicPr>
            <a:picLocks noChangeAspect="1"/>
          </p:cNvPicPr>
          <p:nvPr/>
        </p:nvPicPr>
        <p:blipFill rotWithShape="1">
          <a:blip r:embed="rId2"/>
          <a:srcRect l="4371" t="11598" r="5848" b="16191"/>
          <a:stretch/>
        </p:blipFill>
        <p:spPr>
          <a:xfrm>
            <a:off x="1790162" y="1867437"/>
            <a:ext cx="5473523" cy="2936384"/>
          </a:xfrm>
          <a:prstGeom prst="rect">
            <a:avLst/>
          </a:prstGeom>
        </p:spPr>
      </p:pic>
    </p:spTree>
    <p:extLst>
      <p:ext uri="{BB962C8B-B14F-4D97-AF65-F5344CB8AC3E}">
        <p14:creationId xmlns:p14="http://schemas.microsoft.com/office/powerpoint/2010/main" val="24628159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1416-821A-45BC-9E6C-1175A086F484}"/>
              </a:ext>
            </a:extLst>
          </p:cNvPr>
          <p:cNvSpPr>
            <a:spLocks noGrp="1"/>
          </p:cNvSpPr>
          <p:nvPr>
            <p:ph type="title"/>
          </p:nvPr>
        </p:nvSpPr>
        <p:spPr/>
        <p:txBody>
          <a:bodyPr/>
          <a:lstStyle/>
          <a:p>
            <a:r>
              <a:rPr lang="en-US" b="0" dirty="0"/>
              <a:t>Making </a:t>
            </a:r>
            <a:r>
              <a:rPr lang="en-US" sz="4000" i="1" u="sng" dirty="0"/>
              <a:t>more</a:t>
            </a:r>
            <a:r>
              <a:rPr lang="en-US" dirty="0"/>
              <a:t> </a:t>
            </a:r>
            <a:r>
              <a:rPr lang="en-US" b="0" dirty="0"/>
              <a:t>out of data</a:t>
            </a:r>
            <a:endParaRPr lang="en-US" dirty="0"/>
          </a:p>
        </p:txBody>
      </p:sp>
      <p:sp>
        <p:nvSpPr>
          <p:cNvPr id="3" name="Content Placeholder 2">
            <a:extLst>
              <a:ext uri="{FF2B5EF4-FFF2-40B4-BE49-F238E27FC236}">
                <a16:creationId xmlns:a16="http://schemas.microsoft.com/office/drawing/2014/main" id="{148B863F-8A79-42DA-8ABE-668F43FC63DA}"/>
              </a:ext>
            </a:extLst>
          </p:cNvPr>
          <p:cNvSpPr>
            <a:spLocks noGrp="1"/>
          </p:cNvSpPr>
          <p:nvPr>
            <p:ph sz="quarter" idx="14"/>
          </p:nvPr>
        </p:nvSpPr>
        <p:spPr>
          <a:xfrm>
            <a:off x="365760" y="1511993"/>
            <a:ext cx="8326438" cy="4389120"/>
          </a:xfrm>
        </p:spPr>
        <p:txBody>
          <a:bodyPr/>
          <a:lstStyle/>
          <a:p>
            <a:pPr>
              <a:lnSpc>
                <a:spcPct val="150000"/>
              </a:lnSpc>
            </a:pPr>
            <a:r>
              <a:rPr lang="en-US" dirty="0"/>
              <a:t>More complex/diverse queries</a:t>
            </a:r>
          </a:p>
          <a:p>
            <a:pPr lvl="1">
              <a:lnSpc>
                <a:spcPct val="150000"/>
              </a:lnSpc>
            </a:pPr>
            <a:r>
              <a:rPr lang="en-US" dirty="0"/>
              <a:t>Database queries</a:t>
            </a:r>
          </a:p>
          <a:p>
            <a:pPr lvl="1">
              <a:lnSpc>
                <a:spcPct val="150000"/>
              </a:lnSpc>
            </a:pPr>
            <a:r>
              <a:rPr lang="en-US" dirty="0"/>
              <a:t>Graph Mining </a:t>
            </a:r>
          </a:p>
          <a:p>
            <a:pPr lvl="1">
              <a:lnSpc>
                <a:spcPct val="150000"/>
              </a:lnSpc>
            </a:pPr>
            <a:r>
              <a:rPr lang="en-US" dirty="0"/>
              <a:t>Fine-grained Network Telemetry</a:t>
            </a:r>
          </a:p>
          <a:p>
            <a:pPr lvl="1"/>
            <a:endParaRPr lang="en-US" dirty="0"/>
          </a:p>
        </p:txBody>
      </p:sp>
      <p:sp>
        <p:nvSpPr>
          <p:cNvPr id="4" name="Slide Number Placeholder 3">
            <a:extLst>
              <a:ext uri="{FF2B5EF4-FFF2-40B4-BE49-F238E27FC236}">
                <a16:creationId xmlns:a16="http://schemas.microsoft.com/office/drawing/2014/main" id="{081E7494-24F7-4B9A-8619-B7112CAF1C3C}"/>
              </a:ext>
            </a:extLst>
          </p:cNvPr>
          <p:cNvSpPr>
            <a:spLocks noGrp="1"/>
          </p:cNvSpPr>
          <p:nvPr>
            <p:ph type="sldNum" sz="quarter" idx="15"/>
          </p:nvPr>
        </p:nvSpPr>
        <p:spPr/>
        <p:txBody>
          <a:bodyPr/>
          <a:lstStyle/>
          <a:p>
            <a:pPr>
              <a:defRPr/>
            </a:pPr>
            <a:fld id="{742CE1F0-28BF-A844-9B91-A150FCA372DE}" type="slidenum">
              <a:rPr lang="en-US" smtClean="0"/>
              <a:pPr>
                <a:defRPr/>
              </a:pPr>
              <a:t>53</a:t>
            </a:fld>
            <a:endParaRPr lang="en-US" dirty="0"/>
          </a:p>
        </p:txBody>
      </p:sp>
      <p:pic>
        <p:nvPicPr>
          <p:cNvPr id="1026" name="Picture 2" descr="Image result for self driving cars">
            <a:extLst>
              <a:ext uri="{FF2B5EF4-FFF2-40B4-BE49-F238E27FC236}">
                <a16:creationId xmlns:a16="http://schemas.microsoft.com/office/drawing/2014/main" id="{0FD1F3E8-4170-4F4F-A997-A6F38AB09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4" y="4733636"/>
            <a:ext cx="2858438" cy="1761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lf driving networks">
            <a:extLst>
              <a:ext uri="{FF2B5EF4-FFF2-40B4-BE49-F238E27FC236}">
                <a16:creationId xmlns:a16="http://schemas.microsoft.com/office/drawing/2014/main" id="{6B5CDF58-8B89-4A6D-9EC6-DBC448A2B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029" y="4733636"/>
            <a:ext cx="4506347" cy="1674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raph processing">
            <a:extLst>
              <a:ext uri="{FF2B5EF4-FFF2-40B4-BE49-F238E27FC236}">
                <a16:creationId xmlns:a16="http://schemas.microsoft.com/office/drawing/2014/main" id="{EB3F2EDA-E5BF-4D8F-B8F7-C4B9795AD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0" t="1718" r="13523" b="1988"/>
          <a:stretch/>
        </p:blipFill>
        <p:spPr bwMode="auto">
          <a:xfrm>
            <a:off x="5751262" y="1968010"/>
            <a:ext cx="3291137" cy="246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466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5663-4697-4E61-8A47-19EB4C1FE49D}"/>
              </a:ext>
            </a:extLst>
          </p:cNvPr>
          <p:cNvSpPr>
            <a:spLocks noGrp="1"/>
          </p:cNvSpPr>
          <p:nvPr>
            <p:ph type="title"/>
          </p:nvPr>
        </p:nvSpPr>
        <p:spPr/>
        <p:txBody>
          <a:bodyPr/>
          <a:lstStyle/>
          <a:p>
            <a:r>
              <a:rPr lang="en-US" dirty="0"/>
              <a:t>Key Challenges</a:t>
            </a:r>
          </a:p>
        </p:txBody>
      </p:sp>
      <p:sp>
        <p:nvSpPr>
          <p:cNvPr id="4" name="Slide Number Placeholder 3">
            <a:extLst>
              <a:ext uri="{FF2B5EF4-FFF2-40B4-BE49-F238E27FC236}">
                <a16:creationId xmlns:a16="http://schemas.microsoft.com/office/drawing/2014/main" id="{D5D97A3F-9BF8-48A3-AC66-BE793B2C7A3C}"/>
              </a:ext>
            </a:extLst>
          </p:cNvPr>
          <p:cNvSpPr>
            <a:spLocks noGrp="1"/>
          </p:cNvSpPr>
          <p:nvPr>
            <p:ph type="sldNum" sz="quarter" idx="15"/>
          </p:nvPr>
        </p:nvSpPr>
        <p:spPr>
          <a:xfrm>
            <a:off x="444500" y="6478750"/>
            <a:ext cx="584200" cy="365125"/>
          </a:xfrm>
        </p:spPr>
        <p:txBody>
          <a:bodyPr/>
          <a:lstStyle/>
          <a:p>
            <a:pPr>
              <a:defRPr/>
            </a:pPr>
            <a:fld id="{742CE1F0-28BF-A844-9B91-A150FCA372DE}" type="slidenum">
              <a:rPr lang="en-US" smtClean="0"/>
              <a:pPr>
                <a:defRPr/>
              </a:pPr>
              <a:t>54</a:t>
            </a:fld>
            <a:endParaRPr lang="en-US" dirty="0"/>
          </a:p>
        </p:txBody>
      </p:sp>
      <p:sp>
        <p:nvSpPr>
          <p:cNvPr id="5" name="Isosceles Triangle 4">
            <a:extLst>
              <a:ext uri="{FF2B5EF4-FFF2-40B4-BE49-F238E27FC236}">
                <a16:creationId xmlns:a16="http://schemas.microsoft.com/office/drawing/2014/main" id="{137949A5-4962-4331-A92F-AB6A2B091E43}"/>
              </a:ext>
            </a:extLst>
          </p:cNvPr>
          <p:cNvSpPr/>
          <p:nvPr/>
        </p:nvSpPr>
        <p:spPr>
          <a:xfrm>
            <a:off x="3156744" y="2553547"/>
            <a:ext cx="2743200" cy="237744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76768538-E528-4F38-9005-DD05491A1F9D}"/>
              </a:ext>
            </a:extLst>
          </p:cNvPr>
          <p:cNvSpPr/>
          <p:nvPr/>
        </p:nvSpPr>
        <p:spPr>
          <a:xfrm>
            <a:off x="3650324" y="1530775"/>
            <a:ext cx="1756040" cy="956733"/>
          </a:xfrm>
          <a:prstGeom prst="roundRect">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50" dirty="0"/>
              <a:t>Limited Amount of Fast Memory</a:t>
            </a:r>
          </a:p>
        </p:txBody>
      </p:sp>
      <p:sp>
        <p:nvSpPr>
          <p:cNvPr id="12" name="TextBox 11">
            <a:extLst>
              <a:ext uri="{FF2B5EF4-FFF2-40B4-BE49-F238E27FC236}">
                <a16:creationId xmlns:a16="http://schemas.microsoft.com/office/drawing/2014/main" id="{A80FC4FF-2C56-4E45-B9EA-359A6319D862}"/>
              </a:ext>
            </a:extLst>
          </p:cNvPr>
          <p:cNvSpPr txBox="1"/>
          <p:nvPr/>
        </p:nvSpPr>
        <p:spPr>
          <a:xfrm>
            <a:off x="4066116" y="3001433"/>
            <a:ext cx="1011767" cy="584775"/>
          </a:xfrm>
          <a:prstGeom prst="rect">
            <a:avLst/>
          </a:prstGeom>
          <a:ln>
            <a:noFill/>
          </a:ln>
        </p:spPr>
        <p:txBody>
          <a:bodyPr wrap="square" lIns="0" rIns="0" rtlCol="0">
            <a:spAutoFit/>
          </a:bodyPr>
          <a:lstStyle/>
          <a:p>
            <a:pPr algn="ctr"/>
            <a:r>
              <a:rPr lang="en-US" sz="1600" dirty="0"/>
              <a:t>Data Growth</a:t>
            </a:r>
          </a:p>
        </p:txBody>
      </p:sp>
      <p:sp>
        <p:nvSpPr>
          <p:cNvPr id="13" name="TextBox 12">
            <a:extLst>
              <a:ext uri="{FF2B5EF4-FFF2-40B4-BE49-F238E27FC236}">
                <a16:creationId xmlns:a16="http://schemas.microsoft.com/office/drawing/2014/main" id="{8D5CDCB5-9E8F-4D64-9BA2-427908B2449B}"/>
              </a:ext>
            </a:extLst>
          </p:cNvPr>
          <p:cNvSpPr txBox="1"/>
          <p:nvPr/>
        </p:nvSpPr>
        <p:spPr>
          <a:xfrm>
            <a:off x="3350689" y="4360851"/>
            <a:ext cx="1011767" cy="584775"/>
          </a:xfrm>
          <a:prstGeom prst="rect">
            <a:avLst/>
          </a:prstGeom>
          <a:ln>
            <a:noFill/>
          </a:ln>
        </p:spPr>
        <p:txBody>
          <a:bodyPr wrap="square" lIns="0" rIns="0" rtlCol="0">
            <a:spAutoFit/>
          </a:bodyPr>
          <a:lstStyle/>
          <a:p>
            <a:pPr algn="ctr"/>
            <a:r>
              <a:rPr lang="en-US" sz="1600" dirty="0"/>
              <a:t>Complex Queries</a:t>
            </a:r>
          </a:p>
        </p:txBody>
      </p:sp>
      <p:sp>
        <p:nvSpPr>
          <p:cNvPr id="14" name="Rectangle: Rounded Corners 13">
            <a:extLst>
              <a:ext uri="{FF2B5EF4-FFF2-40B4-BE49-F238E27FC236}">
                <a16:creationId xmlns:a16="http://schemas.microsoft.com/office/drawing/2014/main" id="{214E6424-2D37-40C3-A29B-9B6485B632E5}"/>
              </a:ext>
            </a:extLst>
          </p:cNvPr>
          <p:cNvSpPr/>
          <p:nvPr/>
        </p:nvSpPr>
        <p:spPr>
          <a:xfrm>
            <a:off x="1330457" y="4452620"/>
            <a:ext cx="1756040" cy="956733"/>
          </a:xfrm>
          <a:prstGeom prst="roundRect">
            <a:avLst/>
          </a:prstGeom>
          <a:gradFill>
            <a:gsLst>
              <a:gs pos="0">
                <a:srgbClr val="42094F"/>
              </a:gs>
              <a:gs pos="100000">
                <a:srgbClr val="A154BC"/>
              </a:gs>
            </a:gsLst>
          </a:gradFill>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50" dirty="0"/>
              <a:t>Limited Programmability</a:t>
            </a:r>
          </a:p>
        </p:txBody>
      </p:sp>
      <p:sp>
        <p:nvSpPr>
          <p:cNvPr id="15" name="TextBox 14">
            <a:extLst>
              <a:ext uri="{FF2B5EF4-FFF2-40B4-BE49-F238E27FC236}">
                <a16:creationId xmlns:a16="http://schemas.microsoft.com/office/drawing/2014/main" id="{1F302D64-8356-4FB8-8C6A-DD02ECE6DB64}"/>
              </a:ext>
            </a:extLst>
          </p:cNvPr>
          <p:cNvSpPr txBox="1"/>
          <p:nvPr/>
        </p:nvSpPr>
        <p:spPr>
          <a:xfrm>
            <a:off x="4919128" y="4361688"/>
            <a:ext cx="931336" cy="584775"/>
          </a:xfrm>
          <a:prstGeom prst="rect">
            <a:avLst/>
          </a:prstGeom>
          <a:ln>
            <a:noFill/>
          </a:ln>
        </p:spPr>
        <p:txBody>
          <a:bodyPr wrap="square" lIns="0" rIns="0" rtlCol="0">
            <a:spAutoFit/>
          </a:bodyPr>
          <a:lstStyle/>
          <a:p>
            <a:pPr algn="ctr"/>
            <a:r>
              <a:rPr lang="en-US" sz="1600" dirty="0"/>
              <a:t>Real-time</a:t>
            </a:r>
          </a:p>
        </p:txBody>
      </p:sp>
      <p:sp>
        <p:nvSpPr>
          <p:cNvPr id="16" name="Rectangle: Rounded Corners 15">
            <a:extLst>
              <a:ext uri="{FF2B5EF4-FFF2-40B4-BE49-F238E27FC236}">
                <a16:creationId xmlns:a16="http://schemas.microsoft.com/office/drawing/2014/main" id="{B193B5DB-C7E2-4E60-ACBA-F9E8DB6A4C12}"/>
              </a:ext>
            </a:extLst>
          </p:cNvPr>
          <p:cNvSpPr/>
          <p:nvPr/>
        </p:nvSpPr>
        <p:spPr>
          <a:xfrm>
            <a:off x="5976535" y="4452619"/>
            <a:ext cx="1756040" cy="956733"/>
          </a:xfrm>
          <a:prstGeom prst="roundRect">
            <a:avLst/>
          </a:prstGeom>
          <a:gradFill>
            <a:gsLst>
              <a:gs pos="0">
                <a:srgbClr val="2C3E12"/>
              </a:gs>
              <a:gs pos="100000">
                <a:srgbClr val="5FA024"/>
              </a:gs>
            </a:gsLst>
          </a:gradFill>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lang="en-US" sz="1550" dirty="0"/>
              <a:t>Limited processing time</a:t>
            </a:r>
          </a:p>
        </p:txBody>
      </p:sp>
    </p:spTree>
    <p:extLst>
      <p:ext uri="{BB962C8B-B14F-4D97-AF65-F5344CB8AC3E}">
        <p14:creationId xmlns:p14="http://schemas.microsoft.com/office/powerpoint/2010/main" val="197985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Title 3"/>
          <p:cNvSpPr>
            <a:spLocks noGrp="1"/>
          </p:cNvSpPr>
          <p:nvPr>
            <p:ph type="title"/>
          </p:nvPr>
        </p:nvSpPr>
        <p:spPr>
          <a:xfrm>
            <a:off x="0" y="139247"/>
            <a:ext cx="9144000" cy="1076325"/>
          </a:xfrm>
        </p:spPr>
        <p:txBody>
          <a:bodyPr/>
          <a:lstStyle/>
          <a:p>
            <a:r>
              <a:rPr lang="en-US" sz="2700" dirty="0">
                <a:latin typeface="Verdana" charset="0"/>
              </a:rPr>
              <a:t>Network Operators Require Better Telemetry</a:t>
            </a:r>
          </a:p>
        </p:txBody>
      </p:sp>
      <p:sp>
        <p:nvSpPr>
          <p:cNvPr id="7" name="Content Placeholder 4">
            <a:extLst>
              <a:ext uri="{FF2B5EF4-FFF2-40B4-BE49-F238E27FC236}">
                <a16:creationId xmlns:a16="http://schemas.microsoft.com/office/drawing/2014/main" id="{D52133E4-9FF1-4B96-838A-2D28628F2B05}"/>
              </a:ext>
            </a:extLst>
          </p:cNvPr>
          <p:cNvSpPr>
            <a:spLocks noGrp="1"/>
          </p:cNvSpPr>
          <p:nvPr>
            <p:ph sz="quarter" idx="14"/>
          </p:nvPr>
        </p:nvSpPr>
        <p:spPr>
          <a:xfrm>
            <a:off x="0" y="1691752"/>
            <a:ext cx="9143999" cy="3683000"/>
          </a:xfrm>
        </p:spPr>
        <p:txBody>
          <a:bodyPr lIns="0" rIns="0"/>
          <a:lstStyle/>
          <a:p>
            <a:pPr>
              <a:lnSpc>
                <a:spcPct val="150000"/>
              </a:lnSpc>
            </a:pPr>
            <a:r>
              <a:rPr lang="en-US" sz="2350" dirty="0">
                <a:latin typeface="Verdana" charset="0"/>
              </a:rPr>
              <a:t>Networks become complex, making it hard to diagnose problems.</a:t>
            </a:r>
          </a:p>
          <a:p>
            <a:pPr marL="0" indent="0">
              <a:lnSpc>
                <a:spcPct val="150000"/>
              </a:lnSpc>
              <a:buNone/>
            </a:pPr>
            <a:endParaRPr lang="en-US" sz="700" dirty="0">
              <a:latin typeface="Verdana" charset="0"/>
            </a:endParaRPr>
          </a:p>
          <a:p>
            <a:pPr>
              <a:lnSpc>
                <a:spcPct val="150000"/>
              </a:lnSpc>
            </a:pPr>
            <a:r>
              <a:rPr lang="en-US" sz="2350" dirty="0">
                <a:latin typeface="Verdana" charset="0"/>
              </a:rPr>
              <a:t>Self-driving networks require automatic understanding of the link bottlenecks and issues.</a:t>
            </a:r>
          </a:p>
          <a:p>
            <a:pPr>
              <a:lnSpc>
                <a:spcPct val="150000"/>
              </a:lnSpc>
            </a:pPr>
            <a:endParaRPr lang="en-US" sz="700" dirty="0">
              <a:latin typeface="Verdana" charset="0"/>
            </a:endParaRPr>
          </a:p>
          <a:p>
            <a:pPr>
              <a:lnSpc>
                <a:spcPct val="150000"/>
              </a:lnSpc>
            </a:pPr>
            <a:r>
              <a:rPr lang="en-US" sz="2350" dirty="0">
                <a:latin typeface="Verdana" charset="0"/>
              </a:rPr>
              <a:t>Attacks are becoming easy and affordable, which requires fine-grained traffic analysis to mitigate and secure.</a:t>
            </a:r>
          </a:p>
        </p:txBody>
      </p:sp>
      <p:sp>
        <p:nvSpPr>
          <p:cNvPr id="5" name="Slide Number Placeholder 2">
            <a:extLst>
              <a:ext uri="{FF2B5EF4-FFF2-40B4-BE49-F238E27FC236}">
                <a16:creationId xmlns:a16="http://schemas.microsoft.com/office/drawing/2014/main" id="{E3F1077F-9635-4424-B46A-27F2E47586C4}"/>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55</a:t>
            </a:fld>
            <a:endParaRPr lang="en-US" sz="1200" dirty="0">
              <a:solidFill>
                <a:schemeClr val="tx1">
                  <a:tint val="75000"/>
                </a:schemeClr>
              </a:solidFill>
            </a:endParaRPr>
          </a:p>
        </p:txBody>
      </p:sp>
      <p:pic>
        <p:nvPicPr>
          <p:cNvPr id="15" name="Picture 14">
            <a:extLst>
              <a:ext uri="{FF2B5EF4-FFF2-40B4-BE49-F238E27FC236}">
                <a16:creationId xmlns:a16="http://schemas.microsoft.com/office/drawing/2014/main" id="{5133762D-34A8-47E7-AC16-81958C48C58B}"/>
              </a:ext>
            </a:extLst>
          </p:cNvPr>
          <p:cNvPicPr>
            <a:picLocks noChangeAspect="1"/>
          </p:cNvPicPr>
          <p:nvPr/>
        </p:nvPicPr>
        <p:blipFill rotWithShape="1">
          <a:blip r:embed="rId2"/>
          <a:srcRect l="4371" t="11598" r="25940" b="16191"/>
          <a:stretch/>
        </p:blipFill>
        <p:spPr>
          <a:xfrm>
            <a:off x="1088313" y="1297719"/>
            <a:ext cx="6624453" cy="4578379"/>
          </a:xfrm>
          <a:prstGeom prst="rect">
            <a:avLst/>
          </a:prstGeom>
        </p:spPr>
      </p:pic>
    </p:spTree>
    <p:extLst>
      <p:ext uri="{BB962C8B-B14F-4D97-AF65-F5344CB8AC3E}">
        <p14:creationId xmlns:p14="http://schemas.microsoft.com/office/powerpoint/2010/main" val="358314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 presetClass="exit" presetSubtype="0" fill="hold" nodeType="with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E6F918-77F8-40C8-9FA9-4FF9C20405B6}"/>
              </a:ext>
            </a:extLst>
          </p:cNvPr>
          <p:cNvPicPr>
            <a:picLocks noChangeAspect="1"/>
          </p:cNvPicPr>
          <p:nvPr/>
        </p:nvPicPr>
        <p:blipFill>
          <a:blip r:embed="rId2"/>
          <a:stretch>
            <a:fillRect/>
          </a:stretch>
        </p:blipFill>
        <p:spPr>
          <a:xfrm>
            <a:off x="1172079" y="2255238"/>
            <a:ext cx="5393267" cy="3767737"/>
          </a:xfrm>
          <a:prstGeom prst="rect">
            <a:avLst/>
          </a:prstGeom>
        </p:spPr>
      </p:pic>
      <p:sp>
        <p:nvSpPr>
          <p:cNvPr id="6" name="Rectangle 5">
            <a:extLst>
              <a:ext uri="{FF2B5EF4-FFF2-40B4-BE49-F238E27FC236}">
                <a16:creationId xmlns:a16="http://schemas.microsoft.com/office/drawing/2014/main" id="{A8A0DD6D-AE34-4B97-AC35-583DBDD15037}"/>
              </a:ext>
            </a:extLst>
          </p:cNvPr>
          <p:cNvSpPr/>
          <p:nvPr/>
        </p:nvSpPr>
        <p:spPr>
          <a:xfrm>
            <a:off x="5663857" y="3797300"/>
            <a:ext cx="1731777" cy="791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909F9-638E-42A9-BD6F-30776FA64BB4}"/>
              </a:ext>
            </a:extLst>
          </p:cNvPr>
          <p:cNvSpPr/>
          <p:nvPr/>
        </p:nvSpPr>
        <p:spPr>
          <a:xfrm>
            <a:off x="3894667" y="2971800"/>
            <a:ext cx="2726266" cy="33444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34379ED-F2B3-4B94-AC0C-992BDA17D5A5}"/>
              </a:ext>
            </a:extLst>
          </p:cNvPr>
          <p:cNvSpPr/>
          <p:nvPr/>
        </p:nvSpPr>
        <p:spPr>
          <a:xfrm>
            <a:off x="1748366" y="4292599"/>
            <a:ext cx="2399957" cy="1672167"/>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10412C-322B-40F9-8106-9BC660891C1D}"/>
              </a:ext>
            </a:extLst>
          </p:cNvPr>
          <p:cNvSpPr/>
          <p:nvPr/>
        </p:nvSpPr>
        <p:spPr>
          <a:xfrm>
            <a:off x="1116492" y="3219449"/>
            <a:ext cx="631874" cy="2948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E42053-A726-49CC-A259-27878378444F}"/>
              </a:ext>
            </a:extLst>
          </p:cNvPr>
          <p:cNvSpPr/>
          <p:nvPr/>
        </p:nvSpPr>
        <p:spPr>
          <a:xfrm>
            <a:off x="4196519" y="2548467"/>
            <a:ext cx="2109308"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344675-9A60-443D-901C-E3ECEB143939}"/>
              </a:ext>
            </a:extLst>
          </p:cNvPr>
          <p:cNvSpPr/>
          <p:nvPr/>
        </p:nvSpPr>
        <p:spPr>
          <a:xfrm>
            <a:off x="1794933" y="3384550"/>
            <a:ext cx="1953512" cy="247649"/>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AD 2</a:t>
            </a:r>
          </a:p>
        </p:txBody>
      </p:sp>
      <p:sp>
        <p:nvSpPr>
          <p:cNvPr id="15" name="Rectangle 14">
            <a:extLst>
              <a:ext uri="{FF2B5EF4-FFF2-40B4-BE49-F238E27FC236}">
                <a16:creationId xmlns:a16="http://schemas.microsoft.com/office/drawing/2014/main" id="{F1FEBDE6-2C3C-42B2-9907-364199BD5562}"/>
              </a:ext>
            </a:extLst>
          </p:cNvPr>
          <p:cNvSpPr/>
          <p:nvPr/>
        </p:nvSpPr>
        <p:spPr>
          <a:xfrm>
            <a:off x="1798612" y="3742831"/>
            <a:ext cx="1984880" cy="404777"/>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AD 3</a:t>
            </a:r>
          </a:p>
        </p:txBody>
      </p:sp>
      <p:sp>
        <p:nvSpPr>
          <p:cNvPr id="16" name="Rectangle 15">
            <a:extLst>
              <a:ext uri="{FF2B5EF4-FFF2-40B4-BE49-F238E27FC236}">
                <a16:creationId xmlns:a16="http://schemas.microsoft.com/office/drawing/2014/main" id="{AFBD2801-320D-4578-B5B6-3FC8FC87ACC4}"/>
              </a:ext>
            </a:extLst>
          </p:cNvPr>
          <p:cNvSpPr/>
          <p:nvPr/>
        </p:nvSpPr>
        <p:spPr>
          <a:xfrm>
            <a:off x="1647919" y="4258240"/>
            <a:ext cx="5155047" cy="1764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229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Title 3"/>
          <p:cNvSpPr>
            <a:spLocks noGrp="1"/>
          </p:cNvSpPr>
          <p:nvPr>
            <p:ph type="title"/>
          </p:nvPr>
        </p:nvSpPr>
        <p:spPr/>
        <p:txBody>
          <a:bodyPr/>
          <a:lstStyle/>
          <a:p>
            <a:r>
              <a:rPr lang="en-US" dirty="0">
                <a:latin typeface="Verdana" charset="0"/>
              </a:rPr>
              <a:t>Network Rates are on the Rise</a:t>
            </a:r>
          </a:p>
        </p:txBody>
      </p:sp>
      <p:pic>
        <p:nvPicPr>
          <p:cNvPr id="1026" name="Picture 2" descr="Related image">
            <a:extLst>
              <a:ext uri="{FF2B5EF4-FFF2-40B4-BE49-F238E27FC236}">
                <a16:creationId xmlns:a16="http://schemas.microsoft.com/office/drawing/2014/main" id="{F466F947-B829-408E-BE81-E55399887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567" y="1424668"/>
            <a:ext cx="6299944" cy="4474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D1EF6C-C755-45CA-8594-81A7FE5CA532}"/>
              </a:ext>
            </a:extLst>
          </p:cNvPr>
          <p:cNvSpPr txBox="1"/>
          <p:nvPr/>
        </p:nvSpPr>
        <p:spPr>
          <a:xfrm>
            <a:off x="200417" y="6025696"/>
            <a:ext cx="7927130" cy="423193"/>
          </a:xfrm>
          <a:prstGeom prst="rect">
            <a:avLst/>
          </a:prstGeom>
          <a:ln>
            <a:noFill/>
          </a:ln>
        </p:spPr>
        <p:txBody>
          <a:bodyPr wrap="square" rtlCol="0">
            <a:spAutoFit/>
          </a:bodyPr>
          <a:lstStyle/>
          <a:p>
            <a:r>
              <a:rPr lang="en-US" sz="2150" dirty="0"/>
              <a:t>The per-packet processing time is shrinking accordingly</a:t>
            </a:r>
          </a:p>
        </p:txBody>
      </p:sp>
      <p:sp>
        <p:nvSpPr>
          <p:cNvPr id="7" name="Slide Number Placeholder 2">
            <a:extLst>
              <a:ext uri="{FF2B5EF4-FFF2-40B4-BE49-F238E27FC236}">
                <a16:creationId xmlns:a16="http://schemas.microsoft.com/office/drawing/2014/main" id="{9576801B-68E1-48FD-B838-A7A06F3C13AE}"/>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57</a:t>
            </a:fld>
            <a:endParaRPr lang="en-US" sz="1200" dirty="0">
              <a:solidFill>
                <a:schemeClr val="tx1">
                  <a:tint val="75000"/>
                </a:schemeClr>
              </a:solidFill>
            </a:endParaRPr>
          </a:p>
        </p:txBody>
      </p:sp>
    </p:spTree>
    <p:extLst>
      <p:ext uri="{BB962C8B-B14F-4D97-AF65-F5344CB8AC3E}">
        <p14:creationId xmlns:p14="http://schemas.microsoft.com/office/powerpoint/2010/main" val="38660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0A9C-9369-413C-B489-B23C73E40255}"/>
              </a:ext>
            </a:extLst>
          </p:cNvPr>
          <p:cNvSpPr>
            <a:spLocks noGrp="1"/>
          </p:cNvSpPr>
          <p:nvPr>
            <p:ph type="title"/>
          </p:nvPr>
        </p:nvSpPr>
        <p:spPr>
          <a:xfrm>
            <a:off x="172085" y="158964"/>
            <a:ext cx="8326438" cy="1076325"/>
          </a:xfrm>
        </p:spPr>
        <p:txBody>
          <a:bodyPr/>
          <a:lstStyle/>
          <a:p>
            <a:r>
              <a:rPr lang="en-US" dirty="0"/>
              <a:t>What to do?</a:t>
            </a:r>
          </a:p>
        </p:txBody>
      </p:sp>
      <p:sp>
        <p:nvSpPr>
          <p:cNvPr id="6" name="TextBox 5">
            <a:extLst>
              <a:ext uri="{FF2B5EF4-FFF2-40B4-BE49-F238E27FC236}">
                <a16:creationId xmlns:a16="http://schemas.microsoft.com/office/drawing/2014/main" id="{7624E8A0-7EDD-4732-9123-1D8B1C86AC55}"/>
              </a:ext>
            </a:extLst>
          </p:cNvPr>
          <p:cNvSpPr txBox="1"/>
          <p:nvPr/>
        </p:nvSpPr>
        <p:spPr>
          <a:xfrm>
            <a:off x="4483100" y="1371600"/>
            <a:ext cx="2651760" cy="946413"/>
          </a:xfrm>
          <a:prstGeom prst="rect">
            <a:avLst/>
          </a:prstGeom>
          <a:ln>
            <a:noFill/>
          </a:ln>
        </p:spPr>
        <p:txBody>
          <a:bodyPr wrap="square" rtlCol="0">
            <a:spAutoFit/>
          </a:bodyPr>
          <a:lstStyle/>
          <a:p>
            <a:r>
              <a:rPr lang="en-US" sz="1850" dirty="0">
                <a:solidFill>
                  <a:schemeClr val="bg2">
                    <a:lumMod val="25000"/>
                  </a:schemeClr>
                </a:solidFill>
              </a:rPr>
              <a:t>Approximate Measurement</a:t>
            </a:r>
          </a:p>
          <a:p>
            <a:r>
              <a:rPr lang="en-US" sz="1850" dirty="0">
                <a:solidFill>
                  <a:schemeClr val="bg2">
                    <a:lumMod val="25000"/>
                  </a:schemeClr>
                </a:solidFill>
              </a:rPr>
              <a:t>Algorithms </a:t>
            </a:r>
          </a:p>
        </p:txBody>
      </p:sp>
      <p:sp>
        <p:nvSpPr>
          <p:cNvPr id="7" name="TextBox 6">
            <a:extLst>
              <a:ext uri="{FF2B5EF4-FFF2-40B4-BE49-F238E27FC236}">
                <a16:creationId xmlns:a16="http://schemas.microsoft.com/office/drawing/2014/main" id="{99F9FF07-F58D-4A24-B153-4A9B7199F093}"/>
              </a:ext>
            </a:extLst>
          </p:cNvPr>
          <p:cNvSpPr txBox="1"/>
          <p:nvPr/>
        </p:nvSpPr>
        <p:spPr>
          <a:xfrm>
            <a:off x="6618005" y="1418359"/>
            <a:ext cx="2460207" cy="2062103"/>
          </a:xfrm>
          <a:prstGeom prst="rect">
            <a:avLst/>
          </a:prstGeom>
          <a:ln>
            <a:noFill/>
          </a:ln>
        </p:spPr>
        <p:txBody>
          <a:bodyPr wrap="square" rtlCol="0">
            <a:spAutoFit/>
          </a:bodyPr>
          <a:lstStyle/>
          <a:p>
            <a:r>
              <a:rPr lang="en-US" sz="1600" dirty="0">
                <a:solidFill>
                  <a:schemeClr val="bg2">
                    <a:lumMod val="25000"/>
                  </a:schemeClr>
                </a:solidFill>
              </a:rPr>
              <a:t>IEEE INFOCOM 20</a:t>
            </a:r>
          </a:p>
          <a:p>
            <a:r>
              <a:rPr lang="en-US" sz="1600" dirty="0">
                <a:solidFill>
                  <a:schemeClr val="bg2">
                    <a:lumMod val="25000"/>
                  </a:schemeClr>
                </a:solidFill>
              </a:rPr>
              <a:t>IEEE/ACM </a:t>
            </a:r>
            <a:r>
              <a:rPr lang="en-US" sz="1600" dirty="0" err="1">
                <a:solidFill>
                  <a:schemeClr val="bg2">
                    <a:lumMod val="25000"/>
                  </a:schemeClr>
                </a:solidFill>
              </a:rPr>
              <a:t>ToN</a:t>
            </a:r>
            <a:r>
              <a:rPr lang="en-US" sz="1600" dirty="0">
                <a:solidFill>
                  <a:schemeClr val="bg2">
                    <a:lumMod val="25000"/>
                  </a:schemeClr>
                </a:solidFill>
              </a:rPr>
              <a:t> 19</a:t>
            </a:r>
          </a:p>
          <a:p>
            <a:r>
              <a:rPr lang="en-US" sz="1600" dirty="0">
                <a:solidFill>
                  <a:schemeClr val="bg2">
                    <a:lumMod val="25000"/>
                  </a:schemeClr>
                </a:solidFill>
              </a:rPr>
              <a:t>ACM/IEEE ANCS 18</a:t>
            </a:r>
          </a:p>
          <a:p>
            <a:r>
              <a:rPr lang="en-US" sz="1600" dirty="0">
                <a:solidFill>
                  <a:schemeClr val="bg2">
                    <a:lumMod val="25000"/>
                  </a:schemeClr>
                </a:solidFill>
              </a:rPr>
              <a:t>IEEE INFOCOM 18</a:t>
            </a:r>
          </a:p>
          <a:p>
            <a:r>
              <a:rPr lang="en-US" sz="1600" dirty="0">
                <a:solidFill>
                  <a:schemeClr val="bg2">
                    <a:lumMod val="25000"/>
                  </a:schemeClr>
                </a:solidFill>
              </a:rPr>
              <a:t>IEEE INFOCOM 17</a:t>
            </a:r>
          </a:p>
          <a:p>
            <a:r>
              <a:rPr lang="en-US" sz="1600" dirty="0">
                <a:solidFill>
                  <a:schemeClr val="bg2">
                    <a:lumMod val="25000"/>
                  </a:schemeClr>
                </a:solidFill>
              </a:rPr>
              <a:t>IEEE INFOCOM 16</a:t>
            </a:r>
          </a:p>
          <a:p>
            <a:r>
              <a:rPr lang="en-US" sz="1600" dirty="0">
                <a:solidFill>
                  <a:schemeClr val="bg2">
                    <a:lumMod val="25000"/>
                  </a:schemeClr>
                </a:solidFill>
              </a:rPr>
              <a:t>…</a:t>
            </a:r>
          </a:p>
          <a:p>
            <a:endParaRPr lang="en-US" sz="1600" dirty="0">
              <a:solidFill>
                <a:schemeClr val="bg2">
                  <a:lumMod val="25000"/>
                </a:schemeClr>
              </a:solidFill>
            </a:endParaRPr>
          </a:p>
        </p:txBody>
      </p:sp>
      <p:sp>
        <p:nvSpPr>
          <p:cNvPr id="9" name="Rectangle 8">
            <a:extLst>
              <a:ext uri="{FF2B5EF4-FFF2-40B4-BE49-F238E27FC236}">
                <a16:creationId xmlns:a16="http://schemas.microsoft.com/office/drawing/2014/main" id="{8AF6A5C7-1100-4598-82D6-844A55603FCF}"/>
              </a:ext>
            </a:extLst>
          </p:cNvPr>
          <p:cNvSpPr/>
          <p:nvPr/>
        </p:nvSpPr>
        <p:spPr>
          <a:xfrm>
            <a:off x="-1955249" y="8234123"/>
            <a:ext cx="184731" cy="369332"/>
          </a:xfrm>
          <a:prstGeom prst="rect">
            <a:avLst/>
          </a:prstGeom>
        </p:spPr>
        <p:txBody>
          <a:bodyPr wrap="none">
            <a:spAutoFit/>
          </a:bodyPr>
          <a:lstStyle/>
          <a:p>
            <a:endParaRPr lang="en-US" b="1" dirty="0"/>
          </a:p>
        </p:txBody>
      </p:sp>
      <p:sp>
        <p:nvSpPr>
          <p:cNvPr id="10" name="TextBox 9">
            <a:extLst>
              <a:ext uri="{FF2B5EF4-FFF2-40B4-BE49-F238E27FC236}">
                <a16:creationId xmlns:a16="http://schemas.microsoft.com/office/drawing/2014/main" id="{A66649FF-81BC-459E-A2EB-98374A0C7953}"/>
              </a:ext>
            </a:extLst>
          </p:cNvPr>
          <p:cNvSpPr txBox="1"/>
          <p:nvPr/>
        </p:nvSpPr>
        <p:spPr>
          <a:xfrm>
            <a:off x="4483100" y="4873752"/>
            <a:ext cx="1854200" cy="946413"/>
          </a:xfrm>
          <a:prstGeom prst="rect">
            <a:avLst/>
          </a:prstGeom>
          <a:ln>
            <a:noFill/>
          </a:ln>
        </p:spPr>
        <p:txBody>
          <a:bodyPr wrap="square" rtlCol="0">
            <a:spAutoFit/>
          </a:bodyPr>
          <a:lstStyle/>
          <a:p>
            <a:r>
              <a:rPr lang="en-US" sz="1850" dirty="0">
                <a:solidFill>
                  <a:srgbClr val="00B050"/>
                </a:solidFill>
              </a:rPr>
              <a:t>Redesigning  Measurement for Speed</a:t>
            </a:r>
          </a:p>
        </p:txBody>
      </p:sp>
      <p:sp>
        <p:nvSpPr>
          <p:cNvPr id="12" name="TextBox 11">
            <a:extLst>
              <a:ext uri="{FF2B5EF4-FFF2-40B4-BE49-F238E27FC236}">
                <a16:creationId xmlns:a16="http://schemas.microsoft.com/office/drawing/2014/main" id="{05618DC9-7E08-442F-B6B1-817342DEE4EE}"/>
              </a:ext>
            </a:extLst>
          </p:cNvPr>
          <p:cNvSpPr txBox="1"/>
          <p:nvPr/>
        </p:nvSpPr>
        <p:spPr>
          <a:xfrm>
            <a:off x="1920240" y="1371600"/>
            <a:ext cx="2651760" cy="946413"/>
          </a:xfrm>
          <a:prstGeom prst="rect">
            <a:avLst/>
          </a:prstGeom>
          <a:ln>
            <a:noFill/>
          </a:ln>
        </p:spPr>
        <p:txBody>
          <a:bodyPr wrap="square" rtlCol="0">
            <a:spAutoFit/>
          </a:bodyPr>
          <a:lstStyle/>
          <a:p>
            <a:r>
              <a:rPr lang="en-US" sz="1850" dirty="0">
                <a:solidFill>
                  <a:srgbClr val="FF0000"/>
                </a:solidFill>
              </a:rPr>
              <a:t>Leveraging Emerging Hardware Technologies</a:t>
            </a:r>
          </a:p>
        </p:txBody>
      </p:sp>
      <p:sp>
        <p:nvSpPr>
          <p:cNvPr id="13" name="TextBox 12">
            <a:extLst>
              <a:ext uri="{FF2B5EF4-FFF2-40B4-BE49-F238E27FC236}">
                <a16:creationId xmlns:a16="http://schemas.microsoft.com/office/drawing/2014/main" id="{4CCBE63A-7022-4B0E-A24D-F1A3829D5D18}"/>
              </a:ext>
            </a:extLst>
          </p:cNvPr>
          <p:cNvSpPr txBox="1"/>
          <p:nvPr/>
        </p:nvSpPr>
        <p:spPr>
          <a:xfrm>
            <a:off x="-38099" y="4873752"/>
            <a:ext cx="3060700" cy="584775"/>
          </a:xfrm>
          <a:prstGeom prst="rect">
            <a:avLst/>
          </a:prstGeom>
          <a:ln>
            <a:noFill/>
          </a:ln>
        </p:spPr>
        <p:txBody>
          <a:bodyPr wrap="square" rtlCol="0">
            <a:spAutoFit/>
          </a:bodyPr>
          <a:lstStyle/>
          <a:p>
            <a:r>
              <a:rPr lang="en-US" sz="1600" dirty="0">
                <a:solidFill>
                  <a:schemeClr val="accent4">
                    <a:lumMod val="75000"/>
                  </a:schemeClr>
                </a:solidFill>
              </a:rPr>
              <a:t>SIGMETRICS 2020</a:t>
            </a:r>
          </a:p>
          <a:p>
            <a:r>
              <a:rPr lang="en-US" sz="1600" dirty="0">
                <a:solidFill>
                  <a:schemeClr val="accent4">
                    <a:lumMod val="75000"/>
                  </a:schemeClr>
                </a:solidFill>
              </a:rPr>
              <a:t>VLDB 2019</a:t>
            </a:r>
          </a:p>
        </p:txBody>
      </p:sp>
      <p:sp>
        <p:nvSpPr>
          <p:cNvPr id="14" name="TextBox 13">
            <a:extLst>
              <a:ext uri="{FF2B5EF4-FFF2-40B4-BE49-F238E27FC236}">
                <a16:creationId xmlns:a16="http://schemas.microsoft.com/office/drawing/2014/main" id="{67D70F0D-0472-46BD-9542-2982135DBD5E}"/>
              </a:ext>
            </a:extLst>
          </p:cNvPr>
          <p:cNvSpPr txBox="1"/>
          <p:nvPr/>
        </p:nvSpPr>
        <p:spPr>
          <a:xfrm>
            <a:off x="1920240" y="4873752"/>
            <a:ext cx="2651760" cy="969496"/>
          </a:xfrm>
          <a:prstGeom prst="rect">
            <a:avLst/>
          </a:prstGeom>
          <a:ln>
            <a:noFill/>
          </a:ln>
        </p:spPr>
        <p:txBody>
          <a:bodyPr wrap="square" rtlCol="0">
            <a:spAutoFit/>
          </a:bodyPr>
          <a:lstStyle/>
          <a:p>
            <a:r>
              <a:rPr lang="en-US" sz="1850" dirty="0">
                <a:solidFill>
                  <a:schemeClr val="accent4">
                    <a:lumMod val="75000"/>
                  </a:schemeClr>
                </a:solidFill>
              </a:rPr>
              <a:t>Designing Expressive Algorithms</a:t>
            </a:r>
          </a:p>
        </p:txBody>
      </p:sp>
      <p:sp>
        <p:nvSpPr>
          <p:cNvPr id="15" name="TextBox 14">
            <a:extLst>
              <a:ext uri="{FF2B5EF4-FFF2-40B4-BE49-F238E27FC236}">
                <a16:creationId xmlns:a16="http://schemas.microsoft.com/office/drawing/2014/main" id="{10759DA6-4A54-40DC-9144-F86B0128D22C}"/>
              </a:ext>
            </a:extLst>
          </p:cNvPr>
          <p:cNvSpPr txBox="1"/>
          <p:nvPr/>
        </p:nvSpPr>
        <p:spPr>
          <a:xfrm>
            <a:off x="0" y="1480737"/>
            <a:ext cx="3060700" cy="338554"/>
          </a:xfrm>
          <a:prstGeom prst="rect">
            <a:avLst/>
          </a:prstGeom>
          <a:ln>
            <a:noFill/>
          </a:ln>
        </p:spPr>
        <p:txBody>
          <a:bodyPr wrap="square" rtlCol="0">
            <a:spAutoFit/>
          </a:bodyPr>
          <a:lstStyle/>
          <a:p>
            <a:r>
              <a:rPr lang="en-US" sz="1600" dirty="0">
                <a:solidFill>
                  <a:srgbClr val="FF0000"/>
                </a:solidFill>
              </a:rPr>
              <a:t>IEEE ICNP 2018</a:t>
            </a:r>
          </a:p>
        </p:txBody>
      </p:sp>
      <p:sp>
        <p:nvSpPr>
          <p:cNvPr id="17" name="Rectangle 16">
            <a:extLst>
              <a:ext uri="{FF2B5EF4-FFF2-40B4-BE49-F238E27FC236}">
                <a16:creationId xmlns:a16="http://schemas.microsoft.com/office/drawing/2014/main" id="{9C9998C1-393C-465A-B6A1-FD3056C0793E}"/>
              </a:ext>
            </a:extLst>
          </p:cNvPr>
          <p:cNvSpPr/>
          <p:nvPr/>
        </p:nvSpPr>
        <p:spPr>
          <a:xfrm>
            <a:off x="8242300" y="6000750"/>
            <a:ext cx="901700" cy="843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ACD1747-4CED-4D96-AD71-FA5FDAC26CAA}"/>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1AAE22-37C8-4914-8477-39F8F5DB8F22}"/>
              </a:ext>
            </a:extLst>
          </p:cNvPr>
          <p:cNvSpPr txBox="1"/>
          <p:nvPr/>
        </p:nvSpPr>
        <p:spPr>
          <a:xfrm>
            <a:off x="6202680" y="4874111"/>
            <a:ext cx="3060700" cy="2062103"/>
          </a:xfrm>
          <a:prstGeom prst="rect">
            <a:avLst/>
          </a:prstGeom>
          <a:ln>
            <a:noFill/>
          </a:ln>
        </p:spPr>
        <p:txBody>
          <a:bodyPr wrap="square" rtlCol="0">
            <a:spAutoFit/>
          </a:bodyPr>
          <a:lstStyle/>
          <a:p>
            <a:r>
              <a:rPr lang="en-US" sz="1600" dirty="0">
                <a:solidFill>
                  <a:srgbClr val="00B050"/>
                </a:solidFill>
              </a:rPr>
              <a:t>ACM SIGCOMM 19</a:t>
            </a:r>
          </a:p>
          <a:p>
            <a:r>
              <a:rPr lang="en-US" sz="1600" dirty="0">
                <a:solidFill>
                  <a:srgbClr val="00B050"/>
                </a:solidFill>
              </a:rPr>
              <a:t>ACM IMC 19</a:t>
            </a:r>
          </a:p>
          <a:p>
            <a:r>
              <a:rPr lang="en-US" sz="1600" dirty="0">
                <a:solidFill>
                  <a:srgbClr val="00B050"/>
                </a:solidFill>
              </a:rPr>
              <a:t>IFIP NETWORKING 19</a:t>
            </a:r>
          </a:p>
          <a:p>
            <a:r>
              <a:rPr lang="en-US" sz="1600" dirty="0">
                <a:solidFill>
                  <a:srgbClr val="00B050"/>
                </a:solidFill>
              </a:rPr>
              <a:t>ACM </a:t>
            </a:r>
            <a:r>
              <a:rPr lang="en-US" sz="1600" dirty="0" err="1">
                <a:solidFill>
                  <a:srgbClr val="00B050"/>
                </a:solidFill>
              </a:rPr>
              <a:t>CoNEXT</a:t>
            </a:r>
            <a:r>
              <a:rPr lang="en-US" sz="1600" dirty="0">
                <a:solidFill>
                  <a:srgbClr val="00B050"/>
                </a:solidFill>
              </a:rPr>
              <a:t> 18</a:t>
            </a:r>
          </a:p>
          <a:p>
            <a:r>
              <a:rPr lang="en-US" sz="1600" dirty="0">
                <a:solidFill>
                  <a:srgbClr val="00B050"/>
                </a:solidFill>
              </a:rPr>
              <a:t>ACM ICDCN 18 </a:t>
            </a:r>
            <a:r>
              <a:rPr lang="en-US" sz="1600" b="1" dirty="0">
                <a:solidFill>
                  <a:srgbClr val="00B050"/>
                </a:solidFill>
              </a:rPr>
              <a:t>best paper</a:t>
            </a:r>
          </a:p>
          <a:p>
            <a:r>
              <a:rPr lang="en-US" sz="1600" dirty="0">
                <a:solidFill>
                  <a:srgbClr val="00B050"/>
                </a:solidFill>
              </a:rPr>
              <a:t>ACM SIGCOMM 17</a:t>
            </a:r>
          </a:p>
          <a:p>
            <a:r>
              <a:rPr lang="en-US" sz="1600" dirty="0">
                <a:solidFill>
                  <a:srgbClr val="00B050"/>
                </a:solidFill>
              </a:rPr>
              <a:t>IEEE INFOCOM 17</a:t>
            </a:r>
          </a:p>
          <a:p>
            <a:r>
              <a:rPr lang="en-US" sz="1600" dirty="0">
                <a:solidFill>
                  <a:srgbClr val="00B050"/>
                </a:solidFill>
              </a:rPr>
              <a:t>…</a:t>
            </a:r>
          </a:p>
        </p:txBody>
      </p:sp>
      <p:sp>
        <p:nvSpPr>
          <p:cNvPr id="3" name="Rectangle: Rounded Corners 2">
            <a:extLst>
              <a:ext uri="{FF2B5EF4-FFF2-40B4-BE49-F238E27FC236}">
                <a16:creationId xmlns:a16="http://schemas.microsoft.com/office/drawing/2014/main" id="{6767F6A1-E53B-48F5-8464-C00EAC33126C}"/>
              </a:ext>
            </a:extLst>
          </p:cNvPr>
          <p:cNvSpPr/>
          <p:nvPr/>
        </p:nvSpPr>
        <p:spPr>
          <a:xfrm>
            <a:off x="2306062" y="2661836"/>
            <a:ext cx="3927313" cy="2061467"/>
          </a:xfrm>
          <a:prstGeom prst="roundRect">
            <a:avLst>
              <a:gd name="adj" fmla="val 97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4543C9F-B827-4DA6-BAB3-4BB837528BEA}"/>
              </a:ext>
            </a:extLst>
          </p:cNvPr>
          <p:cNvSpPr/>
          <p:nvPr/>
        </p:nvSpPr>
        <p:spPr>
          <a:xfrm>
            <a:off x="1752599" y="1138106"/>
            <a:ext cx="2641599" cy="1401894"/>
          </a:xfrm>
          <a:prstGeom prst="ellipse">
            <a:avLst/>
          </a:prstGeom>
          <a:noFill/>
          <a:ln w="825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Slide Number Placeholder 2">
            <a:extLst>
              <a:ext uri="{FF2B5EF4-FFF2-40B4-BE49-F238E27FC236}">
                <a16:creationId xmlns:a16="http://schemas.microsoft.com/office/drawing/2014/main" id="{7C3F26AD-A925-4FDA-B604-D6CBDF27D8E5}"/>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58</a:t>
            </a:fld>
            <a:endParaRPr lang="en-US" sz="1200" dirty="0">
              <a:solidFill>
                <a:schemeClr val="tx1">
                  <a:tint val="75000"/>
                </a:schemeClr>
              </a:solidFill>
            </a:endParaRPr>
          </a:p>
        </p:txBody>
      </p:sp>
    </p:spTree>
    <p:extLst>
      <p:ext uri="{BB962C8B-B14F-4D97-AF65-F5344CB8AC3E}">
        <p14:creationId xmlns:p14="http://schemas.microsoft.com/office/powerpoint/2010/main" val="382549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P spid="13" grpId="0"/>
      <p:bldP spid="14" grpId="0"/>
      <p:bldP spid="15" grpId="0"/>
      <p:bldP spid="11"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0A9C-9369-413C-B489-B23C73E40255}"/>
              </a:ext>
            </a:extLst>
          </p:cNvPr>
          <p:cNvSpPr>
            <a:spLocks noGrp="1"/>
          </p:cNvSpPr>
          <p:nvPr>
            <p:ph type="title"/>
          </p:nvPr>
        </p:nvSpPr>
        <p:spPr>
          <a:xfrm>
            <a:off x="172085" y="158964"/>
            <a:ext cx="8326438" cy="1076325"/>
          </a:xfrm>
        </p:spPr>
        <p:txBody>
          <a:bodyPr/>
          <a:lstStyle/>
          <a:p>
            <a:r>
              <a:rPr lang="en-US" dirty="0"/>
              <a:t>What to do?</a:t>
            </a:r>
          </a:p>
        </p:txBody>
      </p:sp>
      <p:sp>
        <p:nvSpPr>
          <p:cNvPr id="6" name="TextBox 5">
            <a:extLst>
              <a:ext uri="{FF2B5EF4-FFF2-40B4-BE49-F238E27FC236}">
                <a16:creationId xmlns:a16="http://schemas.microsoft.com/office/drawing/2014/main" id="{7624E8A0-7EDD-4732-9123-1D8B1C86AC55}"/>
              </a:ext>
            </a:extLst>
          </p:cNvPr>
          <p:cNvSpPr txBox="1"/>
          <p:nvPr/>
        </p:nvSpPr>
        <p:spPr>
          <a:xfrm>
            <a:off x="4483100" y="1371600"/>
            <a:ext cx="2651760" cy="946413"/>
          </a:xfrm>
          <a:prstGeom prst="rect">
            <a:avLst/>
          </a:prstGeom>
          <a:ln>
            <a:noFill/>
          </a:ln>
        </p:spPr>
        <p:txBody>
          <a:bodyPr wrap="square" rtlCol="0">
            <a:spAutoFit/>
          </a:bodyPr>
          <a:lstStyle/>
          <a:p>
            <a:r>
              <a:rPr lang="en-US" sz="1850" dirty="0">
                <a:solidFill>
                  <a:schemeClr val="bg2">
                    <a:lumMod val="25000"/>
                  </a:schemeClr>
                </a:solidFill>
              </a:rPr>
              <a:t>Approximate Measurement</a:t>
            </a:r>
          </a:p>
          <a:p>
            <a:r>
              <a:rPr lang="en-US" sz="1850" dirty="0">
                <a:solidFill>
                  <a:schemeClr val="bg2">
                    <a:lumMod val="25000"/>
                  </a:schemeClr>
                </a:solidFill>
              </a:rPr>
              <a:t>Algorithms </a:t>
            </a:r>
          </a:p>
        </p:txBody>
      </p:sp>
      <p:sp>
        <p:nvSpPr>
          <p:cNvPr id="7" name="TextBox 6">
            <a:extLst>
              <a:ext uri="{FF2B5EF4-FFF2-40B4-BE49-F238E27FC236}">
                <a16:creationId xmlns:a16="http://schemas.microsoft.com/office/drawing/2014/main" id="{99F9FF07-F58D-4A24-B153-4A9B7199F093}"/>
              </a:ext>
            </a:extLst>
          </p:cNvPr>
          <p:cNvSpPr txBox="1"/>
          <p:nvPr/>
        </p:nvSpPr>
        <p:spPr>
          <a:xfrm>
            <a:off x="6618005" y="1418359"/>
            <a:ext cx="2460207" cy="2062103"/>
          </a:xfrm>
          <a:prstGeom prst="rect">
            <a:avLst/>
          </a:prstGeom>
          <a:ln>
            <a:noFill/>
          </a:ln>
        </p:spPr>
        <p:txBody>
          <a:bodyPr wrap="square" rtlCol="0">
            <a:spAutoFit/>
          </a:bodyPr>
          <a:lstStyle/>
          <a:p>
            <a:r>
              <a:rPr lang="en-US" sz="1600" dirty="0">
                <a:solidFill>
                  <a:schemeClr val="bg2">
                    <a:lumMod val="25000"/>
                  </a:schemeClr>
                </a:solidFill>
              </a:rPr>
              <a:t>IEEE INFOCOM 20</a:t>
            </a:r>
          </a:p>
          <a:p>
            <a:r>
              <a:rPr lang="en-US" sz="1600" dirty="0">
                <a:solidFill>
                  <a:schemeClr val="bg2">
                    <a:lumMod val="25000"/>
                  </a:schemeClr>
                </a:solidFill>
              </a:rPr>
              <a:t>IEEE/ACM </a:t>
            </a:r>
            <a:r>
              <a:rPr lang="en-US" sz="1600" dirty="0" err="1">
                <a:solidFill>
                  <a:schemeClr val="bg2">
                    <a:lumMod val="25000"/>
                  </a:schemeClr>
                </a:solidFill>
              </a:rPr>
              <a:t>ToN</a:t>
            </a:r>
            <a:r>
              <a:rPr lang="en-US" sz="1600" dirty="0">
                <a:solidFill>
                  <a:schemeClr val="bg2">
                    <a:lumMod val="25000"/>
                  </a:schemeClr>
                </a:solidFill>
              </a:rPr>
              <a:t> 19</a:t>
            </a:r>
          </a:p>
          <a:p>
            <a:r>
              <a:rPr lang="en-US" sz="1600" dirty="0">
                <a:solidFill>
                  <a:schemeClr val="bg2">
                    <a:lumMod val="25000"/>
                  </a:schemeClr>
                </a:solidFill>
              </a:rPr>
              <a:t>ACM/IEEE ANCS 18</a:t>
            </a:r>
          </a:p>
          <a:p>
            <a:r>
              <a:rPr lang="en-US" sz="1600" dirty="0">
                <a:solidFill>
                  <a:schemeClr val="bg2">
                    <a:lumMod val="25000"/>
                  </a:schemeClr>
                </a:solidFill>
              </a:rPr>
              <a:t>IEEE INFOCOM 18</a:t>
            </a:r>
          </a:p>
          <a:p>
            <a:r>
              <a:rPr lang="en-US" sz="1600" dirty="0">
                <a:solidFill>
                  <a:schemeClr val="bg2">
                    <a:lumMod val="25000"/>
                  </a:schemeClr>
                </a:solidFill>
              </a:rPr>
              <a:t>IEEE INFOCOM 17</a:t>
            </a:r>
          </a:p>
          <a:p>
            <a:r>
              <a:rPr lang="en-US" sz="1600" dirty="0">
                <a:solidFill>
                  <a:schemeClr val="bg2">
                    <a:lumMod val="25000"/>
                  </a:schemeClr>
                </a:solidFill>
              </a:rPr>
              <a:t>IEEE INFOCOM 16</a:t>
            </a:r>
          </a:p>
          <a:p>
            <a:r>
              <a:rPr lang="en-US" sz="1600" dirty="0">
                <a:solidFill>
                  <a:schemeClr val="bg2">
                    <a:lumMod val="25000"/>
                  </a:schemeClr>
                </a:solidFill>
              </a:rPr>
              <a:t>…</a:t>
            </a:r>
          </a:p>
          <a:p>
            <a:endParaRPr lang="en-US" sz="1600" dirty="0">
              <a:solidFill>
                <a:schemeClr val="bg2">
                  <a:lumMod val="25000"/>
                </a:schemeClr>
              </a:solidFill>
            </a:endParaRPr>
          </a:p>
        </p:txBody>
      </p:sp>
      <p:sp>
        <p:nvSpPr>
          <p:cNvPr id="9" name="Rectangle 8">
            <a:extLst>
              <a:ext uri="{FF2B5EF4-FFF2-40B4-BE49-F238E27FC236}">
                <a16:creationId xmlns:a16="http://schemas.microsoft.com/office/drawing/2014/main" id="{8AF6A5C7-1100-4598-82D6-844A55603FCF}"/>
              </a:ext>
            </a:extLst>
          </p:cNvPr>
          <p:cNvSpPr/>
          <p:nvPr/>
        </p:nvSpPr>
        <p:spPr>
          <a:xfrm>
            <a:off x="-1955249" y="8234123"/>
            <a:ext cx="184731" cy="369332"/>
          </a:xfrm>
          <a:prstGeom prst="rect">
            <a:avLst/>
          </a:prstGeom>
        </p:spPr>
        <p:txBody>
          <a:bodyPr wrap="none">
            <a:spAutoFit/>
          </a:bodyPr>
          <a:lstStyle/>
          <a:p>
            <a:endParaRPr lang="en-US" b="1" dirty="0"/>
          </a:p>
        </p:txBody>
      </p:sp>
      <p:sp>
        <p:nvSpPr>
          <p:cNvPr id="10" name="TextBox 9">
            <a:extLst>
              <a:ext uri="{FF2B5EF4-FFF2-40B4-BE49-F238E27FC236}">
                <a16:creationId xmlns:a16="http://schemas.microsoft.com/office/drawing/2014/main" id="{A66649FF-81BC-459E-A2EB-98374A0C7953}"/>
              </a:ext>
            </a:extLst>
          </p:cNvPr>
          <p:cNvSpPr txBox="1"/>
          <p:nvPr/>
        </p:nvSpPr>
        <p:spPr>
          <a:xfrm>
            <a:off x="4483100" y="4873752"/>
            <a:ext cx="1854200" cy="946413"/>
          </a:xfrm>
          <a:prstGeom prst="rect">
            <a:avLst/>
          </a:prstGeom>
          <a:ln>
            <a:noFill/>
          </a:ln>
        </p:spPr>
        <p:txBody>
          <a:bodyPr wrap="square" rtlCol="0">
            <a:spAutoFit/>
          </a:bodyPr>
          <a:lstStyle/>
          <a:p>
            <a:r>
              <a:rPr lang="en-US" sz="1850" dirty="0">
                <a:solidFill>
                  <a:srgbClr val="00B050"/>
                </a:solidFill>
              </a:rPr>
              <a:t>Redesigning  Measurement for Speed</a:t>
            </a:r>
          </a:p>
        </p:txBody>
      </p:sp>
      <p:sp>
        <p:nvSpPr>
          <p:cNvPr id="12" name="TextBox 11">
            <a:extLst>
              <a:ext uri="{FF2B5EF4-FFF2-40B4-BE49-F238E27FC236}">
                <a16:creationId xmlns:a16="http://schemas.microsoft.com/office/drawing/2014/main" id="{05618DC9-7E08-442F-B6B1-817342DEE4EE}"/>
              </a:ext>
            </a:extLst>
          </p:cNvPr>
          <p:cNvSpPr txBox="1"/>
          <p:nvPr/>
        </p:nvSpPr>
        <p:spPr>
          <a:xfrm>
            <a:off x="1920240" y="1371600"/>
            <a:ext cx="2651760" cy="946413"/>
          </a:xfrm>
          <a:prstGeom prst="rect">
            <a:avLst/>
          </a:prstGeom>
          <a:ln>
            <a:noFill/>
          </a:ln>
        </p:spPr>
        <p:txBody>
          <a:bodyPr wrap="square" rtlCol="0">
            <a:spAutoFit/>
          </a:bodyPr>
          <a:lstStyle/>
          <a:p>
            <a:r>
              <a:rPr lang="en-US" sz="1850" dirty="0">
                <a:solidFill>
                  <a:srgbClr val="FF0000"/>
                </a:solidFill>
              </a:rPr>
              <a:t>Leveraging Emerging Hardware Technologies</a:t>
            </a:r>
          </a:p>
        </p:txBody>
      </p:sp>
      <p:sp>
        <p:nvSpPr>
          <p:cNvPr id="13" name="TextBox 12">
            <a:extLst>
              <a:ext uri="{FF2B5EF4-FFF2-40B4-BE49-F238E27FC236}">
                <a16:creationId xmlns:a16="http://schemas.microsoft.com/office/drawing/2014/main" id="{4CCBE63A-7022-4B0E-A24D-F1A3829D5D18}"/>
              </a:ext>
            </a:extLst>
          </p:cNvPr>
          <p:cNvSpPr txBox="1"/>
          <p:nvPr/>
        </p:nvSpPr>
        <p:spPr>
          <a:xfrm>
            <a:off x="-38099" y="4873752"/>
            <a:ext cx="3060700" cy="584775"/>
          </a:xfrm>
          <a:prstGeom prst="rect">
            <a:avLst/>
          </a:prstGeom>
          <a:ln>
            <a:noFill/>
          </a:ln>
        </p:spPr>
        <p:txBody>
          <a:bodyPr wrap="square" rtlCol="0">
            <a:spAutoFit/>
          </a:bodyPr>
          <a:lstStyle/>
          <a:p>
            <a:r>
              <a:rPr lang="en-US" sz="1600" dirty="0">
                <a:solidFill>
                  <a:schemeClr val="accent4">
                    <a:lumMod val="75000"/>
                  </a:schemeClr>
                </a:solidFill>
              </a:rPr>
              <a:t>SIGMETRICS 2020</a:t>
            </a:r>
          </a:p>
          <a:p>
            <a:r>
              <a:rPr lang="en-US" sz="1600" dirty="0">
                <a:solidFill>
                  <a:schemeClr val="accent4">
                    <a:lumMod val="75000"/>
                  </a:schemeClr>
                </a:solidFill>
              </a:rPr>
              <a:t>VLDB 2019</a:t>
            </a:r>
          </a:p>
        </p:txBody>
      </p:sp>
      <p:sp>
        <p:nvSpPr>
          <p:cNvPr id="14" name="TextBox 13">
            <a:extLst>
              <a:ext uri="{FF2B5EF4-FFF2-40B4-BE49-F238E27FC236}">
                <a16:creationId xmlns:a16="http://schemas.microsoft.com/office/drawing/2014/main" id="{67D70F0D-0472-46BD-9542-2982135DBD5E}"/>
              </a:ext>
            </a:extLst>
          </p:cNvPr>
          <p:cNvSpPr txBox="1"/>
          <p:nvPr/>
        </p:nvSpPr>
        <p:spPr>
          <a:xfrm>
            <a:off x="1920240" y="4873752"/>
            <a:ext cx="2651760" cy="969496"/>
          </a:xfrm>
          <a:prstGeom prst="rect">
            <a:avLst/>
          </a:prstGeom>
          <a:ln>
            <a:noFill/>
          </a:ln>
        </p:spPr>
        <p:txBody>
          <a:bodyPr wrap="square" rtlCol="0">
            <a:spAutoFit/>
          </a:bodyPr>
          <a:lstStyle/>
          <a:p>
            <a:r>
              <a:rPr lang="en-US" sz="1850" dirty="0">
                <a:solidFill>
                  <a:schemeClr val="accent4">
                    <a:lumMod val="75000"/>
                  </a:schemeClr>
                </a:solidFill>
              </a:rPr>
              <a:t>Designing Expressive Algorithms</a:t>
            </a:r>
          </a:p>
        </p:txBody>
      </p:sp>
      <p:sp>
        <p:nvSpPr>
          <p:cNvPr id="15" name="TextBox 14">
            <a:extLst>
              <a:ext uri="{FF2B5EF4-FFF2-40B4-BE49-F238E27FC236}">
                <a16:creationId xmlns:a16="http://schemas.microsoft.com/office/drawing/2014/main" id="{10759DA6-4A54-40DC-9144-F86B0128D22C}"/>
              </a:ext>
            </a:extLst>
          </p:cNvPr>
          <p:cNvSpPr txBox="1"/>
          <p:nvPr/>
        </p:nvSpPr>
        <p:spPr>
          <a:xfrm>
            <a:off x="0" y="1480737"/>
            <a:ext cx="3060700" cy="338554"/>
          </a:xfrm>
          <a:prstGeom prst="rect">
            <a:avLst/>
          </a:prstGeom>
          <a:ln>
            <a:noFill/>
          </a:ln>
        </p:spPr>
        <p:txBody>
          <a:bodyPr wrap="square" rtlCol="0">
            <a:spAutoFit/>
          </a:bodyPr>
          <a:lstStyle/>
          <a:p>
            <a:r>
              <a:rPr lang="en-US" sz="1600" dirty="0">
                <a:solidFill>
                  <a:srgbClr val="FF0000"/>
                </a:solidFill>
              </a:rPr>
              <a:t>IEEE ICNP 2018</a:t>
            </a:r>
          </a:p>
        </p:txBody>
      </p:sp>
      <p:sp>
        <p:nvSpPr>
          <p:cNvPr id="17" name="Rectangle 16">
            <a:extLst>
              <a:ext uri="{FF2B5EF4-FFF2-40B4-BE49-F238E27FC236}">
                <a16:creationId xmlns:a16="http://schemas.microsoft.com/office/drawing/2014/main" id="{9C9998C1-393C-465A-B6A1-FD3056C0793E}"/>
              </a:ext>
            </a:extLst>
          </p:cNvPr>
          <p:cNvSpPr/>
          <p:nvPr/>
        </p:nvSpPr>
        <p:spPr>
          <a:xfrm>
            <a:off x="8242300" y="6000750"/>
            <a:ext cx="901700" cy="843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ACD1747-4CED-4D96-AD71-FA5FDAC26CAA}"/>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1AAE22-37C8-4914-8477-39F8F5DB8F22}"/>
              </a:ext>
            </a:extLst>
          </p:cNvPr>
          <p:cNvSpPr txBox="1"/>
          <p:nvPr/>
        </p:nvSpPr>
        <p:spPr>
          <a:xfrm>
            <a:off x="6202680" y="4874111"/>
            <a:ext cx="3060700" cy="2062103"/>
          </a:xfrm>
          <a:prstGeom prst="rect">
            <a:avLst/>
          </a:prstGeom>
          <a:ln>
            <a:noFill/>
          </a:ln>
        </p:spPr>
        <p:txBody>
          <a:bodyPr wrap="square" rtlCol="0">
            <a:spAutoFit/>
          </a:bodyPr>
          <a:lstStyle/>
          <a:p>
            <a:r>
              <a:rPr lang="en-US" sz="1600" dirty="0">
                <a:solidFill>
                  <a:srgbClr val="00B050"/>
                </a:solidFill>
              </a:rPr>
              <a:t>ACM SIGCOMM 19</a:t>
            </a:r>
          </a:p>
          <a:p>
            <a:r>
              <a:rPr lang="en-US" sz="1600" dirty="0">
                <a:solidFill>
                  <a:srgbClr val="00B050"/>
                </a:solidFill>
              </a:rPr>
              <a:t>ACM IMC 19</a:t>
            </a:r>
          </a:p>
          <a:p>
            <a:r>
              <a:rPr lang="en-US" sz="1600" dirty="0">
                <a:solidFill>
                  <a:srgbClr val="00B050"/>
                </a:solidFill>
              </a:rPr>
              <a:t>IFIP NETWORKING 19</a:t>
            </a:r>
          </a:p>
          <a:p>
            <a:r>
              <a:rPr lang="en-US" sz="1600" dirty="0">
                <a:solidFill>
                  <a:srgbClr val="00B050"/>
                </a:solidFill>
              </a:rPr>
              <a:t>ACM </a:t>
            </a:r>
            <a:r>
              <a:rPr lang="en-US" sz="1600" dirty="0" err="1">
                <a:solidFill>
                  <a:srgbClr val="00B050"/>
                </a:solidFill>
              </a:rPr>
              <a:t>CoNEXT</a:t>
            </a:r>
            <a:r>
              <a:rPr lang="en-US" sz="1600" dirty="0">
                <a:solidFill>
                  <a:srgbClr val="00B050"/>
                </a:solidFill>
              </a:rPr>
              <a:t> 18</a:t>
            </a:r>
          </a:p>
          <a:p>
            <a:r>
              <a:rPr lang="en-US" sz="1600" dirty="0">
                <a:solidFill>
                  <a:srgbClr val="00B050"/>
                </a:solidFill>
              </a:rPr>
              <a:t>ACM ICDCN 18 </a:t>
            </a:r>
            <a:r>
              <a:rPr lang="en-US" sz="1600" b="1" dirty="0">
                <a:solidFill>
                  <a:srgbClr val="00B050"/>
                </a:solidFill>
              </a:rPr>
              <a:t>best paper</a:t>
            </a:r>
          </a:p>
          <a:p>
            <a:r>
              <a:rPr lang="en-US" sz="1600" dirty="0">
                <a:solidFill>
                  <a:srgbClr val="00B050"/>
                </a:solidFill>
              </a:rPr>
              <a:t>ACM SIGCOMM 17</a:t>
            </a:r>
          </a:p>
          <a:p>
            <a:r>
              <a:rPr lang="en-US" sz="1600" dirty="0">
                <a:solidFill>
                  <a:srgbClr val="00B050"/>
                </a:solidFill>
              </a:rPr>
              <a:t>IEEE INFOCOM 17</a:t>
            </a:r>
          </a:p>
          <a:p>
            <a:r>
              <a:rPr lang="en-US" sz="1600" dirty="0">
                <a:solidFill>
                  <a:srgbClr val="00B050"/>
                </a:solidFill>
              </a:rPr>
              <a:t>…</a:t>
            </a:r>
          </a:p>
        </p:txBody>
      </p:sp>
      <p:sp>
        <p:nvSpPr>
          <p:cNvPr id="3" name="Rectangle: Rounded Corners 2">
            <a:extLst>
              <a:ext uri="{FF2B5EF4-FFF2-40B4-BE49-F238E27FC236}">
                <a16:creationId xmlns:a16="http://schemas.microsoft.com/office/drawing/2014/main" id="{6767F6A1-E53B-48F5-8464-C00EAC33126C}"/>
              </a:ext>
            </a:extLst>
          </p:cNvPr>
          <p:cNvSpPr/>
          <p:nvPr/>
        </p:nvSpPr>
        <p:spPr>
          <a:xfrm>
            <a:off x="2306062" y="2661836"/>
            <a:ext cx="3927313" cy="2061467"/>
          </a:xfrm>
          <a:prstGeom prst="roundRect">
            <a:avLst>
              <a:gd name="adj" fmla="val 97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4543C9F-B827-4DA6-BAB3-4BB837528BEA}"/>
              </a:ext>
            </a:extLst>
          </p:cNvPr>
          <p:cNvSpPr/>
          <p:nvPr/>
        </p:nvSpPr>
        <p:spPr>
          <a:xfrm>
            <a:off x="1752599" y="1138106"/>
            <a:ext cx="2641599" cy="1401894"/>
          </a:xfrm>
          <a:prstGeom prst="ellipse">
            <a:avLst/>
          </a:prstGeom>
          <a:noFill/>
          <a:ln w="825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Slide Number Placeholder 2">
            <a:extLst>
              <a:ext uri="{FF2B5EF4-FFF2-40B4-BE49-F238E27FC236}">
                <a16:creationId xmlns:a16="http://schemas.microsoft.com/office/drawing/2014/main" id="{7C3F26AD-A925-4FDA-B604-D6CBDF27D8E5}"/>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59</a:t>
            </a:fld>
            <a:endParaRPr lang="en-US" sz="1200" dirty="0">
              <a:solidFill>
                <a:schemeClr val="tx1">
                  <a:tint val="75000"/>
                </a:schemeClr>
              </a:solidFill>
            </a:endParaRPr>
          </a:p>
        </p:txBody>
      </p:sp>
    </p:spTree>
    <p:extLst>
      <p:ext uri="{BB962C8B-B14F-4D97-AF65-F5344CB8AC3E}">
        <p14:creationId xmlns:p14="http://schemas.microsoft.com/office/powerpoint/2010/main" val="332309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P spid="13" grpId="0"/>
      <p:bldP spid="14" grpId="0"/>
      <p:bldP spid="15" grpId="0"/>
      <p:bldP spid="11"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In-band Network Telemetry</a:t>
            </a:r>
          </a:p>
        </p:txBody>
      </p:sp>
      <p:sp>
        <p:nvSpPr>
          <p:cNvPr id="3" name="Content Placeholder 2">
            <a:extLst>
              <a:ext uri="{FF2B5EF4-FFF2-40B4-BE49-F238E27FC236}">
                <a16:creationId xmlns:a16="http://schemas.microsoft.com/office/drawing/2014/main" id="{BC11CEA7-A434-4442-9D17-14921B40D2A8}"/>
              </a:ext>
            </a:extLst>
          </p:cNvPr>
          <p:cNvSpPr>
            <a:spLocks noGrp="1"/>
          </p:cNvSpPr>
          <p:nvPr>
            <p:ph idx="1"/>
          </p:nvPr>
        </p:nvSpPr>
        <p:spPr>
          <a:xfrm>
            <a:off x="260492" y="1521115"/>
            <a:ext cx="8883508" cy="580505"/>
          </a:xfrm>
        </p:spPr>
        <p:txBody>
          <a:bodyPr/>
          <a:lstStyle/>
          <a:p>
            <a:r>
              <a:rPr lang="en-US" dirty="0"/>
              <a:t>Add hop information (e.g., switch ID) onto the packet</a:t>
            </a:r>
          </a:p>
        </p:txBody>
      </p:sp>
      <p:sp>
        <p:nvSpPr>
          <p:cNvPr id="19" name="TextBox 22">
            <a:extLst>
              <a:ext uri="{FF2B5EF4-FFF2-40B4-BE49-F238E27FC236}">
                <a16:creationId xmlns:a16="http://schemas.microsoft.com/office/drawing/2014/main" id="{9B4EA8A7-E668-BF4A-BF1E-AC816D2D6AB4}"/>
              </a:ext>
            </a:extLst>
          </p:cNvPr>
          <p:cNvSpPr txBox="1"/>
          <p:nvPr/>
        </p:nvSpPr>
        <p:spPr>
          <a:xfrm>
            <a:off x="2312782" y="8974051"/>
            <a:ext cx="440789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metadata value</a:t>
            </a:r>
          </a:p>
        </p:txBody>
      </p:sp>
      <p:cxnSp>
        <p:nvCxnSpPr>
          <p:cNvPr id="20" name="Elbow Connector 24">
            <a:extLst>
              <a:ext uri="{FF2B5EF4-FFF2-40B4-BE49-F238E27FC236}">
                <a16:creationId xmlns:a16="http://schemas.microsoft.com/office/drawing/2014/main" id="{2A0A6AB2-DC5E-D249-9DCB-660ABDC3E3B0}"/>
              </a:ext>
            </a:extLst>
          </p:cNvPr>
          <p:cNvCxnSpPr>
            <a:cxnSpLocks/>
            <a:stCxn id="19" idx="1"/>
          </p:cNvCxnSpPr>
          <p:nvPr/>
        </p:nvCxnSpPr>
        <p:spPr>
          <a:xfrm rot="10800000">
            <a:off x="1600508" y="8960819"/>
            <a:ext cx="712275" cy="305621"/>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ED5CEF2-1C38-41A4-8E73-D9445797640F}"/>
              </a:ext>
            </a:extLst>
          </p:cNvPr>
          <p:cNvGrpSpPr/>
          <p:nvPr/>
        </p:nvGrpSpPr>
        <p:grpSpPr>
          <a:xfrm>
            <a:off x="11430145" y="1126332"/>
            <a:ext cx="5587491" cy="4290736"/>
            <a:chOff x="1135771" y="1711107"/>
            <a:chExt cx="5587491" cy="4290736"/>
          </a:xfrm>
        </p:grpSpPr>
        <p:sp>
          <p:nvSpPr>
            <p:cNvPr id="21" name="TextBox 25">
              <a:extLst>
                <a:ext uri="{FF2B5EF4-FFF2-40B4-BE49-F238E27FC236}">
                  <a16:creationId xmlns:a16="http://schemas.microsoft.com/office/drawing/2014/main" id="{52EA2028-B1CC-C44A-A7B3-D6A176B5AA8B}"/>
                </a:ext>
              </a:extLst>
            </p:cNvPr>
            <p:cNvSpPr txBox="1"/>
            <p:nvPr/>
          </p:nvSpPr>
          <p:spPr>
            <a:xfrm>
              <a:off x="4203841" y="5417068"/>
              <a:ext cx="251942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header</a:t>
              </a:r>
            </a:p>
          </p:txBody>
        </p:sp>
        <p:grpSp>
          <p:nvGrpSpPr>
            <p:cNvPr id="23" name="Group 22">
              <a:extLst>
                <a:ext uri="{FF2B5EF4-FFF2-40B4-BE49-F238E27FC236}">
                  <a16:creationId xmlns:a16="http://schemas.microsoft.com/office/drawing/2014/main" id="{C189306C-2589-4BBD-925F-896413FFAB7D}"/>
                </a:ext>
              </a:extLst>
            </p:cNvPr>
            <p:cNvGrpSpPr/>
            <p:nvPr/>
          </p:nvGrpSpPr>
          <p:grpSpPr>
            <a:xfrm>
              <a:off x="1135771" y="1711107"/>
              <a:ext cx="5587491" cy="3998349"/>
              <a:chOff x="1135771" y="1711107"/>
              <a:chExt cx="5587491" cy="3998349"/>
            </a:xfrm>
          </p:grpSpPr>
          <p:sp>
            <p:nvSpPr>
              <p:cNvPr id="6" name="Rectangle 5">
                <a:extLst>
                  <a:ext uri="{FF2B5EF4-FFF2-40B4-BE49-F238E27FC236}">
                    <a16:creationId xmlns:a16="http://schemas.microsoft.com/office/drawing/2014/main" id="{F71E23F2-7264-F845-8AEC-B9CC1E258692}"/>
                  </a:ext>
                </a:extLst>
              </p:cNvPr>
              <p:cNvSpPr/>
              <p:nvPr/>
            </p:nvSpPr>
            <p:spPr>
              <a:xfrm>
                <a:off x="3207547" y="3339636"/>
                <a:ext cx="3515711"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B8FD9330-2AB1-1F45-873C-48D804DF61DB}"/>
                  </a:ext>
                </a:extLst>
              </p:cNvPr>
              <p:cNvSpPr/>
              <p:nvPr/>
            </p:nvSpPr>
            <p:spPr>
              <a:xfrm>
                <a:off x="2468848" y="3339635"/>
                <a:ext cx="734146" cy="146619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BEC04F47-1AF7-7B49-99CF-4B9EAEDFB877}"/>
                  </a:ext>
                </a:extLst>
              </p:cNvPr>
              <p:cNvSpPr/>
              <p:nvPr/>
            </p:nvSpPr>
            <p:spPr>
              <a:xfrm>
                <a:off x="1329546" y="3339635"/>
                <a:ext cx="1142126"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ight Brace 12">
                <a:extLst>
                  <a:ext uri="{FF2B5EF4-FFF2-40B4-BE49-F238E27FC236}">
                    <a16:creationId xmlns:a16="http://schemas.microsoft.com/office/drawing/2014/main" id="{C9258BDA-67C8-7D42-8584-BB41FE07515D}"/>
                  </a:ext>
                </a:extLst>
              </p:cNvPr>
              <p:cNvSpPr/>
              <p:nvPr/>
            </p:nvSpPr>
            <p:spPr>
              <a:xfrm rot="16200000">
                <a:off x="2557935" y="2669174"/>
                <a:ext cx="558800" cy="73131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TextBox 17">
                <a:extLst>
                  <a:ext uri="{FF2B5EF4-FFF2-40B4-BE49-F238E27FC236}">
                    <a16:creationId xmlns:a16="http://schemas.microsoft.com/office/drawing/2014/main" id="{97EDB6A8-7AB4-3140-8F23-44533EAD6029}"/>
                  </a:ext>
                </a:extLst>
              </p:cNvPr>
              <p:cNvSpPr txBox="1"/>
              <p:nvPr/>
            </p:nvSpPr>
            <p:spPr>
              <a:xfrm>
                <a:off x="2593967" y="1986675"/>
                <a:ext cx="825867"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mj-lt"/>
                  </a:rPr>
                  <a:t>INT</a:t>
                </a:r>
              </a:p>
            </p:txBody>
          </p:sp>
          <p:sp>
            <p:nvSpPr>
              <p:cNvPr id="15" name="Right Brace 14">
                <a:extLst>
                  <a:ext uri="{FF2B5EF4-FFF2-40B4-BE49-F238E27FC236}">
                    <a16:creationId xmlns:a16="http://schemas.microsoft.com/office/drawing/2014/main" id="{4B15D327-1410-3740-B572-4414A8C530D5}"/>
                  </a:ext>
                </a:extLst>
              </p:cNvPr>
              <p:cNvSpPr/>
              <p:nvPr/>
            </p:nvSpPr>
            <p:spPr>
              <a:xfrm rot="16200000">
                <a:off x="4686006" y="1289395"/>
                <a:ext cx="558800" cy="35157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ight Brace 15">
                <a:extLst>
                  <a:ext uri="{FF2B5EF4-FFF2-40B4-BE49-F238E27FC236}">
                    <a16:creationId xmlns:a16="http://schemas.microsoft.com/office/drawing/2014/main" id="{0F66527B-6CAE-3C49-B507-D4EDF9027C68}"/>
                  </a:ext>
                </a:extLst>
              </p:cNvPr>
              <p:cNvSpPr/>
              <p:nvPr/>
            </p:nvSpPr>
            <p:spPr>
              <a:xfrm rot="16200000">
                <a:off x="1621209" y="2438366"/>
                <a:ext cx="558800" cy="11421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 name="TextBox 20">
                <a:extLst>
                  <a:ext uri="{FF2B5EF4-FFF2-40B4-BE49-F238E27FC236}">
                    <a16:creationId xmlns:a16="http://schemas.microsoft.com/office/drawing/2014/main" id="{DA27AD5E-41AD-8448-93CE-64CF93362E54}"/>
                  </a:ext>
                </a:extLst>
              </p:cNvPr>
              <p:cNvSpPr txBox="1"/>
              <p:nvPr/>
            </p:nvSpPr>
            <p:spPr>
              <a:xfrm>
                <a:off x="1135771" y="1711107"/>
                <a:ext cx="1475084"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mj-lt"/>
                  </a:rPr>
                  <a:t>Packet</a:t>
                </a:r>
              </a:p>
              <a:p>
                <a:pPr algn="ctr"/>
                <a:r>
                  <a:rPr lang="en-US" sz="2800" dirty="0">
                    <a:latin typeface="+mj-lt"/>
                  </a:rPr>
                  <a:t>Header</a:t>
                </a:r>
              </a:p>
            </p:txBody>
          </p:sp>
          <p:sp>
            <p:nvSpPr>
              <p:cNvPr id="18" name="TextBox 21">
                <a:extLst>
                  <a:ext uri="{FF2B5EF4-FFF2-40B4-BE49-F238E27FC236}">
                    <a16:creationId xmlns:a16="http://schemas.microsoft.com/office/drawing/2014/main" id="{5125F24C-11F8-8046-9534-327A7E0C0827}"/>
                  </a:ext>
                </a:extLst>
              </p:cNvPr>
              <p:cNvSpPr txBox="1"/>
              <p:nvPr/>
            </p:nvSpPr>
            <p:spPr>
              <a:xfrm>
                <a:off x="3787858" y="1957328"/>
                <a:ext cx="292829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mj-lt"/>
                  </a:rPr>
                  <a:t>Packet Payload</a:t>
                </a:r>
              </a:p>
            </p:txBody>
          </p:sp>
          <p:cxnSp>
            <p:nvCxnSpPr>
              <p:cNvPr id="22" name="Elbow Connector 26">
                <a:extLst>
                  <a:ext uri="{FF2B5EF4-FFF2-40B4-BE49-F238E27FC236}">
                    <a16:creationId xmlns:a16="http://schemas.microsoft.com/office/drawing/2014/main" id="{276911FE-940B-0145-84D8-66D5B96B537A}"/>
                  </a:ext>
                </a:extLst>
              </p:cNvPr>
              <p:cNvCxnSpPr>
                <a:cxnSpLocks/>
                <a:stCxn id="21" idx="1"/>
                <a:endCxn id="8" idx="2"/>
              </p:cNvCxnSpPr>
              <p:nvPr/>
            </p:nvCxnSpPr>
            <p:spPr>
              <a:xfrm rot="10800000">
                <a:off x="2835921" y="4805828"/>
                <a:ext cx="1367920" cy="903628"/>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9" name="Oval 38">
            <a:extLst>
              <a:ext uri="{FF2B5EF4-FFF2-40B4-BE49-F238E27FC236}">
                <a16:creationId xmlns:a16="http://schemas.microsoft.com/office/drawing/2014/main" id="{CC10E6FF-69CC-4C5D-A1A5-76525FAF54E8}"/>
              </a:ext>
            </a:extLst>
          </p:cNvPr>
          <p:cNvSpPr/>
          <p:nvPr/>
        </p:nvSpPr>
        <p:spPr>
          <a:xfrm>
            <a:off x="27432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43CD279-5083-4E3F-931E-4479C117CC2C}"/>
              </a:ext>
            </a:extLst>
          </p:cNvPr>
          <p:cNvSpPr/>
          <p:nvPr/>
        </p:nvSpPr>
        <p:spPr>
          <a:xfrm>
            <a:off x="283464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08BC7D8-8951-4C46-A72D-BE98685D4C11}"/>
              </a:ext>
            </a:extLst>
          </p:cNvPr>
          <p:cNvSpPr/>
          <p:nvPr/>
        </p:nvSpPr>
        <p:spPr>
          <a:xfrm>
            <a:off x="539496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5DE5FCE-C056-4DB1-B27B-6767A04A3DE0}"/>
              </a:ext>
            </a:extLst>
          </p:cNvPr>
          <p:cNvSpPr/>
          <p:nvPr/>
        </p:nvSpPr>
        <p:spPr>
          <a:xfrm>
            <a:off x="7955280" y="3284121"/>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2AE33C4C-3F0B-44FD-8BC1-5EB9B195516F}"/>
              </a:ext>
            </a:extLst>
          </p:cNvPr>
          <p:cNvCxnSpPr>
            <a:cxnSpLocks/>
            <a:stCxn id="39" idx="6"/>
            <a:endCxn id="40" idx="2"/>
          </p:cNvCxnSpPr>
          <p:nvPr/>
        </p:nvCxnSpPr>
        <p:spPr>
          <a:xfrm>
            <a:off x="118872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4DAB6E5-1352-4B31-B2CC-73A3691AEC3C}"/>
              </a:ext>
            </a:extLst>
          </p:cNvPr>
          <p:cNvCxnSpPr>
            <a:cxnSpLocks/>
            <a:stCxn id="40" idx="6"/>
            <a:endCxn id="45" idx="2"/>
          </p:cNvCxnSpPr>
          <p:nvPr/>
        </p:nvCxnSpPr>
        <p:spPr>
          <a:xfrm>
            <a:off x="374904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26BFAD-A1A5-4EB6-9F07-CFE9B4660D50}"/>
              </a:ext>
            </a:extLst>
          </p:cNvPr>
          <p:cNvCxnSpPr>
            <a:stCxn id="45" idx="6"/>
            <a:endCxn id="46" idx="2"/>
          </p:cNvCxnSpPr>
          <p:nvPr/>
        </p:nvCxnSpPr>
        <p:spPr>
          <a:xfrm>
            <a:off x="6309360" y="3740618"/>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nvGrpSpPr>
          <p:cNvPr id="105" name="Group 104">
            <a:extLst>
              <a:ext uri="{FF2B5EF4-FFF2-40B4-BE49-F238E27FC236}">
                <a16:creationId xmlns:a16="http://schemas.microsoft.com/office/drawing/2014/main" id="{EFF8E283-BD61-495B-8A99-E5B37EC8A4EA}"/>
              </a:ext>
            </a:extLst>
          </p:cNvPr>
          <p:cNvGrpSpPr/>
          <p:nvPr/>
        </p:nvGrpSpPr>
        <p:grpSpPr>
          <a:xfrm>
            <a:off x="164592" y="2340864"/>
            <a:ext cx="1142752" cy="942554"/>
            <a:chOff x="164592" y="2340864"/>
            <a:chExt cx="1142752" cy="942554"/>
          </a:xfrm>
        </p:grpSpPr>
        <p:cxnSp>
          <p:nvCxnSpPr>
            <p:cNvPr id="55" name="Straight Connector 54">
              <a:extLst>
                <a:ext uri="{FF2B5EF4-FFF2-40B4-BE49-F238E27FC236}">
                  <a16:creationId xmlns:a16="http://schemas.microsoft.com/office/drawing/2014/main" id="{DBEC8E50-CDDF-4E3D-8DC4-C540C1337F60}"/>
                </a:ext>
              </a:extLst>
            </p:cNvPr>
            <p:cNvCxnSpPr>
              <a:cxnSpLocks/>
              <a:stCxn id="59" idx="2"/>
              <a:endCxn id="39" idx="0"/>
            </p:cNvCxnSpPr>
            <p:nvPr/>
          </p:nvCxnSpPr>
          <p:spPr>
            <a:xfrm flipH="1">
              <a:off x="731520" y="2987195"/>
              <a:ext cx="4448" cy="29622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ADC3814-1B55-4EA0-AD82-E9C87CF9BD56}"/>
                </a:ext>
              </a:extLst>
            </p:cNvPr>
            <p:cNvSpPr txBox="1"/>
            <p:nvPr/>
          </p:nvSpPr>
          <p:spPr>
            <a:xfrm>
              <a:off x="164592" y="2340864"/>
              <a:ext cx="1142752" cy="646331"/>
            </a:xfrm>
            <a:prstGeom prst="rect">
              <a:avLst/>
            </a:prstGeom>
            <a:ln>
              <a:noFill/>
            </a:ln>
          </p:spPr>
          <p:txBody>
            <a:bodyPr wrap="square" rtlCol="0">
              <a:spAutoFit/>
            </a:bodyPr>
            <a:lstStyle/>
            <a:p>
              <a:r>
                <a:rPr lang="en-US" b="1" dirty="0"/>
                <a:t>INT Source</a:t>
              </a:r>
            </a:p>
          </p:txBody>
        </p:sp>
      </p:grpSp>
      <p:cxnSp>
        <p:nvCxnSpPr>
          <p:cNvPr id="60" name="Straight Connector 59">
            <a:extLst>
              <a:ext uri="{FF2B5EF4-FFF2-40B4-BE49-F238E27FC236}">
                <a16:creationId xmlns:a16="http://schemas.microsoft.com/office/drawing/2014/main" id="{388C47B1-8F02-4EB5-87EB-F14BB595B173}"/>
              </a:ext>
            </a:extLst>
          </p:cNvPr>
          <p:cNvCxnSpPr>
            <a:cxnSpLocks/>
            <a:endCxn id="46" idx="7"/>
          </p:cNvCxnSpPr>
          <p:nvPr/>
        </p:nvCxnSpPr>
        <p:spPr>
          <a:xfrm flipH="1">
            <a:off x="39672000" y="6359348"/>
            <a:ext cx="215529" cy="160538"/>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D58B0E3-8091-4B88-B209-514F8CA1396B}"/>
              </a:ext>
            </a:extLst>
          </p:cNvPr>
          <p:cNvCxnSpPr>
            <a:cxnSpLocks/>
            <a:endCxn id="46" idx="0"/>
          </p:cNvCxnSpPr>
          <p:nvPr/>
        </p:nvCxnSpPr>
        <p:spPr>
          <a:xfrm flipH="1">
            <a:off x="39348711" y="2988234"/>
            <a:ext cx="187844" cy="29588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70" name="Slide Number Placeholder 2">
            <a:extLst>
              <a:ext uri="{FF2B5EF4-FFF2-40B4-BE49-F238E27FC236}">
                <a16:creationId xmlns:a16="http://schemas.microsoft.com/office/drawing/2014/main" id="{AD92B792-5C4D-4201-B9AC-A378C99C6CD3}"/>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6</a:t>
            </a:fld>
            <a:endParaRPr lang="en-US" sz="1200" dirty="0">
              <a:solidFill>
                <a:schemeClr val="tx1">
                  <a:tint val="75000"/>
                </a:schemeClr>
              </a:solidFill>
            </a:endParaRPr>
          </a:p>
        </p:txBody>
      </p:sp>
      <p:sp>
        <p:nvSpPr>
          <p:cNvPr id="127" name="Rectangle 126">
            <a:extLst>
              <a:ext uri="{FF2B5EF4-FFF2-40B4-BE49-F238E27FC236}">
                <a16:creationId xmlns:a16="http://schemas.microsoft.com/office/drawing/2014/main" id="{B1BBC47A-51D4-408B-825F-4F9C4DD9C1CD}"/>
              </a:ext>
            </a:extLst>
          </p:cNvPr>
          <p:cNvSpPr>
            <a:spLocks noChangeAspect="1"/>
          </p:cNvSpPr>
          <p:nvPr/>
        </p:nvSpPr>
        <p:spPr>
          <a:xfrm>
            <a:off x="4541082"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TextBox 17">
            <a:extLst>
              <a:ext uri="{FF2B5EF4-FFF2-40B4-BE49-F238E27FC236}">
                <a16:creationId xmlns:a16="http://schemas.microsoft.com/office/drawing/2014/main" id="{59387134-8AF2-43DF-8D73-2345D56607A7}"/>
              </a:ext>
            </a:extLst>
          </p:cNvPr>
          <p:cNvSpPr txBox="1"/>
          <p:nvPr/>
        </p:nvSpPr>
        <p:spPr>
          <a:xfrm>
            <a:off x="4326224" y="7241607"/>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grpSp>
        <p:nvGrpSpPr>
          <p:cNvPr id="129" name="Group 128">
            <a:extLst>
              <a:ext uri="{FF2B5EF4-FFF2-40B4-BE49-F238E27FC236}">
                <a16:creationId xmlns:a16="http://schemas.microsoft.com/office/drawing/2014/main" id="{3CB2C0D0-9F6F-4C75-8652-4688C57572A2}"/>
              </a:ext>
            </a:extLst>
          </p:cNvPr>
          <p:cNvGrpSpPr/>
          <p:nvPr/>
        </p:nvGrpSpPr>
        <p:grpSpPr>
          <a:xfrm>
            <a:off x="4250447" y="7787417"/>
            <a:ext cx="1694714" cy="1123769"/>
            <a:chOff x="760991" y="5008884"/>
            <a:chExt cx="1694714" cy="1123769"/>
          </a:xfrm>
        </p:grpSpPr>
        <p:sp>
          <p:nvSpPr>
            <p:cNvPr id="130" name="TextBox 25">
              <a:extLst>
                <a:ext uri="{FF2B5EF4-FFF2-40B4-BE49-F238E27FC236}">
                  <a16:creationId xmlns:a16="http://schemas.microsoft.com/office/drawing/2014/main" id="{EF30E4CE-ABCE-4012-B42E-5B89139A9723}"/>
                </a:ext>
              </a:extLst>
            </p:cNvPr>
            <p:cNvSpPr txBox="1"/>
            <p:nvPr/>
          </p:nvSpPr>
          <p:spPr>
            <a:xfrm>
              <a:off x="1452112" y="58860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31" name="Rectangle 130">
              <a:extLst>
                <a:ext uri="{FF2B5EF4-FFF2-40B4-BE49-F238E27FC236}">
                  <a16:creationId xmlns:a16="http://schemas.microsoft.com/office/drawing/2014/main" id="{88AE0386-3ED7-415C-8015-260B674BBE49}"/>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2" name="Elbow Connector 26">
              <a:extLst>
                <a:ext uri="{FF2B5EF4-FFF2-40B4-BE49-F238E27FC236}">
                  <a16:creationId xmlns:a16="http://schemas.microsoft.com/office/drawing/2014/main" id="{2AF65F02-E491-4841-A5CA-B0A0B21C5532}"/>
                </a:ext>
              </a:extLst>
            </p:cNvPr>
            <p:cNvCxnSpPr>
              <a:cxnSpLocks/>
              <a:stCxn id="130" idx="1"/>
              <a:endCxn id="131" idx="2"/>
            </p:cNvCxnSpPr>
            <p:nvPr/>
          </p:nvCxnSpPr>
          <p:spPr>
            <a:xfrm rot="10800000">
              <a:off x="907213" y="562794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33" name="Rectangle 132">
            <a:extLst>
              <a:ext uri="{FF2B5EF4-FFF2-40B4-BE49-F238E27FC236}">
                <a16:creationId xmlns:a16="http://schemas.microsoft.com/office/drawing/2014/main" id="{2195EE6B-15DD-436C-A7CA-D7B74977D196}"/>
              </a:ext>
            </a:extLst>
          </p:cNvPr>
          <p:cNvSpPr>
            <a:spLocks noChangeAspect="1"/>
          </p:cNvSpPr>
          <p:nvPr/>
        </p:nvSpPr>
        <p:spPr>
          <a:xfrm>
            <a:off x="4656596"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4" name="Group 133">
            <a:extLst>
              <a:ext uri="{FF2B5EF4-FFF2-40B4-BE49-F238E27FC236}">
                <a16:creationId xmlns:a16="http://schemas.microsoft.com/office/drawing/2014/main" id="{06A0F323-BB51-4432-8DD0-B10751B76D73}"/>
              </a:ext>
            </a:extLst>
          </p:cNvPr>
          <p:cNvGrpSpPr/>
          <p:nvPr/>
        </p:nvGrpSpPr>
        <p:grpSpPr>
          <a:xfrm>
            <a:off x="4597364" y="8411962"/>
            <a:ext cx="2775253" cy="402622"/>
            <a:chOff x="4294335" y="5700428"/>
            <a:chExt cx="2775253" cy="402622"/>
          </a:xfrm>
        </p:grpSpPr>
        <p:sp>
          <p:nvSpPr>
            <p:cNvPr id="135" name="TextBox 22">
              <a:extLst>
                <a:ext uri="{FF2B5EF4-FFF2-40B4-BE49-F238E27FC236}">
                  <a16:creationId xmlns:a16="http://schemas.microsoft.com/office/drawing/2014/main" id="{EF39ECDE-435B-491A-8555-F6C723347AEA}"/>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36" name="Elbow Connector 24">
              <a:extLst>
                <a:ext uri="{FF2B5EF4-FFF2-40B4-BE49-F238E27FC236}">
                  <a16:creationId xmlns:a16="http://schemas.microsoft.com/office/drawing/2014/main" id="{2D0844E7-A166-483C-8A73-1157DD0B39FC}"/>
                </a:ext>
              </a:extLst>
            </p:cNvPr>
            <p:cNvCxnSpPr>
              <a:cxnSpLocks/>
              <a:stCxn id="135"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183033DE-0394-4654-8B7C-1B7A8906ED81}"/>
              </a:ext>
            </a:extLst>
          </p:cNvPr>
          <p:cNvGrpSpPr/>
          <p:nvPr/>
        </p:nvGrpSpPr>
        <p:grpSpPr>
          <a:xfrm>
            <a:off x="4892788" y="6995915"/>
            <a:ext cx="1408831" cy="1410151"/>
            <a:chOff x="1052865" y="4217796"/>
            <a:chExt cx="1408831" cy="1410151"/>
          </a:xfrm>
        </p:grpSpPr>
        <p:sp>
          <p:nvSpPr>
            <p:cNvPr id="138" name="Rectangle 137">
              <a:extLst>
                <a:ext uri="{FF2B5EF4-FFF2-40B4-BE49-F238E27FC236}">
                  <a16:creationId xmlns:a16="http://schemas.microsoft.com/office/drawing/2014/main" id="{4CC1F6EB-6726-4242-87FF-58E8A2925D4D}"/>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Right Brace 138">
              <a:extLst>
                <a:ext uri="{FF2B5EF4-FFF2-40B4-BE49-F238E27FC236}">
                  <a16:creationId xmlns:a16="http://schemas.microsoft.com/office/drawing/2014/main" id="{9DA708E9-43BF-48C2-AFA6-6E2128DDDDE0}"/>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0" name="TextBox 21">
              <a:extLst>
                <a:ext uri="{FF2B5EF4-FFF2-40B4-BE49-F238E27FC236}">
                  <a16:creationId xmlns:a16="http://schemas.microsoft.com/office/drawing/2014/main" id="{C5A34185-617C-47A9-A475-EF1A6EAEE8CB}"/>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41" name="Rectangle 140">
            <a:extLst>
              <a:ext uri="{FF2B5EF4-FFF2-40B4-BE49-F238E27FC236}">
                <a16:creationId xmlns:a16="http://schemas.microsoft.com/office/drawing/2014/main" id="{67100E6D-30B4-4EE6-A095-5EBB55F74E5E}"/>
              </a:ext>
            </a:extLst>
          </p:cNvPr>
          <p:cNvSpPr>
            <a:spLocks noChangeAspect="1"/>
          </p:cNvSpPr>
          <p:nvPr/>
        </p:nvSpPr>
        <p:spPr>
          <a:xfrm>
            <a:off x="4773926"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2" name="Group 141">
            <a:extLst>
              <a:ext uri="{FF2B5EF4-FFF2-40B4-BE49-F238E27FC236}">
                <a16:creationId xmlns:a16="http://schemas.microsoft.com/office/drawing/2014/main" id="{C28F6704-5034-4E25-98B6-9177F1467614}"/>
              </a:ext>
            </a:extLst>
          </p:cNvPr>
          <p:cNvGrpSpPr/>
          <p:nvPr/>
        </p:nvGrpSpPr>
        <p:grpSpPr>
          <a:xfrm>
            <a:off x="3574464" y="6996043"/>
            <a:ext cx="677859" cy="1409473"/>
            <a:chOff x="84256" y="4218473"/>
            <a:chExt cx="677859" cy="1409473"/>
          </a:xfrm>
        </p:grpSpPr>
        <p:sp>
          <p:nvSpPr>
            <p:cNvPr id="145" name="Rectangle 144">
              <a:extLst>
                <a:ext uri="{FF2B5EF4-FFF2-40B4-BE49-F238E27FC236}">
                  <a16:creationId xmlns:a16="http://schemas.microsoft.com/office/drawing/2014/main" id="{B5394F4E-856F-436E-962D-81CB0CC16D0A}"/>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6" name="Right Brace 145">
              <a:extLst>
                <a:ext uri="{FF2B5EF4-FFF2-40B4-BE49-F238E27FC236}">
                  <a16:creationId xmlns:a16="http://schemas.microsoft.com/office/drawing/2014/main" id="{BAC35F4A-49E0-4091-ACD5-C970145A2986}"/>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7" name="TextBox 20">
              <a:extLst>
                <a:ext uri="{FF2B5EF4-FFF2-40B4-BE49-F238E27FC236}">
                  <a16:creationId xmlns:a16="http://schemas.microsoft.com/office/drawing/2014/main" id="{8442AA4C-D52F-4F16-B4A4-EA57867BA145}"/>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50" name="Rectangle 149">
            <a:extLst>
              <a:ext uri="{FF2B5EF4-FFF2-40B4-BE49-F238E27FC236}">
                <a16:creationId xmlns:a16="http://schemas.microsoft.com/office/drawing/2014/main" id="{CF44F323-DA11-4B72-AF93-7075C00A4DCE}"/>
              </a:ext>
            </a:extLst>
          </p:cNvPr>
          <p:cNvSpPr>
            <a:spLocks noChangeAspect="1"/>
          </p:cNvSpPr>
          <p:nvPr/>
        </p:nvSpPr>
        <p:spPr>
          <a:xfrm>
            <a:off x="11430145"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 name="TextBox 17">
            <a:extLst>
              <a:ext uri="{FF2B5EF4-FFF2-40B4-BE49-F238E27FC236}">
                <a16:creationId xmlns:a16="http://schemas.microsoft.com/office/drawing/2014/main" id="{06323882-6606-430C-B3E0-5E8F4DBFA401}"/>
              </a:ext>
            </a:extLst>
          </p:cNvPr>
          <p:cNvSpPr txBox="1"/>
          <p:nvPr/>
        </p:nvSpPr>
        <p:spPr>
          <a:xfrm>
            <a:off x="11215287" y="6253334"/>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sp>
        <p:nvSpPr>
          <p:cNvPr id="152" name="TextBox 25">
            <a:extLst>
              <a:ext uri="{FF2B5EF4-FFF2-40B4-BE49-F238E27FC236}">
                <a16:creationId xmlns:a16="http://schemas.microsoft.com/office/drawing/2014/main" id="{74E97DAE-BAE7-47EE-9F77-555350DD3969}"/>
              </a:ext>
            </a:extLst>
          </p:cNvPr>
          <p:cNvSpPr txBox="1"/>
          <p:nvPr/>
        </p:nvSpPr>
        <p:spPr>
          <a:xfrm>
            <a:off x="11830631" y="767628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53" name="Rectangle 152">
            <a:extLst>
              <a:ext uri="{FF2B5EF4-FFF2-40B4-BE49-F238E27FC236}">
                <a16:creationId xmlns:a16="http://schemas.microsoft.com/office/drawing/2014/main" id="{7467B25A-3C67-464E-B3C2-EE704FA0D764}"/>
              </a:ext>
            </a:extLst>
          </p:cNvPr>
          <p:cNvSpPr/>
          <p:nvPr/>
        </p:nvSpPr>
        <p:spPr>
          <a:xfrm>
            <a:off x="11139510" y="6799144"/>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4" name="Elbow Connector 26">
            <a:extLst>
              <a:ext uri="{FF2B5EF4-FFF2-40B4-BE49-F238E27FC236}">
                <a16:creationId xmlns:a16="http://schemas.microsoft.com/office/drawing/2014/main" id="{F17B5F21-D9A1-472D-B0A5-767E623CDD9E}"/>
              </a:ext>
            </a:extLst>
          </p:cNvPr>
          <p:cNvCxnSpPr>
            <a:cxnSpLocks/>
            <a:stCxn id="152" idx="1"/>
            <a:endCxn id="153" idx="2"/>
          </p:cNvCxnSpPr>
          <p:nvPr/>
        </p:nvCxnSpPr>
        <p:spPr>
          <a:xfrm rot="10800000">
            <a:off x="11285732" y="741820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741397CE-F90B-4BB2-9571-AC807726D244}"/>
              </a:ext>
            </a:extLst>
          </p:cNvPr>
          <p:cNvSpPr>
            <a:spLocks noChangeAspect="1"/>
          </p:cNvSpPr>
          <p:nvPr/>
        </p:nvSpPr>
        <p:spPr>
          <a:xfrm>
            <a:off x="11545659"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6" name="Group 155">
            <a:extLst>
              <a:ext uri="{FF2B5EF4-FFF2-40B4-BE49-F238E27FC236}">
                <a16:creationId xmlns:a16="http://schemas.microsoft.com/office/drawing/2014/main" id="{DAB7D1A4-EFFE-4DEA-BF41-E5DFE151CE9C}"/>
              </a:ext>
            </a:extLst>
          </p:cNvPr>
          <p:cNvGrpSpPr/>
          <p:nvPr/>
        </p:nvGrpSpPr>
        <p:grpSpPr>
          <a:xfrm>
            <a:off x="11486427" y="7423689"/>
            <a:ext cx="2775253" cy="402622"/>
            <a:chOff x="4294335" y="5700428"/>
            <a:chExt cx="2775253" cy="402622"/>
          </a:xfrm>
        </p:grpSpPr>
        <p:sp>
          <p:nvSpPr>
            <p:cNvPr id="157" name="TextBox 22">
              <a:extLst>
                <a:ext uri="{FF2B5EF4-FFF2-40B4-BE49-F238E27FC236}">
                  <a16:creationId xmlns:a16="http://schemas.microsoft.com/office/drawing/2014/main" id="{CBB87878-83D3-4CE7-AB2A-D475EC8075EB}"/>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58" name="Elbow Connector 24">
              <a:extLst>
                <a:ext uri="{FF2B5EF4-FFF2-40B4-BE49-F238E27FC236}">
                  <a16:creationId xmlns:a16="http://schemas.microsoft.com/office/drawing/2014/main" id="{6794645C-8716-4C0A-BF31-B02FCDC4F4A6}"/>
                </a:ext>
              </a:extLst>
            </p:cNvPr>
            <p:cNvCxnSpPr>
              <a:cxnSpLocks/>
              <a:stCxn id="157"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D53F38D7-2C0B-497A-8F69-EC45A6851AEA}"/>
              </a:ext>
            </a:extLst>
          </p:cNvPr>
          <p:cNvGrpSpPr/>
          <p:nvPr/>
        </p:nvGrpSpPr>
        <p:grpSpPr>
          <a:xfrm>
            <a:off x="11781851" y="6007642"/>
            <a:ext cx="1408831" cy="1410151"/>
            <a:chOff x="1052865" y="4217796"/>
            <a:chExt cx="1408831" cy="1410151"/>
          </a:xfrm>
        </p:grpSpPr>
        <p:sp>
          <p:nvSpPr>
            <p:cNvPr id="160" name="Rectangle 159">
              <a:extLst>
                <a:ext uri="{FF2B5EF4-FFF2-40B4-BE49-F238E27FC236}">
                  <a16:creationId xmlns:a16="http://schemas.microsoft.com/office/drawing/2014/main" id="{0903868B-57F0-4049-ADF8-28E6B5ADCBD9}"/>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Right Brace 160">
              <a:extLst>
                <a:ext uri="{FF2B5EF4-FFF2-40B4-BE49-F238E27FC236}">
                  <a16:creationId xmlns:a16="http://schemas.microsoft.com/office/drawing/2014/main" id="{63BA5775-4469-409A-B1F8-37177BD51D36}"/>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2" name="TextBox 21">
              <a:extLst>
                <a:ext uri="{FF2B5EF4-FFF2-40B4-BE49-F238E27FC236}">
                  <a16:creationId xmlns:a16="http://schemas.microsoft.com/office/drawing/2014/main" id="{766A7D5F-F9AF-49E1-B776-5DBB78C24ABC}"/>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63" name="Rectangle 162">
            <a:extLst>
              <a:ext uri="{FF2B5EF4-FFF2-40B4-BE49-F238E27FC236}">
                <a16:creationId xmlns:a16="http://schemas.microsoft.com/office/drawing/2014/main" id="{537764F9-D156-4EC1-B417-914F290EF016}"/>
              </a:ext>
            </a:extLst>
          </p:cNvPr>
          <p:cNvSpPr>
            <a:spLocks noChangeAspect="1"/>
          </p:cNvSpPr>
          <p:nvPr/>
        </p:nvSpPr>
        <p:spPr>
          <a:xfrm>
            <a:off x="11662989"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4" name="Group 163">
            <a:extLst>
              <a:ext uri="{FF2B5EF4-FFF2-40B4-BE49-F238E27FC236}">
                <a16:creationId xmlns:a16="http://schemas.microsoft.com/office/drawing/2014/main" id="{652378F0-DFCC-47E0-8FDE-C0F973BF4C0E}"/>
              </a:ext>
            </a:extLst>
          </p:cNvPr>
          <p:cNvGrpSpPr/>
          <p:nvPr/>
        </p:nvGrpSpPr>
        <p:grpSpPr>
          <a:xfrm>
            <a:off x="10463527" y="6007770"/>
            <a:ext cx="677859" cy="1409473"/>
            <a:chOff x="84256" y="4218473"/>
            <a:chExt cx="677859" cy="1409473"/>
          </a:xfrm>
        </p:grpSpPr>
        <p:sp>
          <p:nvSpPr>
            <p:cNvPr id="165" name="Rectangle 164">
              <a:extLst>
                <a:ext uri="{FF2B5EF4-FFF2-40B4-BE49-F238E27FC236}">
                  <a16:creationId xmlns:a16="http://schemas.microsoft.com/office/drawing/2014/main" id="{6B65162B-85EF-4FB5-AA0F-EB1808DEC303}"/>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6" name="Right Brace 165">
              <a:extLst>
                <a:ext uri="{FF2B5EF4-FFF2-40B4-BE49-F238E27FC236}">
                  <a16:creationId xmlns:a16="http://schemas.microsoft.com/office/drawing/2014/main" id="{B548E711-A198-4EF4-B042-B9B07992E6AC}"/>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7" name="TextBox 20">
              <a:extLst>
                <a:ext uri="{FF2B5EF4-FFF2-40B4-BE49-F238E27FC236}">
                  <a16:creationId xmlns:a16="http://schemas.microsoft.com/office/drawing/2014/main" id="{A7A82605-FF48-45C0-AFB9-81494CCBA6E7}"/>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68" name="Rectangle 167">
            <a:extLst>
              <a:ext uri="{FF2B5EF4-FFF2-40B4-BE49-F238E27FC236}">
                <a16:creationId xmlns:a16="http://schemas.microsoft.com/office/drawing/2014/main" id="{723A00C5-E771-4131-B7BF-20003D0DE44B}"/>
              </a:ext>
            </a:extLst>
          </p:cNvPr>
          <p:cNvSpPr/>
          <p:nvPr/>
        </p:nvSpPr>
        <p:spPr>
          <a:xfrm>
            <a:off x="11145057" y="6794218"/>
            <a:ext cx="641140" cy="619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77D10CCD-19FD-4778-BC37-561B86F47225}"/>
              </a:ext>
            </a:extLst>
          </p:cNvPr>
          <p:cNvGrpSpPr/>
          <p:nvPr/>
        </p:nvGrpSpPr>
        <p:grpSpPr>
          <a:xfrm>
            <a:off x="101754" y="4282083"/>
            <a:ext cx="3798153" cy="1915271"/>
            <a:chOff x="101754" y="4282083"/>
            <a:chExt cx="3798153" cy="1915271"/>
          </a:xfrm>
        </p:grpSpPr>
        <p:grpSp>
          <p:nvGrpSpPr>
            <p:cNvPr id="5" name="Group 4">
              <a:extLst>
                <a:ext uri="{FF2B5EF4-FFF2-40B4-BE49-F238E27FC236}">
                  <a16:creationId xmlns:a16="http://schemas.microsoft.com/office/drawing/2014/main" id="{F96DBEFD-E6B8-496D-B17C-3B3A4223A0A7}"/>
                </a:ext>
              </a:extLst>
            </p:cNvPr>
            <p:cNvGrpSpPr/>
            <p:nvPr/>
          </p:nvGrpSpPr>
          <p:grpSpPr>
            <a:xfrm>
              <a:off x="101754" y="4282083"/>
              <a:ext cx="2727155" cy="1412972"/>
              <a:chOff x="101754" y="4282083"/>
              <a:chExt cx="2727155" cy="1412972"/>
            </a:xfrm>
          </p:grpSpPr>
          <p:sp>
            <p:nvSpPr>
              <p:cNvPr id="85" name="Rectangle 84">
                <a:extLst>
                  <a:ext uri="{FF2B5EF4-FFF2-40B4-BE49-F238E27FC236}">
                    <a16:creationId xmlns:a16="http://schemas.microsoft.com/office/drawing/2014/main" id="{8CE5F322-65EC-47E9-A951-68ADB917B68E}"/>
                  </a:ext>
                </a:extLst>
              </p:cNvPr>
              <p:cNvSpPr>
                <a:spLocks noChangeAspect="1"/>
              </p:cNvSpPr>
              <p:nvPr/>
            </p:nvSpPr>
            <p:spPr>
              <a:xfrm>
                <a:off x="1068372"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TextBox 17">
                <a:extLst>
                  <a:ext uri="{FF2B5EF4-FFF2-40B4-BE49-F238E27FC236}">
                    <a16:creationId xmlns:a16="http://schemas.microsoft.com/office/drawing/2014/main" id="{F43F8F04-7C36-40C7-BC1D-C672A480EBDE}"/>
                  </a:ext>
                </a:extLst>
              </p:cNvPr>
              <p:cNvSpPr txBox="1"/>
              <p:nvPr/>
            </p:nvSpPr>
            <p:spPr>
              <a:xfrm>
                <a:off x="853514" y="4527775"/>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sp>
            <p:nvSpPr>
              <p:cNvPr id="98" name="Rectangle 97">
                <a:extLst>
                  <a:ext uri="{FF2B5EF4-FFF2-40B4-BE49-F238E27FC236}">
                    <a16:creationId xmlns:a16="http://schemas.microsoft.com/office/drawing/2014/main" id="{F9817CAA-1A84-48F5-B8BD-22FA7F1CCBF2}"/>
                  </a:ext>
                </a:extLst>
              </p:cNvPr>
              <p:cNvSpPr/>
              <p:nvPr/>
            </p:nvSpPr>
            <p:spPr>
              <a:xfrm>
                <a:off x="777737" y="5073585"/>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Rectangle 87">
                <a:extLst>
                  <a:ext uri="{FF2B5EF4-FFF2-40B4-BE49-F238E27FC236}">
                    <a16:creationId xmlns:a16="http://schemas.microsoft.com/office/drawing/2014/main" id="{C0B0610E-C225-42C8-A281-C74D07253DD3}"/>
                  </a:ext>
                </a:extLst>
              </p:cNvPr>
              <p:cNvSpPr>
                <a:spLocks noChangeAspect="1"/>
              </p:cNvSpPr>
              <p:nvPr/>
            </p:nvSpPr>
            <p:spPr>
              <a:xfrm>
                <a:off x="118388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1" name="Group 90">
                <a:extLst>
                  <a:ext uri="{FF2B5EF4-FFF2-40B4-BE49-F238E27FC236}">
                    <a16:creationId xmlns:a16="http://schemas.microsoft.com/office/drawing/2014/main" id="{E2245DF1-8C1A-4FB4-AD70-E28FB9E7D500}"/>
                  </a:ext>
                </a:extLst>
              </p:cNvPr>
              <p:cNvGrpSpPr/>
              <p:nvPr/>
            </p:nvGrpSpPr>
            <p:grpSpPr>
              <a:xfrm>
                <a:off x="1420078" y="4282083"/>
                <a:ext cx="1408831" cy="1410151"/>
                <a:chOff x="1052865" y="4217796"/>
                <a:chExt cx="1408831" cy="1410151"/>
              </a:xfrm>
            </p:grpSpPr>
            <p:sp>
              <p:nvSpPr>
                <p:cNvPr id="92" name="Rectangle 91">
                  <a:extLst>
                    <a:ext uri="{FF2B5EF4-FFF2-40B4-BE49-F238E27FC236}">
                      <a16:creationId xmlns:a16="http://schemas.microsoft.com/office/drawing/2014/main" id="{AEF7489D-3FE7-431A-9902-DD99A1A7FB66}"/>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Right Brace 92">
                  <a:extLst>
                    <a:ext uri="{FF2B5EF4-FFF2-40B4-BE49-F238E27FC236}">
                      <a16:creationId xmlns:a16="http://schemas.microsoft.com/office/drawing/2014/main" id="{3B058C3A-0A58-492A-BE33-0FC38E5AD6FE}"/>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94" name="TextBox 21">
                  <a:extLst>
                    <a:ext uri="{FF2B5EF4-FFF2-40B4-BE49-F238E27FC236}">
                      <a16:creationId xmlns:a16="http://schemas.microsoft.com/office/drawing/2014/main" id="{B484891E-9954-48E5-BCAE-68C21CCDB197}"/>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01" name="Rectangle 100">
                <a:extLst>
                  <a:ext uri="{FF2B5EF4-FFF2-40B4-BE49-F238E27FC236}">
                    <a16:creationId xmlns:a16="http://schemas.microsoft.com/office/drawing/2014/main" id="{B8000414-9167-45A2-AB39-E25A78C34FDA}"/>
                  </a:ext>
                </a:extLst>
              </p:cNvPr>
              <p:cNvSpPr>
                <a:spLocks noChangeAspect="1"/>
              </p:cNvSpPr>
              <p:nvPr/>
            </p:nvSpPr>
            <p:spPr>
              <a:xfrm>
                <a:off x="130121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2" name="Group 101">
                <a:extLst>
                  <a:ext uri="{FF2B5EF4-FFF2-40B4-BE49-F238E27FC236}">
                    <a16:creationId xmlns:a16="http://schemas.microsoft.com/office/drawing/2014/main" id="{7A091E0E-A188-484A-9E6F-E8C02405511E}"/>
                  </a:ext>
                </a:extLst>
              </p:cNvPr>
              <p:cNvGrpSpPr/>
              <p:nvPr/>
            </p:nvGrpSpPr>
            <p:grpSpPr>
              <a:xfrm>
                <a:off x="101754" y="4282211"/>
                <a:ext cx="677859" cy="1409473"/>
                <a:chOff x="84256" y="4218473"/>
                <a:chExt cx="677859" cy="1409473"/>
              </a:xfrm>
            </p:grpSpPr>
            <p:sp>
              <p:nvSpPr>
                <p:cNvPr id="103" name="Rectangle 102">
                  <a:extLst>
                    <a:ext uri="{FF2B5EF4-FFF2-40B4-BE49-F238E27FC236}">
                      <a16:creationId xmlns:a16="http://schemas.microsoft.com/office/drawing/2014/main" id="{4C720200-BCF1-499E-866A-45C77F8163F5}"/>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4" name="Right Brace 103">
                  <a:extLst>
                    <a:ext uri="{FF2B5EF4-FFF2-40B4-BE49-F238E27FC236}">
                      <a16:creationId xmlns:a16="http://schemas.microsoft.com/office/drawing/2014/main" id="{EA0B4404-7D26-4EF0-9487-29A456D7EC24}"/>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6" name="TextBox 20">
                  <a:extLst>
                    <a:ext uri="{FF2B5EF4-FFF2-40B4-BE49-F238E27FC236}">
                      <a16:creationId xmlns:a16="http://schemas.microsoft.com/office/drawing/2014/main" id="{74F3F98A-D9CA-40DC-8D37-9686F2F47F80}"/>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49" name="Rectangle 148">
                <a:extLst>
                  <a:ext uri="{FF2B5EF4-FFF2-40B4-BE49-F238E27FC236}">
                    <a16:creationId xmlns:a16="http://schemas.microsoft.com/office/drawing/2014/main" id="{BAAE36BD-AB93-4C17-826B-9A9F7DF4C9CE}"/>
                  </a:ext>
                </a:extLst>
              </p:cNvPr>
              <p:cNvSpPr/>
              <p:nvPr/>
            </p:nvSpPr>
            <p:spPr>
              <a:xfrm>
                <a:off x="783284" y="5072893"/>
                <a:ext cx="641140" cy="619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 name="Group 6">
              <a:extLst>
                <a:ext uri="{FF2B5EF4-FFF2-40B4-BE49-F238E27FC236}">
                  <a16:creationId xmlns:a16="http://schemas.microsoft.com/office/drawing/2014/main" id="{1F8AF811-EA8F-4785-9CEC-EBB1D1A17565}"/>
                </a:ext>
              </a:extLst>
            </p:cNvPr>
            <p:cNvGrpSpPr/>
            <p:nvPr/>
          </p:nvGrpSpPr>
          <p:grpSpPr>
            <a:xfrm>
              <a:off x="770230" y="5074422"/>
              <a:ext cx="1702221" cy="1122932"/>
              <a:chOff x="770230" y="5074422"/>
              <a:chExt cx="1702221" cy="1122932"/>
            </a:xfrm>
          </p:grpSpPr>
          <p:sp>
            <p:nvSpPr>
              <p:cNvPr id="97" name="TextBox 25">
                <a:extLst>
                  <a:ext uri="{FF2B5EF4-FFF2-40B4-BE49-F238E27FC236}">
                    <a16:creationId xmlns:a16="http://schemas.microsoft.com/office/drawing/2014/main" id="{7C78B90B-D63A-4DA9-A5D1-C96AA841BAFB}"/>
                  </a:ext>
                </a:extLst>
              </p:cNvPr>
              <p:cNvSpPr txBox="1"/>
              <p:nvPr/>
            </p:nvSpPr>
            <p:spPr>
              <a:xfrm>
                <a:off x="1468858" y="5950727"/>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cxnSp>
            <p:nvCxnSpPr>
              <p:cNvPr id="100" name="Elbow Connector 26">
                <a:extLst>
                  <a:ext uri="{FF2B5EF4-FFF2-40B4-BE49-F238E27FC236}">
                    <a16:creationId xmlns:a16="http://schemas.microsoft.com/office/drawing/2014/main" id="{57DE268B-D2E0-4F61-81D0-49B073C93292}"/>
                  </a:ext>
                </a:extLst>
              </p:cNvPr>
              <p:cNvCxnSpPr>
                <a:cxnSpLocks/>
                <a:stCxn id="97" idx="1"/>
                <a:endCxn id="98" idx="2"/>
              </p:cNvCxnSpPr>
              <p:nvPr/>
            </p:nvCxnSpPr>
            <p:spPr>
              <a:xfrm rot="10800000">
                <a:off x="923959" y="5692648"/>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98F5C8A4-DAFB-4E80-81B9-CD81A340231D}"/>
                  </a:ext>
                </a:extLst>
              </p:cNvPr>
              <p:cNvSpPr/>
              <p:nvPr/>
            </p:nvSpPr>
            <p:spPr>
              <a:xfrm>
                <a:off x="770230" y="5074422"/>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9" name="Group 8">
              <a:extLst>
                <a:ext uri="{FF2B5EF4-FFF2-40B4-BE49-F238E27FC236}">
                  <a16:creationId xmlns:a16="http://schemas.microsoft.com/office/drawing/2014/main" id="{464C0EC3-6424-490D-93D3-088D53DC1874}"/>
                </a:ext>
              </a:extLst>
            </p:cNvPr>
            <p:cNvGrpSpPr/>
            <p:nvPr/>
          </p:nvGrpSpPr>
          <p:grpSpPr>
            <a:xfrm>
              <a:off x="1067098" y="5074317"/>
              <a:ext cx="2832809" cy="1026435"/>
              <a:chOff x="1067098" y="5074317"/>
              <a:chExt cx="2832809" cy="1026435"/>
            </a:xfrm>
          </p:grpSpPr>
          <p:grpSp>
            <p:nvGrpSpPr>
              <p:cNvPr id="89" name="Group 88">
                <a:extLst>
                  <a:ext uri="{FF2B5EF4-FFF2-40B4-BE49-F238E27FC236}">
                    <a16:creationId xmlns:a16="http://schemas.microsoft.com/office/drawing/2014/main" id="{36032405-B240-4EAA-95AF-55447D95A786}"/>
                  </a:ext>
                </a:extLst>
              </p:cNvPr>
              <p:cNvGrpSpPr/>
              <p:nvPr/>
            </p:nvGrpSpPr>
            <p:grpSpPr>
              <a:xfrm>
                <a:off x="1124654" y="5698130"/>
                <a:ext cx="2775253" cy="402622"/>
                <a:chOff x="4294335" y="5700428"/>
                <a:chExt cx="2775253" cy="402622"/>
              </a:xfrm>
            </p:grpSpPr>
            <p:sp>
              <p:nvSpPr>
                <p:cNvPr id="95" name="TextBox 22">
                  <a:extLst>
                    <a:ext uri="{FF2B5EF4-FFF2-40B4-BE49-F238E27FC236}">
                      <a16:creationId xmlns:a16="http://schemas.microsoft.com/office/drawing/2014/main" id="{865AAE91-7A01-442C-99FE-042E329AD163}"/>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96" name="Elbow Connector 24">
                  <a:extLst>
                    <a:ext uri="{FF2B5EF4-FFF2-40B4-BE49-F238E27FC236}">
                      <a16:creationId xmlns:a16="http://schemas.microsoft.com/office/drawing/2014/main" id="{2ED0852D-BB55-4EF6-85E3-6C9F8E044A03}"/>
                    </a:ext>
                  </a:extLst>
                </p:cNvPr>
                <p:cNvCxnSpPr>
                  <a:cxnSpLocks/>
                  <a:stCxn id="95"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0" name="Rectangle 169">
                <a:extLst>
                  <a:ext uri="{FF2B5EF4-FFF2-40B4-BE49-F238E27FC236}">
                    <a16:creationId xmlns:a16="http://schemas.microsoft.com/office/drawing/2014/main" id="{0DEEFD86-7AE8-41F3-B826-9F83B381344C}"/>
                  </a:ext>
                </a:extLst>
              </p:cNvPr>
              <p:cNvSpPr>
                <a:spLocks noChangeAspect="1"/>
              </p:cNvSpPr>
              <p:nvPr/>
            </p:nvSpPr>
            <p:spPr>
              <a:xfrm>
                <a:off x="1067098" y="5074317"/>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40347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5663-4697-4E61-8A47-19EB4C1FE49D}"/>
              </a:ext>
            </a:extLst>
          </p:cNvPr>
          <p:cNvSpPr>
            <a:spLocks noGrp="1"/>
          </p:cNvSpPr>
          <p:nvPr>
            <p:ph type="title"/>
          </p:nvPr>
        </p:nvSpPr>
        <p:spPr/>
        <p:txBody>
          <a:bodyPr/>
          <a:lstStyle/>
          <a:p>
            <a:r>
              <a:rPr lang="en-US" dirty="0"/>
              <a:t>Key Challenges</a:t>
            </a:r>
          </a:p>
        </p:txBody>
      </p:sp>
      <p:sp>
        <p:nvSpPr>
          <p:cNvPr id="4" name="Slide Number Placeholder 3">
            <a:extLst>
              <a:ext uri="{FF2B5EF4-FFF2-40B4-BE49-F238E27FC236}">
                <a16:creationId xmlns:a16="http://schemas.microsoft.com/office/drawing/2014/main" id="{D5D97A3F-9BF8-48A3-AC66-BE793B2C7A3C}"/>
              </a:ext>
            </a:extLst>
          </p:cNvPr>
          <p:cNvSpPr>
            <a:spLocks noGrp="1"/>
          </p:cNvSpPr>
          <p:nvPr>
            <p:ph type="sldNum" sz="quarter" idx="15"/>
          </p:nvPr>
        </p:nvSpPr>
        <p:spPr>
          <a:xfrm>
            <a:off x="444500" y="6478750"/>
            <a:ext cx="584200" cy="365125"/>
          </a:xfrm>
        </p:spPr>
        <p:txBody>
          <a:bodyPr/>
          <a:lstStyle/>
          <a:p>
            <a:pPr>
              <a:defRPr/>
            </a:pPr>
            <a:fld id="{742CE1F0-28BF-A844-9B91-A150FCA372DE}" type="slidenum">
              <a:rPr lang="en-US" smtClean="0"/>
              <a:pPr>
                <a:defRPr/>
              </a:pPr>
              <a:t>60</a:t>
            </a:fld>
            <a:endParaRPr lang="en-US" dirty="0"/>
          </a:p>
        </p:txBody>
      </p:sp>
      <p:sp>
        <p:nvSpPr>
          <p:cNvPr id="5" name="Isosceles Triangle 4">
            <a:extLst>
              <a:ext uri="{FF2B5EF4-FFF2-40B4-BE49-F238E27FC236}">
                <a16:creationId xmlns:a16="http://schemas.microsoft.com/office/drawing/2014/main" id="{137949A5-4962-4331-A92F-AB6A2B091E43}"/>
              </a:ext>
            </a:extLst>
          </p:cNvPr>
          <p:cNvSpPr/>
          <p:nvPr/>
        </p:nvSpPr>
        <p:spPr>
          <a:xfrm>
            <a:off x="3156744" y="2553547"/>
            <a:ext cx="2743200" cy="237744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76768538-E528-4F38-9005-DD05491A1F9D}"/>
              </a:ext>
            </a:extLst>
          </p:cNvPr>
          <p:cNvSpPr/>
          <p:nvPr/>
        </p:nvSpPr>
        <p:spPr>
          <a:xfrm>
            <a:off x="3650324" y="1530775"/>
            <a:ext cx="1756040" cy="956733"/>
          </a:xfrm>
          <a:prstGeom prst="roundRect">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50" dirty="0"/>
              <a:t>Limited Amount of Fast Memory</a:t>
            </a:r>
          </a:p>
        </p:txBody>
      </p:sp>
      <p:sp>
        <p:nvSpPr>
          <p:cNvPr id="12" name="TextBox 11">
            <a:extLst>
              <a:ext uri="{FF2B5EF4-FFF2-40B4-BE49-F238E27FC236}">
                <a16:creationId xmlns:a16="http://schemas.microsoft.com/office/drawing/2014/main" id="{A80FC4FF-2C56-4E45-B9EA-359A6319D862}"/>
              </a:ext>
            </a:extLst>
          </p:cNvPr>
          <p:cNvSpPr txBox="1"/>
          <p:nvPr/>
        </p:nvSpPr>
        <p:spPr>
          <a:xfrm>
            <a:off x="4066116" y="3001433"/>
            <a:ext cx="1011767" cy="584775"/>
          </a:xfrm>
          <a:prstGeom prst="rect">
            <a:avLst/>
          </a:prstGeom>
          <a:ln>
            <a:noFill/>
          </a:ln>
        </p:spPr>
        <p:txBody>
          <a:bodyPr wrap="square" lIns="0" rIns="0" rtlCol="0">
            <a:spAutoFit/>
          </a:bodyPr>
          <a:lstStyle/>
          <a:p>
            <a:pPr algn="ctr"/>
            <a:r>
              <a:rPr lang="en-US" sz="1600" dirty="0"/>
              <a:t>Data Growth</a:t>
            </a:r>
          </a:p>
        </p:txBody>
      </p:sp>
      <p:sp>
        <p:nvSpPr>
          <p:cNvPr id="13" name="TextBox 12">
            <a:extLst>
              <a:ext uri="{FF2B5EF4-FFF2-40B4-BE49-F238E27FC236}">
                <a16:creationId xmlns:a16="http://schemas.microsoft.com/office/drawing/2014/main" id="{8D5CDCB5-9E8F-4D64-9BA2-427908B2449B}"/>
              </a:ext>
            </a:extLst>
          </p:cNvPr>
          <p:cNvSpPr txBox="1"/>
          <p:nvPr/>
        </p:nvSpPr>
        <p:spPr>
          <a:xfrm>
            <a:off x="4705350" y="4360851"/>
            <a:ext cx="1011767" cy="584775"/>
          </a:xfrm>
          <a:prstGeom prst="rect">
            <a:avLst/>
          </a:prstGeom>
          <a:ln>
            <a:noFill/>
          </a:ln>
        </p:spPr>
        <p:txBody>
          <a:bodyPr wrap="square" lIns="0" rIns="0" rtlCol="0">
            <a:spAutoFit/>
          </a:bodyPr>
          <a:lstStyle/>
          <a:p>
            <a:pPr algn="ctr"/>
            <a:r>
              <a:rPr lang="en-US" sz="1600" dirty="0"/>
              <a:t>Complex Queries</a:t>
            </a:r>
          </a:p>
        </p:txBody>
      </p:sp>
      <p:sp>
        <p:nvSpPr>
          <p:cNvPr id="14" name="Rectangle: Rounded Corners 13">
            <a:extLst>
              <a:ext uri="{FF2B5EF4-FFF2-40B4-BE49-F238E27FC236}">
                <a16:creationId xmlns:a16="http://schemas.microsoft.com/office/drawing/2014/main" id="{214E6424-2D37-40C3-A29B-9B6485B632E5}"/>
              </a:ext>
            </a:extLst>
          </p:cNvPr>
          <p:cNvSpPr/>
          <p:nvPr/>
        </p:nvSpPr>
        <p:spPr>
          <a:xfrm>
            <a:off x="5980176" y="4452620"/>
            <a:ext cx="1756040" cy="956733"/>
          </a:xfrm>
          <a:prstGeom prst="roundRect">
            <a:avLst/>
          </a:prstGeom>
          <a:gradFill>
            <a:gsLst>
              <a:gs pos="0">
                <a:srgbClr val="42094F"/>
              </a:gs>
              <a:gs pos="100000">
                <a:srgbClr val="A154BC"/>
              </a:gs>
            </a:gsLst>
          </a:gradFill>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50" dirty="0"/>
              <a:t>Limited Programmability</a:t>
            </a:r>
          </a:p>
        </p:txBody>
      </p:sp>
      <p:sp>
        <p:nvSpPr>
          <p:cNvPr id="15" name="TextBox 14">
            <a:extLst>
              <a:ext uri="{FF2B5EF4-FFF2-40B4-BE49-F238E27FC236}">
                <a16:creationId xmlns:a16="http://schemas.microsoft.com/office/drawing/2014/main" id="{1F302D64-8356-4FB8-8C6A-DD02ECE6DB64}"/>
              </a:ext>
            </a:extLst>
          </p:cNvPr>
          <p:cNvSpPr txBox="1"/>
          <p:nvPr/>
        </p:nvSpPr>
        <p:spPr>
          <a:xfrm>
            <a:off x="3213103" y="4361688"/>
            <a:ext cx="931336" cy="584775"/>
          </a:xfrm>
          <a:prstGeom prst="rect">
            <a:avLst/>
          </a:prstGeom>
          <a:ln>
            <a:noFill/>
          </a:ln>
        </p:spPr>
        <p:txBody>
          <a:bodyPr wrap="square" lIns="0" rIns="0" rtlCol="0">
            <a:spAutoFit/>
          </a:bodyPr>
          <a:lstStyle/>
          <a:p>
            <a:pPr algn="ctr"/>
            <a:r>
              <a:rPr lang="en-US" sz="1600" dirty="0"/>
              <a:t>Real-time</a:t>
            </a:r>
          </a:p>
        </p:txBody>
      </p:sp>
      <p:sp>
        <p:nvSpPr>
          <p:cNvPr id="16" name="Rectangle: Rounded Corners 15">
            <a:extLst>
              <a:ext uri="{FF2B5EF4-FFF2-40B4-BE49-F238E27FC236}">
                <a16:creationId xmlns:a16="http://schemas.microsoft.com/office/drawing/2014/main" id="{B193B5DB-C7E2-4E60-ACBA-F9E8DB6A4C12}"/>
              </a:ext>
            </a:extLst>
          </p:cNvPr>
          <p:cNvSpPr/>
          <p:nvPr/>
        </p:nvSpPr>
        <p:spPr>
          <a:xfrm>
            <a:off x="1335024" y="4452619"/>
            <a:ext cx="1756040" cy="956733"/>
          </a:xfrm>
          <a:prstGeom prst="roundRect">
            <a:avLst/>
          </a:prstGeom>
          <a:gradFill>
            <a:gsLst>
              <a:gs pos="0">
                <a:srgbClr val="2C3E12"/>
              </a:gs>
              <a:gs pos="100000">
                <a:srgbClr val="5FA024"/>
              </a:gs>
            </a:gsLst>
          </a:gradFill>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lang="en-US" sz="1550" dirty="0"/>
              <a:t>Limited processing time</a:t>
            </a:r>
          </a:p>
        </p:txBody>
      </p:sp>
    </p:spTree>
    <p:extLst>
      <p:ext uri="{BB962C8B-B14F-4D97-AF65-F5344CB8AC3E}">
        <p14:creationId xmlns:p14="http://schemas.microsoft.com/office/powerpoint/2010/main" val="4699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a:xfrm>
            <a:off x="207508" y="139247"/>
            <a:ext cx="8936492" cy="1076325"/>
          </a:xfrm>
        </p:spPr>
        <p:txBody>
          <a:bodyPr/>
          <a:lstStyle/>
          <a:p>
            <a:r>
              <a:rPr lang="en-US" sz="3200" dirty="0">
                <a:latin typeface="Verdana" charset="0"/>
              </a:rPr>
              <a:t>The end of the Software Approach</a:t>
            </a:r>
          </a:p>
        </p:txBody>
      </p:sp>
      <p:pic>
        <p:nvPicPr>
          <p:cNvPr id="35" name="Picture 34">
            <a:extLst>
              <a:ext uri="{FF2B5EF4-FFF2-40B4-BE49-F238E27FC236}">
                <a16:creationId xmlns:a16="http://schemas.microsoft.com/office/drawing/2014/main" id="{F9F91EE8-6F20-784A-9EAC-C509E128D6AA}"/>
              </a:ext>
            </a:extLst>
          </p:cNvPr>
          <p:cNvPicPr>
            <a:picLocks noChangeAspect="1"/>
          </p:cNvPicPr>
          <p:nvPr/>
        </p:nvPicPr>
        <p:blipFill rotWithShape="1">
          <a:blip r:embed="rId3"/>
          <a:srcRect l="4589" t="7118" r="5022" b="7527"/>
          <a:stretch/>
        </p:blipFill>
        <p:spPr>
          <a:xfrm>
            <a:off x="0" y="1419516"/>
            <a:ext cx="5486400" cy="2394066"/>
          </a:xfrm>
          <a:prstGeom prst="rect">
            <a:avLst/>
          </a:prstGeom>
        </p:spPr>
      </p:pic>
      <p:pic>
        <p:nvPicPr>
          <p:cNvPr id="36" name="Picture 35">
            <a:extLst>
              <a:ext uri="{FF2B5EF4-FFF2-40B4-BE49-F238E27FC236}">
                <a16:creationId xmlns:a16="http://schemas.microsoft.com/office/drawing/2014/main" id="{3EFD048F-A727-F74A-87AC-93F8A7F1C821}"/>
              </a:ext>
            </a:extLst>
          </p:cNvPr>
          <p:cNvPicPr>
            <a:picLocks noChangeAspect="1"/>
          </p:cNvPicPr>
          <p:nvPr/>
        </p:nvPicPr>
        <p:blipFill rotWithShape="1">
          <a:blip r:embed="rId4"/>
          <a:srcRect l="4905" t="12473" r="5736" b="11511"/>
          <a:stretch/>
        </p:blipFill>
        <p:spPr>
          <a:xfrm>
            <a:off x="0" y="3813582"/>
            <a:ext cx="5486400" cy="2394066"/>
          </a:xfrm>
          <a:prstGeom prst="rect">
            <a:avLst/>
          </a:prstGeom>
        </p:spPr>
      </p:pic>
      <p:sp>
        <p:nvSpPr>
          <p:cNvPr id="6" name="Rectangle 5">
            <a:extLst>
              <a:ext uri="{FF2B5EF4-FFF2-40B4-BE49-F238E27FC236}">
                <a16:creationId xmlns:a16="http://schemas.microsoft.com/office/drawing/2014/main" id="{0B84C99C-96FC-4C25-B0DD-C77F217170DB}"/>
              </a:ext>
            </a:extLst>
          </p:cNvPr>
          <p:cNvSpPr/>
          <p:nvPr/>
        </p:nvSpPr>
        <p:spPr>
          <a:xfrm>
            <a:off x="5500857" y="1908419"/>
            <a:ext cx="3736194" cy="1862048"/>
          </a:xfrm>
          <a:prstGeom prst="rect">
            <a:avLst/>
          </a:prstGeom>
        </p:spPr>
        <p:txBody>
          <a:bodyPr wrap="square">
            <a:spAutoFit/>
          </a:bodyPr>
          <a:lstStyle/>
          <a:p>
            <a:r>
              <a:rPr lang="en-US" sz="2300" dirty="0">
                <a:solidFill>
                  <a:srgbClr val="333333"/>
                </a:solidFill>
                <a:latin typeface="arial" panose="020B0604020202020204" pitchFamily="34" charset="0"/>
              </a:rPr>
              <a:t>“By early 2020s”…</a:t>
            </a:r>
          </a:p>
          <a:p>
            <a:r>
              <a:rPr lang="en-US" sz="2300" dirty="0">
                <a:solidFill>
                  <a:srgbClr val="333333"/>
                </a:solidFill>
                <a:latin typeface="arial" panose="020B0604020202020204" pitchFamily="34" charset="0"/>
              </a:rPr>
              <a:t>“with super-aggressive efforts, we'll get to the 3nm limit, where features are just 10 atoms across”</a:t>
            </a:r>
            <a:endParaRPr lang="en-US" sz="2300" dirty="0"/>
          </a:p>
        </p:txBody>
      </p:sp>
      <p:sp>
        <p:nvSpPr>
          <p:cNvPr id="37" name="Rectangle 36">
            <a:extLst>
              <a:ext uri="{FF2B5EF4-FFF2-40B4-BE49-F238E27FC236}">
                <a16:creationId xmlns:a16="http://schemas.microsoft.com/office/drawing/2014/main" id="{61E454C4-AF6D-4BE1-8EDC-2A4E3123106B}"/>
              </a:ext>
            </a:extLst>
          </p:cNvPr>
          <p:cNvSpPr/>
          <p:nvPr/>
        </p:nvSpPr>
        <p:spPr>
          <a:xfrm>
            <a:off x="5783621" y="4190157"/>
            <a:ext cx="3360379" cy="1323439"/>
          </a:xfrm>
          <a:prstGeom prst="rect">
            <a:avLst/>
          </a:prstGeom>
        </p:spPr>
        <p:txBody>
          <a:bodyPr wrap="square" rIns="0">
            <a:spAutoFit/>
          </a:bodyPr>
          <a:lstStyle/>
          <a:p>
            <a:r>
              <a:rPr lang="en-US" sz="2000" b="1" i="1" dirty="0"/>
              <a:t>Paolo </a:t>
            </a:r>
            <a:r>
              <a:rPr lang="en-US" sz="2000" b="1" i="1" dirty="0" err="1"/>
              <a:t>Gargini</a:t>
            </a:r>
            <a:r>
              <a:rPr lang="en-US" sz="2000" dirty="0"/>
              <a:t>, Chairman of the IEEE</a:t>
            </a:r>
            <a:r>
              <a:rPr lang="he-IL" sz="2000" dirty="0"/>
              <a:t> </a:t>
            </a:r>
            <a:r>
              <a:rPr lang="en-US" sz="2000" dirty="0"/>
              <a:t>International Roadmap for Devices and Systems</a:t>
            </a:r>
          </a:p>
        </p:txBody>
      </p:sp>
      <p:sp>
        <p:nvSpPr>
          <p:cNvPr id="8" name="Slide Number Placeholder 2">
            <a:extLst>
              <a:ext uri="{FF2B5EF4-FFF2-40B4-BE49-F238E27FC236}">
                <a16:creationId xmlns:a16="http://schemas.microsoft.com/office/drawing/2014/main" id="{BF437C8F-C1A8-4351-8A7E-2EC3E493B265}"/>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61</a:t>
            </a:fld>
            <a:endParaRPr lang="en-US" sz="1200" dirty="0">
              <a:solidFill>
                <a:schemeClr val="tx1">
                  <a:tint val="75000"/>
                </a:schemeClr>
              </a:solidFill>
            </a:endParaRPr>
          </a:p>
        </p:txBody>
      </p:sp>
    </p:spTree>
    <p:extLst>
      <p:ext uri="{BB962C8B-B14F-4D97-AF65-F5344CB8AC3E}">
        <p14:creationId xmlns:p14="http://schemas.microsoft.com/office/powerpoint/2010/main" val="38702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A308A8-D7C6-2A46-B202-602002867B57}"/>
              </a:ext>
            </a:extLst>
          </p:cNvPr>
          <p:cNvSpPr>
            <a:spLocks noGrp="1"/>
          </p:cNvSpPr>
          <p:nvPr>
            <p:ph idx="1"/>
          </p:nvPr>
        </p:nvSpPr>
        <p:spPr>
          <a:xfrm>
            <a:off x="105410" y="1448320"/>
            <a:ext cx="9302750" cy="1752080"/>
          </a:xfrm>
        </p:spPr>
        <p:txBody>
          <a:bodyPr/>
          <a:lstStyle/>
          <a:p>
            <a:r>
              <a:rPr lang="en-US" dirty="0"/>
              <a:t>Specialized hardware to keep up with the data growth</a:t>
            </a:r>
          </a:p>
          <a:p>
            <a:endParaRPr lang="en-US" dirty="0"/>
          </a:p>
        </p:txBody>
      </p:sp>
      <p:sp>
        <p:nvSpPr>
          <p:cNvPr id="3" name="Title 2">
            <a:extLst>
              <a:ext uri="{FF2B5EF4-FFF2-40B4-BE49-F238E27FC236}">
                <a16:creationId xmlns:a16="http://schemas.microsoft.com/office/drawing/2014/main" id="{D390F4F5-17FD-0F46-97B3-45774D5656AD}"/>
              </a:ext>
            </a:extLst>
          </p:cNvPr>
          <p:cNvSpPr>
            <a:spLocks noGrp="1"/>
          </p:cNvSpPr>
          <p:nvPr>
            <p:ph type="title"/>
          </p:nvPr>
        </p:nvSpPr>
        <p:spPr>
          <a:xfrm>
            <a:off x="628650" y="-25212"/>
            <a:ext cx="7886700" cy="1325563"/>
          </a:xfrm>
        </p:spPr>
        <p:txBody>
          <a:bodyPr/>
          <a:lstStyle/>
          <a:p>
            <a:r>
              <a:rPr lang="en-US" sz="4000" dirty="0"/>
              <a:t>New Opportunities: Specialized Hardware</a:t>
            </a:r>
          </a:p>
        </p:txBody>
      </p:sp>
      <p:pic>
        <p:nvPicPr>
          <p:cNvPr id="6" name="Picture 5" descr="A picture containing electronics, circuit&#10;&#10;Description automatically generated">
            <a:extLst>
              <a:ext uri="{FF2B5EF4-FFF2-40B4-BE49-F238E27FC236}">
                <a16:creationId xmlns:a16="http://schemas.microsoft.com/office/drawing/2014/main" id="{4E9B5803-5020-444D-9A7E-45A5F21C3A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7556" y1="50222" x2="31111" y2="37333"/>
                        <a14:foregroundMark x1="31111" y1="37333" x2="66667" y2="56444"/>
                      </a14:backgroundRemoval>
                    </a14:imgEffect>
                  </a14:imgLayer>
                </a14:imgProps>
              </a:ext>
              <a:ext uri="{28A0092B-C50C-407E-A947-70E740481C1C}">
                <a14:useLocalDpi xmlns:a14="http://schemas.microsoft.com/office/drawing/2010/main" val="0"/>
              </a:ext>
            </a:extLst>
          </a:blip>
          <a:stretch>
            <a:fillRect/>
          </a:stretch>
        </p:blipFill>
        <p:spPr>
          <a:xfrm>
            <a:off x="6762929" y="4762746"/>
            <a:ext cx="1471613" cy="1985963"/>
          </a:xfrm>
          <a:prstGeom prst="rect">
            <a:avLst/>
          </a:prstGeom>
        </p:spPr>
      </p:pic>
      <p:grpSp>
        <p:nvGrpSpPr>
          <p:cNvPr id="12" name="Group 11">
            <a:extLst>
              <a:ext uri="{FF2B5EF4-FFF2-40B4-BE49-F238E27FC236}">
                <a16:creationId xmlns:a16="http://schemas.microsoft.com/office/drawing/2014/main" id="{A2BF6CD0-38BB-4FE4-9CD3-9866CB2E0C5A}"/>
              </a:ext>
            </a:extLst>
          </p:cNvPr>
          <p:cNvGrpSpPr/>
          <p:nvPr/>
        </p:nvGrpSpPr>
        <p:grpSpPr>
          <a:xfrm>
            <a:off x="939800" y="2342340"/>
            <a:ext cx="1638146" cy="1684592"/>
            <a:chOff x="3154680" y="2342340"/>
            <a:chExt cx="1638146" cy="1684592"/>
          </a:xfrm>
        </p:grpSpPr>
        <p:pic>
          <p:nvPicPr>
            <p:cNvPr id="5" name="Picture 4" descr="A circuit board&#10;&#10;Description automatically generated">
              <a:extLst>
                <a:ext uri="{FF2B5EF4-FFF2-40B4-BE49-F238E27FC236}">
                  <a16:creationId xmlns:a16="http://schemas.microsoft.com/office/drawing/2014/main" id="{76760101-FDD3-3745-B34D-A74ED52C5D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4" b="89855" l="9989" r="93800">
                          <a14:foregroundMark x1="42710" y1="41304" x2="36797" y2="28804"/>
                          <a14:foregroundMark x1="36797" y1="28804" x2="42250" y2="41304"/>
                          <a14:foregroundMark x1="60390" y1="63768" x2="64294" y2="41123"/>
                          <a14:foregroundMark x1="64294" y1="41123" x2="57405" y2="50362"/>
                          <a14:foregroundMark x1="57405" y1="50362" x2="56716" y2="53804"/>
                          <a14:foregroundMark x1="62801" y1="20471" x2="68772" y2="32609"/>
                          <a14:foregroundMark x1="68772" y1="32609" x2="68829" y2="32609"/>
                          <a14:foregroundMark x1="53272" y1="51268" x2="54363" y2="52717"/>
                          <a14:foregroundMark x1="71010" y1="31884" x2="70149" y2="35326"/>
                          <a14:foregroundMark x1="66877" y1="24275" x2="65155" y2="21739"/>
                          <a14:foregroundMark x1="85075" y1="73370" x2="93800" y2="35870"/>
                          <a14:foregroundMark x1="93800" y1="35870" x2="82491" y2="65580"/>
                          <a14:foregroundMark x1="82491" y1="65580" x2="85132" y2="43841"/>
                          <a14:foregroundMark x1="85132" y1="43841" x2="89437" y2="26268"/>
                          <a14:foregroundMark x1="89437" y1="26268" x2="89265" y2="32246"/>
                          <a14:foregroundMark x1="30482" y1="40942" x2="25775" y2="51812"/>
                          <a14:foregroundMark x1="39265" y1="20290" x2="40011" y2="26087"/>
                          <a14:foregroundMark x1="39437" y1="19022" x2="39437" y2="21196"/>
                        </a14:backgroundRemoval>
                      </a14:imgEffect>
                    </a14:imgLayer>
                  </a14:imgProps>
                </a:ext>
                <a:ext uri="{28A0092B-C50C-407E-A947-70E740481C1C}">
                  <a14:useLocalDpi xmlns:a14="http://schemas.microsoft.com/office/drawing/2010/main" val="0"/>
                </a:ext>
              </a:extLst>
            </a:blip>
            <a:srcRect l="24531" t="16025" r="51313" b="24854"/>
            <a:stretch/>
          </p:blipFill>
          <p:spPr>
            <a:xfrm>
              <a:off x="3154680" y="2342340"/>
              <a:ext cx="1638146" cy="1284780"/>
            </a:xfrm>
            <a:prstGeom prst="rect">
              <a:avLst/>
            </a:prstGeom>
          </p:spPr>
        </p:pic>
        <p:sp>
          <p:nvSpPr>
            <p:cNvPr id="9" name="Rectangle 8">
              <a:extLst>
                <a:ext uri="{FF2B5EF4-FFF2-40B4-BE49-F238E27FC236}">
                  <a16:creationId xmlns:a16="http://schemas.microsoft.com/office/drawing/2014/main" id="{DF85D36F-B45C-4045-9967-92395C97C01F}"/>
                </a:ext>
              </a:extLst>
            </p:cNvPr>
            <p:cNvSpPr/>
            <p:nvPr/>
          </p:nvSpPr>
          <p:spPr>
            <a:xfrm>
              <a:off x="3496705" y="3657600"/>
              <a:ext cx="671979" cy="369332"/>
            </a:xfrm>
            <a:prstGeom prst="rect">
              <a:avLst/>
            </a:prstGeom>
          </p:spPr>
          <p:txBody>
            <a:bodyPr wrap="none">
              <a:spAutoFit/>
            </a:bodyPr>
            <a:lstStyle/>
            <a:p>
              <a:r>
                <a:rPr lang="en-US" dirty="0"/>
                <a:t>GPU</a:t>
              </a:r>
            </a:p>
          </p:txBody>
        </p:sp>
      </p:grpSp>
      <p:grpSp>
        <p:nvGrpSpPr>
          <p:cNvPr id="13" name="Group 12">
            <a:extLst>
              <a:ext uri="{FF2B5EF4-FFF2-40B4-BE49-F238E27FC236}">
                <a16:creationId xmlns:a16="http://schemas.microsoft.com/office/drawing/2014/main" id="{3E2D0A9B-3D88-410B-8E10-FAA99CBE5418}"/>
              </a:ext>
            </a:extLst>
          </p:cNvPr>
          <p:cNvGrpSpPr/>
          <p:nvPr/>
        </p:nvGrpSpPr>
        <p:grpSpPr>
          <a:xfrm>
            <a:off x="3559193" y="2178731"/>
            <a:ext cx="1638146" cy="1848201"/>
            <a:chOff x="4859673" y="2178731"/>
            <a:chExt cx="1638146" cy="1848201"/>
          </a:xfrm>
        </p:grpSpPr>
        <p:pic>
          <p:nvPicPr>
            <p:cNvPr id="8" name="Picture 7" descr="A circuit board&#10;&#10;Description automatically generated">
              <a:extLst>
                <a:ext uri="{FF2B5EF4-FFF2-40B4-BE49-F238E27FC236}">
                  <a16:creationId xmlns:a16="http://schemas.microsoft.com/office/drawing/2014/main" id="{3083744B-189D-4D89-BF61-8D7EB4B9B18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4" b="89855" l="9989" r="93800">
                          <a14:foregroundMark x1="42710" y1="41304" x2="36797" y2="28804"/>
                          <a14:foregroundMark x1="36797" y1="28804" x2="42250" y2="41304"/>
                          <a14:foregroundMark x1="60390" y1="63768" x2="64294" y2="41123"/>
                          <a14:foregroundMark x1="64294" y1="41123" x2="57405" y2="50362"/>
                          <a14:foregroundMark x1="57405" y1="50362" x2="56716" y2="53804"/>
                          <a14:foregroundMark x1="62801" y1="20471" x2="68772" y2="32609"/>
                          <a14:foregroundMark x1="68772" y1="32609" x2="68829" y2="32609"/>
                          <a14:foregroundMark x1="53272" y1="51268" x2="54363" y2="52717"/>
                          <a14:foregroundMark x1="71010" y1="31884" x2="70149" y2="35326"/>
                          <a14:foregroundMark x1="66877" y1="24275" x2="65155" y2="21739"/>
                          <a14:foregroundMark x1="85075" y1="73370" x2="93800" y2="35870"/>
                          <a14:foregroundMark x1="93800" y1="35870" x2="82491" y2="65580"/>
                          <a14:foregroundMark x1="82491" y1="65580" x2="85132" y2="43841"/>
                          <a14:foregroundMark x1="85132" y1="43841" x2="89437" y2="26268"/>
                          <a14:foregroundMark x1="89437" y1="26268" x2="89265" y2="32246"/>
                          <a14:foregroundMark x1="30482" y1="40942" x2="25775" y2="51812"/>
                          <a14:foregroundMark x1="39265" y1="20290" x2="40011" y2="26087"/>
                          <a14:foregroundMark x1="39437" y1="19022" x2="39437" y2="21196"/>
                        </a14:backgroundRemoval>
                      </a14:imgEffect>
                    </a14:imgLayer>
                  </a14:imgProps>
                </a:ext>
                <a:ext uri="{28A0092B-C50C-407E-A947-70E740481C1C}">
                  <a14:useLocalDpi xmlns:a14="http://schemas.microsoft.com/office/drawing/2010/main" val="0"/>
                </a:ext>
              </a:extLst>
            </a:blip>
            <a:srcRect l="75844" t="14393" b="16228"/>
            <a:stretch/>
          </p:blipFill>
          <p:spPr>
            <a:xfrm>
              <a:off x="4859673" y="2178731"/>
              <a:ext cx="1638146" cy="1507708"/>
            </a:xfrm>
            <a:prstGeom prst="rect">
              <a:avLst/>
            </a:prstGeom>
          </p:spPr>
        </p:pic>
        <p:sp>
          <p:nvSpPr>
            <p:cNvPr id="10" name="Rectangle 9">
              <a:extLst>
                <a:ext uri="{FF2B5EF4-FFF2-40B4-BE49-F238E27FC236}">
                  <a16:creationId xmlns:a16="http://schemas.microsoft.com/office/drawing/2014/main" id="{35BC5CBB-7316-488A-BCCB-BEDAECBF0289}"/>
                </a:ext>
              </a:extLst>
            </p:cNvPr>
            <p:cNvSpPr/>
            <p:nvPr/>
          </p:nvSpPr>
          <p:spPr>
            <a:xfrm>
              <a:off x="5189402" y="3657600"/>
              <a:ext cx="793807" cy="369332"/>
            </a:xfrm>
            <a:prstGeom prst="rect">
              <a:avLst/>
            </a:prstGeom>
          </p:spPr>
          <p:txBody>
            <a:bodyPr wrap="none">
              <a:spAutoFit/>
            </a:bodyPr>
            <a:lstStyle/>
            <a:p>
              <a:r>
                <a:rPr lang="en-US" dirty="0"/>
                <a:t>FPGA</a:t>
              </a:r>
            </a:p>
          </p:txBody>
        </p:sp>
      </p:grpSp>
      <p:grpSp>
        <p:nvGrpSpPr>
          <p:cNvPr id="14" name="Group 13">
            <a:extLst>
              <a:ext uri="{FF2B5EF4-FFF2-40B4-BE49-F238E27FC236}">
                <a16:creationId xmlns:a16="http://schemas.microsoft.com/office/drawing/2014/main" id="{E0DB8379-2D81-4B8A-A981-A7234F4573A1}"/>
              </a:ext>
            </a:extLst>
          </p:cNvPr>
          <p:cNvGrpSpPr/>
          <p:nvPr/>
        </p:nvGrpSpPr>
        <p:grpSpPr>
          <a:xfrm>
            <a:off x="6314577" y="2463534"/>
            <a:ext cx="1381760" cy="1563398"/>
            <a:chOff x="6868297" y="2463534"/>
            <a:chExt cx="1381760" cy="1563398"/>
          </a:xfrm>
        </p:grpSpPr>
        <p:pic>
          <p:nvPicPr>
            <p:cNvPr id="7" name="Picture 6" descr="A circuit board&#10;&#10;Description automatically generated">
              <a:extLst>
                <a:ext uri="{FF2B5EF4-FFF2-40B4-BE49-F238E27FC236}">
                  <a16:creationId xmlns:a16="http://schemas.microsoft.com/office/drawing/2014/main" id="{31F58F82-BA6B-4BC2-95B4-E330833FCF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4" b="89855" l="9989" r="93800">
                          <a14:foregroundMark x1="42710" y1="41304" x2="36797" y2="28804"/>
                          <a14:foregroundMark x1="36797" y1="28804" x2="42250" y2="41304"/>
                          <a14:foregroundMark x1="60390" y1="63768" x2="64294" y2="41123"/>
                          <a14:foregroundMark x1="64294" y1="41123" x2="57405" y2="50362"/>
                          <a14:foregroundMark x1="57405" y1="50362" x2="56716" y2="53804"/>
                          <a14:foregroundMark x1="62801" y1="20471" x2="68772" y2="32609"/>
                          <a14:foregroundMark x1="68772" y1="32609" x2="68829" y2="32609"/>
                          <a14:foregroundMark x1="53272" y1="51268" x2="54363" y2="52717"/>
                          <a14:foregroundMark x1="71010" y1="31884" x2="70149" y2="35326"/>
                          <a14:foregroundMark x1="66877" y1="24275" x2="65155" y2="21739"/>
                          <a14:foregroundMark x1="85075" y1="73370" x2="93800" y2="35870"/>
                          <a14:foregroundMark x1="93800" y1="35870" x2="82491" y2="65580"/>
                          <a14:foregroundMark x1="82491" y1="65580" x2="85132" y2="43841"/>
                          <a14:foregroundMark x1="85132" y1="43841" x2="89437" y2="26268"/>
                          <a14:foregroundMark x1="89437" y1="26268" x2="89265" y2="32246"/>
                          <a14:foregroundMark x1="30482" y1="40942" x2="25775" y2="51812"/>
                          <a14:foregroundMark x1="39265" y1="20290" x2="40011" y2="26087"/>
                          <a14:foregroundMark x1="39437" y1="19022" x2="39437" y2="21196"/>
                        </a14:backgroundRemoval>
                      </a14:imgEffect>
                    </a14:imgLayer>
                  </a14:imgProps>
                </a:ext>
                <a:ext uri="{28A0092B-C50C-407E-A947-70E740481C1C}">
                  <a14:useLocalDpi xmlns:a14="http://schemas.microsoft.com/office/drawing/2010/main" val="0"/>
                </a:ext>
              </a:extLst>
            </a:blip>
            <a:srcRect l="52097" t="16030" r="27527" b="24886"/>
            <a:stretch/>
          </p:blipFill>
          <p:spPr>
            <a:xfrm>
              <a:off x="6868297" y="2463534"/>
              <a:ext cx="1381760" cy="1283998"/>
            </a:xfrm>
            <a:prstGeom prst="rect">
              <a:avLst/>
            </a:prstGeom>
          </p:spPr>
        </p:pic>
        <p:sp>
          <p:nvSpPr>
            <p:cNvPr id="11" name="Rectangle 10">
              <a:extLst>
                <a:ext uri="{FF2B5EF4-FFF2-40B4-BE49-F238E27FC236}">
                  <a16:creationId xmlns:a16="http://schemas.microsoft.com/office/drawing/2014/main" id="{452FCDD8-B6D7-4D40-B5A5-A6BC3F14F7DF}"/>
                </a:ext>
              </a:extLst>
            </p:cNvPr>
            <p:cNvSpPr/>
            <p:nvPr/>
          </p:nvSpPr>
          <p:spPr>
            <a:xfrm>
              <a:off x="7181181" y="3657600"/>
              <a:ext cx="635110" cy="369332"/>
            </a:xfrm>
            <a:prstGeom prst="rect">
              <a:avLst/>
            </a:prstGeom>
          </p:spPr>
          <p:txBody>
            <a:bodyPr wrap="none">
              <a:spAutoFit/>
            </a:bodyPr>
            <a:lstStyle/>
            <a:p>
              <a:r>
                <a:rPr lang="en-US" dirty="0"/>
                <a:t>TPU</a:t>
              </a:r>
            </a:p>
          </p:txBody>
        </p:sp>
      </p:grpSp>
      <p:sp>
        <p:nvSpPr>
          <p:cNvPr id="16" name="Content Placeholder 1">
            <a:extLst>
              <a:ext uri="{FF2B5EF4-FFF2-40B4-BE49-F238E27FC236}">
                <a16:creationId xmlns:a16="http://schemas.microsoft.com/office/drawing/2014/main" id="{E6FA59D0-0E0B-458F-BD3D-BFEF02CE6ED3}"/>
              </a:ext>
            </a:extLst>
          </p:cNvPr>
          <p:cNvSpPr txBox="1">
            <a:spLocks/>
          </p:cNvSpPr>
          <p:nvPr/>
        </p:nvSpPr>
        <p:spPr bwMode="auto">
          <a:xfrm>
            <a:off x="64770" y="4573125"/>
            <a:ext cx="9302750" cy="100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7"/>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 this talk, we focus on </a:t>
            </a:r>
            <a:r>
              <a:rPr lang="en-US" i="1" dirty="0"/>
              <a:t>programmable switches </a:t>
            </a:r>
          </a:p>
          <a:p>
            <a:pPr lvl="1"/>
            <a:r>
              <a:rPr lang="en-US" dirty="0"/>
              <a:t>A customized ASIC for stream processing</a:t>
            </a:r>
          </a:p>
        </p:txBody>
      </p:sp>
      <p:sp>
        <p:nvSpPr>
          <p:cNvPr id="18" name="Slide Number Placeholder 2">
            <a:extLst>
              <a:ext uri="{FF2B5EF4-FFF2-40B4-BE49-F238E27FC236}">
                <a16:creationId xmlns:a16="http://schemas.microsoft.com/office/drawing/2014/main" id="{820C21FE-CD1C-4020-BF69-3A75A4859222}"/>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62</a:t>
            </a:fld>
            <a:endParaRPr lang="en-US" sz="1200" dirty="0">
              <a:solidFill>
                <a:schemeClr val="tx1">
                  <a:tint val="75000"/>
                </a:schemeClr>
              </a:solidFill>
            </a:endParaRPr>
          </a:p>
        </p:txBody>
      </p:sp>
    </p:spTree>
    <p:extLst>
      <p:ext uri="{BB962C8B-B14F-4D97-AF65-F5344CB8AC3E}">
        <p14:creationId xmlns:p14="http://schemas.microsoft.com/office/powerpoint/2010/main" val="360432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33E4391-2E1C-4CC7-BAF8-000D4EB89366}"/>
              </a:ext>
            </a:extLst>
          </p:cNvPr>
          <p:cNvSpPr/>
          <p:nvPr/>
        </p:nvSpPr>
        <p:spPr>
          <a:xfrm>
            <a:off x="1773422" y="5824657"/>
            <a:ext cx="7548377" cy="10923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9566531-02EA-484E-BCFA-908CD698D2A2}"/>
              </a:ext>
            </a:extLst>
          </p:cNvPr>
          <p:cNvSpPr/>
          <p:nvPr/>
        </p:nvSpPr>
        <p:spPr>
          <a:xfrm>
            <a:off x="194729" y="2834640"/>
            <a:ext cx="8869680" cy="914400"/>
          </a:xfrm>
          <a:prstGeom prst="roundRect">
            <a:avLst/>
          </a:prstGeom>
          <a:gradFill>
            <a:gsLst>
              <a:gs pos="0">
                <a:srgbClr val="4A452A"/>
              </a:gs>
              <a:gs pos="100000">
                <a:srgbClr val="8B814F"/>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2400" dirty="0"/>
          </a:p>
        </p:txBody>
      </p:sp>
      <p:sp>
        <p:nvSpPr>
          <p:cNvPr id="49" name="Rectangle: Rounded Corners 48">
            <a:extLst>
              <a:ext uri="{FF2B5EF4-FFF2-40B4-BE49-F238E27FC236}">
                <a16:creationId xmlns:a16="http://schemas.microsoft.com/office/drawing/2014/main" id="{9D158068-7006-4042-8D89-2BDC208A0ED0}"/>
              </a:ext>
            </a:extLst>
          </p:cNvPr>
          <p:cNvSpPr/>
          <p:nvPr/>
        </p:nvSpPr>
        <p:spPr>
          <a:xfrm>
            <a:off x="194732" y="3840480"/>
            <a:ext cx="8869680" cy="914400"/>
          </a:xfrm>
          <a:prstGeom prst="roundRect">
            <a:avLst/>
          </a:prstGeom>
          <a:gradFill>
            <a:gsLst>
              <a:gs pos="0">
                <a:srgbClr val="007033"/>
              </a:gs>
              <a:gs pos="100000">
                <a:srgbClr val="00B050"/>
              </a:gs>
            </a:gsLst>
          </a:gra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2400" dirty="0"/>
          </a:p>
        </p:txBody>
      </p:sp>
      <p:sp>
        <p:nvSpPr>
          <p:cNvPr id="50" name="Rectangle: Rounded Corners 49">
            <a:extLst>
              <a:ext uri="{FF2B5EF4-FFF2-40B4-BE49-F238E27FC236}">
                <a16:creationId xmlns:a16="http://schemas.microsoft.com/office/drawing/2014/main" id="{83DE4B53-D485-4EF7-9528-B553BCD5B90B}"/>
              </a:ext>
            </a:extLst>
          </p:cNvPr>
          <p:cNvSpPr/>
          <p:nvPr/>
        </p:nvSpPr>
        <p:spPr>
          <a:xfrm>
            <a:off x="194734" y="4846320"/>
            <a:ext cx="8869680" cy="914400"/>
          </a:xfrm>
          <a:prstGeom prst="roundRect">
            <a:avLst/>
          </a:prstGeom>
          <a:gradFill>
            <a:gsLst>
              <a:gs pos="0">
                <a:srgbClr val="5C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2400" dirty="0"/>
          </a:p>
        </p:txBody>
      </p:sp>
      <p:sp>
        <p:nvSpPr>
          <p:cNvPr id="51" name="Rectangle: Rounded Corners 50">
            <a:extLst>
              <a:ext uri="{FF2B5EF4-FFF2-40B4-BE49-F238E27FC236}">
                <a16:creationId xmlns:a16="http://schemas.microsoft.com/office/drawing/2014/main" id="{F5F4AAB8-F53A-4F78-BE82-9574112CF2D5}"/>
              </a:ext>
            </a:extLst>
          </p:cNvPr>
          <p:cNvSpPr/>
          <p:nvPr/>
        </p:nvSpPr>
        <p:spPr>
          <a:xfrm>
            <a:off x="194734" y="5852160"/>
            <a:ext cx="8869680" cy="914400"/>
          </a:xfrm>
          <a:prstGeom prst="roundRect">
            <a:avLst/>
          </a:prstGeom>
          <a:gradFill>
            <a:gsLst>
              <a:gs pos="0">
                <a:srgbClr val="42134D"/>
              </a:gs>
              <a:gs pos="100000">
                <a:srgbClr val="962BAF"/>
              </a:gs>
            </a:gsLst>
          </a:gra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2400" dirty="0"/>
          </a:p>
        </p:txBody>
      </p:sp>
      <p:sp>
        <p:nvSpPr>
          <p:cNvPr id="2" name="Title 1">
            <a:extLst>
              <a:ext uri="{FF2B5EF4-FFF2-40B4-BE49-F238E27FC236}">
                <a16:creationId xmlns:a16="http://schemas.microsoft.com/office/drawing/2014/main" id="{19C197E3-9645-4ACB-B912-668ECFEEC6C7}"/>
              </a:ext>
            </a:extLst>
          </p:cNvPr>
          <p:cNvSpPr>
            <a:spLocks noGrp="1"/>
          </p:cNvSpPr>
          <p:nvPr>
            <p:ph type="title"/>
          </p:nvPr>
        </p:nvSpPr>
        <p:spPr/>
        <p:txBody>
          <a:bodyPr/>
          <a:lstStyle/>
          <a:p>
            <a:r>
              <a:rPr lang="en-US" dirty="0"/>
              <a:t>Research Approach</a:t>
            </a:r>
          </a:p>
        </p:txBody>
      </p:sp>
      <p:grpSp>
        <p:nvGrpSpPr>
          <p:cNvPr id="5" name="Group 4">
            <a:extLst>
              <a:ext uri="{FF2B5EF4-FFF2-40B4-BE49-F238E27FC236}">
                <a16:creationId xmlns:a16="http://schemas.microsoft.com/office/drawing/2014/main" id="{FF4FE127-AEBA-41A1-9945-1539F3C33F5A}"/>
              </a:ext>
            </a:extLst>
          </p:cNvPr>
          <p:cNvGrpSpPr/>
          <p:nvPr/>
        </p:nvGrpSpPr>
        <p:grpSpPr>
          <a:xfrm>
            <a:off x="3221715" y="1383273"/>
            <a:ext cx="1934894" cy="1394546"/>
            <a:chOff x="2444748" y="1068407"/>
            <a:chExt cx="1934894" cy="1394546"/>
          </a:xfrm>
        </p:grpSpPr>
        <p:pic>
          <p:nvPicPr>
            <p:cNvPr id="28" name="Picture 2" descr="Image result for cheetah">
              <a:extLst>
                <a:ext uri="{FF2B5EF4-FFF2-40B4-BE49-F238E27FC236}">
                  <a16:creationId xmlns:a16="http://schemas.microsoft.com/office/drawing/2014/main" id="{ACB2A4C0-8883-41BD-A556-5C3FC01AB5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852"/>
            <a:stretch/>
          </p:blipFill>
          <p:spPr bwMode="auto">
            <a:xfrm>
              <a:off x="2444748" y="1443567"/>
              <a:ext cx="1934894" cy="10193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E8CC29-03ED-46BF-8C4F-BC4B8AB01D34}"/>
                </a:ext>
              </a:extLst>
            </p:cNvPr>
            <p:cNvSpPr txBox="1"/>
            <p:nvPr/>
          </p:nvSpPr>
          <p:spPr>
            <a:xfrm>
              <a:off x="2626913" y="1068407"/>
              <a:ext cx="1587630" cy="461665"/>
            </a:xfrm>
            <a:prstGeom prst="rect">
              <a:avLst/>
            </a:prstGeom>
            <a:ln>
              <a:noFill/>
            </a:ln>
          </p:spPr>
          <p:txBody>
            <a:bodyPr wrap="square" rtlCol="0">
              <a:spAutoFit/>
            </a:bodyPr>
            <a:lstStyle/>
            <a:p>
              <a:r>
                <a:rPr lang="en-US" sz="2400" dirty="0"/>
                <a:t>Cheetah</a:t>
              </a:r>
            </a:p>
          </p:txBody>
        </p:sp>
      </p:grpSp>
      <p:grpSp>
        <p:nvGrpSpPr>
          <p:cNvPr id="6" name="Group 5">
            <a:extLst>
              <a:ext uri="{FF2B5EF4-FFF2-40B4-BE49-F238E27FC236}">
                <a16:creationId xmlns:a16="http://schemas.microsoft.com/office/drawing/2014/main" id="{16CF5339-6AC7-49A3-A3D9-FF3B749E7565}"/>
              </a:ext>
            </a:extLst>
          </p:cNvPr>
          <p:cNvGrpSpPr/>
          <p:nvPr/>
        </p:nvGrpSpPr>
        <p:grpSpPr>
          <a:xfrm>
            <a:off x="6790238" y="1407076"/>
            <a:ext cx="1164781" cy="1398775"/>
            <a:chOff x="6790238" y="1064178"/>
            <a:chExt cx="1164781" cy="1398775"/>
          </a:xfrm>
        </p:grpSpPr>
        <p:grpSp>
          <p:nvGrpSpPr>
            <p:cNvPr id="29" name="Group 28">
              <a:extLst>
                <a:ext uri="{FF2B5EF4-FFF2-40B4-BE49-F238E27FC236}">
                  <a16:creationId xmlns:a16="http://schemas.microsoft.com/office/drawing/2014/main" id="{ACBCFEEB-B8D4-4B66-B220-4C6F738D0E3D}"/>
                </a:ext>
              </a:extLst>
            </p:cNvPr>
            <p:cNvGrpSpPr/>
            <p:nvPr/>
          </p:nvGrpSpPr>
          <p:grpSpPr>
            <a:xfrm>
              <a:off x="6790238" y="1443567"/>
              <a:ext cx="1164781" cy="1019386"/>
              <a:chOff x="7084179" y="4734965"/>
              <a:chExt cx="1201140" cy="1681595"/>
            </a:xfrm>
          </p:grpSpPr>
          <p:pic>
            <p:nvPicPr>
              <p:cNvPr id="30" name="Picture 4" descr="Image result for pint guinness">
                <a:extLst>
                  <a:ext uri="{FF2B5EF4-FFF2-40B4-BE49-F238E27FC236}">
                    <a16:creationId xmlns:a16="http://schemas.microsoft.com/office/drawing/2014/main" id="{4261037B-484C-40CD-90CC-0917A44F4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179" y="4734965"/>
                <a:ext cx="1201140" cy="16815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F48D5EE-7E6D-4EF5-B5E2-A2E41590BC77}"/>
                  </a:ext>
                </a:extLst>
              </p:cNvPr>
              <p:cNvPicPr>
                <a:picLocks noChangeAspect="1"/>
              </p:cNvPicPr>
              <p:nvPr/>
            </p:nvPicPr>
            <p:blipFill>
              <a:blip r:embed="rId5"/>
              <a:stretch>
                <a:fillRect/>
              </a:stretch>
            </p:blipFill>
            <p:spPr>
              <a:xfrm>
                <a:off x="7352209" y="5176839"/>
                <a:ext cx="641091" cy="214313"/>
              </a:xfrm>
              <a:prstGeom prst="rect">
                <a:avLst/>
              </a:prstGeom>
            </p:spPr>
          </p:pic>
        </p:grpSp>
        <p:sp>
          <p:nvSpPr>
            <p:cNvPr id="32" name="TextBox 31">
              <a:extLst>
                <a:ext uri="{FF2B5EF4-FFF2-40B4-BE49-F238E27FC236}">
                  <a16:creationId xmlns:a16="http://schemas.microsoft.com/office/drawing/2014/main" id="{151FF426-4DC1-4C8F-BC70-E609D3C74D35}"/>
                </a:ext>
              </a:extLst>
            </p:cNvPr>
            <p:cNvSpPr txBox="1"/>
            <p:nvPr/>
          </p:nvSpPr>
          <p:spPr>
            <a:xfrm>
              <a:off x="6903759" y="1064178"/>
              <a:ext cx="1008931" cy="461665"/>
            </a:xfrm>
            <a:prstGeom prst="rect">
              <a:avLst/>
            </a:prstGeom>
            <a:ln>
              <a:noFill/>
            </a:ln>
          </p:spPr>
          <p:txBody>
            <a:bodyPr wrap="square" rtlCol="0">
              <a:spAutoFit/>
            </a:bodyPr>
            <a:lstStyle/>
            <a:p>
              <a:r>
                <a:rPr lang="en-US" sz="2400" dirty="0"/>
                <a:t>PINT</a:t>
              </a:r>
            </a:p>
          </p:txBody>
        </p:sp>
      </p:grpSp>
      <p:sp>
        <p:nvSpPr>
          <p:cNvPr id="10" name="Rectangle 9">
            <a:extLst>
              <a:ext uri="{FF2B5EF4-FFF2-40B4-BE49-F238E27FC236}">
                <a16:creationId xmlns:a16="http://schemas.microsoft.com/office/drawing/2014/main" id="{BA782560-4EB4-4E79-87E4-C7AF9F76D7A5}"/>
              </a:ext>
            </a:extLst>
          </p:cNvPr>
          <p:cNvSpPr/>
          <p:nvPr/>
        </p:nvSpPr>
        <p:spPr>
          <a:xfrm>
            <a:off x="153245" y="3062385"/>
            <a:ext cx="1131021" cy="461665"/>
          </a:xfrm>
          <a:prstGeom prst="rect">
            <a:avLst/>
          </a:prstGeom>
        </p:spPr>
        <p:txBody>
          <a:bodyPr wrap="square">
            <a:spAutoFit/>
          </a:bodyPr>
          <a:lstStyle/>
          <a:p>
            <a:r>
              <a:rPr lang="en-US" sz="2400" b="1" dirty="0"/>
              <a:t>Goal</a:t>
            </a:r>
          </a:p>
        </p:txBody>
      </p:sp>
      <p:sp>
        <p:nvSpPr>
          <p:cNvPr id="11" name="Rectangle 10">
            <a:extLst>
              <a:ext uri="{FF2B5EF4-FFF2-40B4-BE49-F238E27FC236}">
                <a16:creationId xmlns:a16="http://schemas.microsoft.com/office/drawing/2014/main" id="{02505F81-7922-4E6A-826E-E5180C007E0E}"/>
              </a:ext>
            </a:extLst>
          </p:cNvPr>
          <p:cNvSpPr/>
          <p:nvPr/>
        </p:nvSpPr>
        <p:spPr>
          <a:xfrm>
            <a:off x="153245" y="3914785"/>
            <a:ext cx="2674622" cy="830997"/>
          </a:xfrm>
          <a:prstGeom prst="rect">
            <a:avLst/>
          </a:prstGeom>
        </p:spPr>
        <p:txBody>
          <a:bodyPr wrap="square">
            <a:spAutoFit/>
          </a:bodyPr>
          <a:lstStyle/>
          <a:p>
            <a:r>
              <a:rPr lang="en-US" sz="2400" b="1" dirty="0"/>
              <a:t>Programming Abstraction</a:t>
            </a:r>
          </a:p>
        </p:txBody>
      </p:sp>
      <p:sp>
        <p:nvSpPr>
          <p:cNvPr id="12" name="Rectangle 11">
            <a:extLst>
              <a:ext uri="{FF2B5EF4-FFF2-40B4-BE49-F238E27FC236}">
                <a16:creationId xmlns:a16="http://schemas.microsoft.com/office/drawing/2014/main" id="{60BB6433-40FD-429A-BD31-0AC37889BCF2}"/>
              </a:ext>
            </a:extLst>
          </p:cNvPr>
          <p:cNvSpPr/>
          <p:nvPr/>
        </p:nvSpPr>
        <p:spPr>
          <a:xfrm>
            <a:off x="153245" y="4888021"/>
            <a:ext cx="2321369" cy="830997"/>
          </a:xfrm>
          <a:prstGeom prst="rect">
            <a:avLst/>
          </a:prstGeom>
        </p:spPr>
        <p:txBody>
          <a:bodyPr wrap="square">
            <a:spAutoFit/>
          </a:bodyPr>
          <a:lstStyle/>
          <a:p>
            <a:r>
              <a:rPr lang="en-US" sz="2400" b="1" dirty="0"/>
              <a:t>Algorithm Design</a:t>
            </a:r>
          </a:p>
        </p:txBody>
      </p:sp>
      <p:sp>
        <p:nvSpPr>
          <p:cNvPr id="13" name="Rectangle 12">
            <a:extLst>
              <a:ext uri="{FF2B5EF4-FFF2-40B4-BE49-F238E27FC236}">
                <a16:creationId xmlns:a16="http://schemas.microsoft.com/office/drawing/2014/main" id="{B23A44F8-B822-4926-92C9-CDA610EED0E9}"/>
              </a:ext>
            </a:extLst>
          </p:cNvPr>
          <p:cNvSpPr/>
          <p:nvPr/>
        </p:nvSpPr>
        <p:spPr>
          <a:xfrm>
            <a:off x="153245" y="6075879"/>
            <a:ext cx="2110033" cy="461665"/>
          </a:xfrm>
          <a:prstGeom prst="rect">
            <a:avLst/>
          </a:prstGeom>
        </p:spPr>
        <p:txBody>
          <a:bodyPr wrap="square">
            <a:spAutoFit/>
          </a:bodyPr>
          <a:lstStyle/>
          <a:p>
            <a:r>
              <a:rPr lang="en-US" sz="2400" b="1" dirty="0"/>
              <a:t>Prototype</a:t>
            </a:r>
          </a:p>
        </p:txBody>
      </p:sp>
      <p:sp>
        <p:nvSpPr>
          <p:cNvPr id="41" name="Rectangle 40">
            <a:extLst>
              <a:ext uri="{FF2B5EF4-FFF2-40B4-BE49-F238E27FC236}">
                <a16:creationId xmlns:a16="http://schemas.microsoft.com/office/drawing/2014/main" id="{9161B5F2-05B6-40CC-9625-9BA68F4638D3}"/>
              </a:ext>
            </a:extLst>
          </p:cNvPr>
          <p:cNvSpPr/>
          <p:nvPr/>
        </p:nvSpPr>
        <p:spPr>
          <a:xfrm>
            <a:off x="3108960" y="2915024"/>
            <a:ext cx="2724022" cy="738664"/>
          </a:xfrm>
          <a:prstGeom prst="rect">
            <a:avLst/>
          </a:prstGeom>
        </p:spPr>
        <p:txBody>
          <a:bodyPr wrap="square">
            <a:spAutoFit/>
          </a:bodyPr>
          <a:lstStyle/>
          <a:p>
            <a:r>
              <a:rPr lang="en-US" sz="2100" dirty="0"/>
              <a:t>Accelerating Databases</a:t>
            </a:r>
          </a:p>
        </p:txBody>
      </p:sp>
      <p:sp>
        <p:nvSpPr>
          <p:cNvPr id="42" name="Rectangle 41">
            <a:extLst>
              <a:ext uri="{FF2B5EF4-FFF2-40B4-BE49-F238E27FC236}">
                <a16:creationId xmlns:a16="http://schemas.microsoft.com/office/drawing/2014/main" id="{139E2A64-2D0F-4FE3-B3A3-C3C56A1D7FEA}"/>
              </a:ext>
            </a:extLst>
          </p:cNvPr>
          <p:cNvSpPr/>
          <p:nvPr/>
        </p:nvSpPr>
        <p:spPr>
          <a:xfrm>
            <a:off x="6583680" y="2779611"/>
            <a:ext cx="2477810" cy="1061829"/>
          </a:xfrm>
          <a:prstGeom prst="rect">
            <a:avLst/>
          </a:prstGeom>
        </p:spPr>
        <p:txBody>
          <a:bodyPr wrap="square">
            <a:spAutoFit/>
          </a:bodyPr>
          <a:lstStyle/>
          <a:p>
            <a:r>
              <a:rPr lang="en-US" sz="2100" dirty="0"/>
              <a:t>Collecting Telemetry Information</a:t>
            </a:r>
          </a:p>
        </p:txBody>
      </p:sp>
      <p:sp>
        <p:nvSpPr>
          <p:cNvPr id="43" name="Rectangle 42">
            <a:extLst>
              <a:ext uri="{FF2B5EF4-FFF2-40B4-BE49-F238E27FC236}">
                <a16:creationId xmlns:a16="http://schemas.microsoft.com/office/drawing/2014/main" id="{DE3885DD-2B50-4EBE-BAB0-58704851A97E}"/>
              </a:ext>
            </a:extLst>
          </p:cNvPr>
          <p:cNvSpPr/>
          <p:nvPr/>
        </p:nvSpPr>
        <p:spPr>
          <a:xfrm>
            <a:off x="3108960" y="3783551"/>
            <a:ext cx="2795989" cy="1015663"/>
          </a:xfrm>
          <a:prstGeom prst="rect">
            <a:avLst/>
          </a:prstGeom>
        </p:spPr>
        <p:txBody>
          <a:bodyPr wrap="square">
            <a:spAutoFit/>
          </a:bodyPr>
          <a:lstStyle/>
          <a:p>
            <a:r>
              <a:rPr lang="en-US" sz="2000" dirty="0"/>
              <a:t>Pruning packets without affecting the output</a:t>
            </a:r>
          </a:p>
        </p:txBody>
      </p:sp>
      <p:sp>
        <p:nvSpPr>
          <p:cNvPr id="44" name="Rectangle 43">
            <a:extLst>
              <a:ext uri="{FF2B5EF4-FFF2-40B4-BE49-F238E27FC236}">
                <a16:creationId xmlns:a16="http://schemas.microsoft.com/office/drawing/2014/main" id="{3C293E30-B086-4CCA-8749-77455424BF90}"/>
              </a:ext>
            </a:extLst>
          </p:cNvPr>
          <p:cNvSpPr/>
          <p:nvPr/>
        </p:nvSpPr>
        <p:spPr>
          <a:xfrm>
            <a:off x="6583680" y="3799186"/>
            <a:ext cx="2517626" cy="1015663"/>
          </a:xfrm>
          <a:prstGeom prst="rect">
            <a:avLst/>
          </a:prstGeom>
        </p:spPr>
        <p:txBody>
          <a:bodyPr wrap="square">
            <a:spAutoFit/>
          </a:bodyPr>
          <a:lstStyle/>
          <a:p>
            <a:r>
              <a:rPr lang="en-US" sz="2000" dirty="0"/>
              <a:t>Aggregating values observed by packets</a:t>
            </a:r>
          </a:p>
        </p:txBody>
      </p:sp>
      <p:sp>
        <p:nvSpPr>
          <p:cNvPr id="45" name="Rectangle 44">
            <a:extLst>
              <a:ext uri="{FF2B5EF4-FFF2-40B4-BE49-F238E27FC236}">
                <a16:creationId xmlns:a16="http://schemas.microsoft.com/office/drawing/2014/main" id="{97937968-D209-4959-8462-13E42E192981}"/>
              </a:ext>
            </a:extLst>
          </p:cNvPr>
          <p:cNvSpPr/>
          <p:nvPr/>
        </p:nvSpPr>
        <p:spPr>
          <a:xfrm>
            <a:off x="3108960" y="4770168"/>
            <a:ext cx="2724022" cy="1015663"/>
          </a:xfrm>
          <a:prstGeom prst="rect">
            <a:avLst/>
          </a:prstGeom>
        </p:spPr>
        <p:txBody>
          <a:bodyPr wrap="square">
            <a:spAutoFit/>
          </a:bodyPr>
          <a:lstStyle/>
          <a:p>
            <a:r>
              <a:rPr lang="en-US" sz="2000" dirty="0"/>
              <a:t>Compressed history summarization on switch</a:t>
            </a:r>
          </a:p>
        </p:txBody>
      </p:sp>
      <p:sp>
        <p:nvSpPr>
          <p:cNvPr id="46" name="Rectangle 45">
            <a:extLst>
              <a:ext uri="{FF2B5EF4-FFF2-40B4-BE49-F238E27FC236}">
                <a16:creationId xmlns:a16="http://schemas.microsoft.com/office/drawing/2014/main" id="{B9CE2371-A802-4582-90BF-B5FF145FCC25}"/>
              </a:ext>
            </a:extLst>
          </p:cNvPr>
          <p:cNvSpPr/>
          <p:nvPr/>
        </p:nvSpPr>
        <p:spPr>
          <a:xfrm>
            <a:off x="6583680" y="4759013"/>
            <a:ext cx="2609298" cy="1015663"/>
          </a:xfrm>
          <a:prstGeom prst="rect">
            <a:avLst/>
          </a:prstGeom>
        </p:spPr>
        <p:txBody>
          <a:bodyPr wrap="square">
            <a:spAutoFit/>
          </a:bodyPr>
          <a:lstStyle/>
          <a:p>
            <a:r>
              <a:rPr lang="en-US" sz="2000" dirty="0"/>
              <a:t>Distributed encoding  schemes</a:t>
            </a:r>
          </a:p>
        </p:txBody>
      </p:sp>
      <p:pic>
        <p:nvPicPr>
          <p:cNvPr id="10242" name="Picture 2" descr="STORDIS Launches First Optimised Barefoot Tofino Switches with Time Synchronisation and 8-Core Processing Power">
            <a:extLst>
              <a:ext uri="{FF2B5EF4-FFF2-40B4-BE49-F238E27FC236}">
                <a16:creationId xmlns:a16="http://schemas.microsoft.com/office/drawing/2014/main" id="{883E3B1B-F5A0-461B-B935-4931C40D9C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22" t="22482" r="14387" b="14120"/>
          <a:stretch/>
        </p:blipFill>
        <p:spPr bwMode="auto">
          <a:xfrm>
            <a:off x="4363157" y="5907122"/>
            <a:ext cx="1635602" cy="8229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close up of a sign&#10;&#10;Description automatically generated">
            <a:extLst>
              <a:ext uri="{FF2B5EF4-FFF2-40B4-BE49-F238E27FC236}">
                <a16:creationId xmlns:a16="http://schemas.microsoft.com/office/drawing/2014/main" id="{909F4F26-66D1-4B7F-98FB-26D1334BB8CF}"/>
              </a:ext>
            </a:extLst>
          </p:cNvPr>
          <p:cNvPicPr>
            <a:picLocks noChangeAspect="1"/>
          </p:cNvPicPr>
          <p:nvPr/>
        </p:nvPicPr>
        <p:blipFill>
          <a:blip r:embed="rId7"/>
          <a:stretch>
            <a:fillRect/>
          </a:stretch>
        </p:blipFill>
        <p:spPr>
          <a:xfrm>
            <a:off x="6010197" y="5894518"/>
            <a:ext cx="1645920" cy="822960"/>
          </a:xfrm>
          <a:prstGeom prst="rect">
            <a:avLst/>
          </a:prstGeom>
        </p:spPr>
      </p:pic>
    </p:spTree>
    <p:extLst>
      <p:ext uri="{BB962C8B-B14F-4D97-AF65-F5344CB8AC3E}">
        <p14:creationId xmlns:p14="http://schemas.microsoft.com/office/powerpoint/2010/main" val="93695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242"/>
                                        </p:tgtEl>
                                        <p:attrNameLst>
                                          <p:attrName>style.visibility</p:attrName>
                                        </p:attrNameLst>
                                      </p:cBhvr>
                                      <p:to>
                                        <p:strVal val="visible"/>
                                      </p:to>
                                    </p:set>
                                    <p:animEffect transition="in" filter="fade">
                                      <p:cBhvr>
                                        <p:cTn id="79" dur="500"/>
                                        <p:tgtEl>
                                          <p:spTgt spid="10242"/>
                                        </p:tgtEl>
                                      </p:cBhvr>
                                    </p:animEffect>
                                  </p:childTnLst>
                                </p:cTn>
                              </p:par>
                              <p:par>
                                <p:cTn id="80" presetID="10" presetClass="entr" presetSubtype="0" fill="hold"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10" grpId="0"/>
      <p:bldP spid="11" grpId="0"/>
      <p:bldP spid="12" grpId="0"/>
      <p:bldP spid="13" grpId="0"/>
      <p:bldP spid="41" grpId="0"/>
      <p:bldP spid="42" grpId="0"/>
      <p:bldP spid="43" grpId="0"/>
      <p:bldP spid="44" grpId="0"/>
      <p:bldP spid="45" grpId="0"/>
      <p:bldP spid="4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46339-EB98-C54E-A69B-30EA1FA94D2E}"/>
              </a:ext>
            </a:extLst>
          </p:cNvPr>
          <p:cNvSpPr>
            <a:spLocks noGrp="1"/>
          </p:cNvSpPr>
          <p:nvPr>
            <p:ph type="title"/>
          </p:nvPr>
        </p:nvSpPr>
        <p:spPr>
          <a:xfrm>
            <a:off x="162232" y="134938"/>
            <a:ext cx="8529331" cy="1076325"/>
          </a:xfrm>
        </p:spPr>
        <p:txBody>
          <a:bodyPr/>
          <a:lstStyle/>
          <a:p>
            <a:r>
              <a:rPr lang="en-US" altLang="zh-CN" sz="3200" dirty="0"/>
              <a:t>Challenges of</a:t>
            </a:r>
            <a:r>
              <a:rPr lang="zh-CN" altLang="en-US" sz="3200" dirty="0"/>
              <a:t> </a:t>
            </a:r>
            <a:r>
              <a:rPr lang="en-US" altLang="zh-CN" sz="3200" dirty="0"/>
              <a:t>Running</a:t>
            </a:r>
            <a:r>
              <a:rPr lang="zh-CN" altLang="en-US" sz="3200" dirty="0"/>
              <a:t> </a:t>
            </a:r>
            <a:r>
              <a:rPr lang="en-US" altLang="zh-CN" sz="3200" dirty="0"/>
              <a:t>Algorithms</a:t>
            </a:r>
            <a:r>
              <a:rPr lang="zh-CN" altLang="en-US" sz="3200" dirty="0"/>
              <a:t> </a:t>
            </a:r>
            <a:r>
              <a:rPr lang="en-US" altLang="zh-CN" sz="3200" dirty="0"/>
              <a:t>on</a:t>
            </a:r>
            <a:r>
              <a:rPr lang="zh-CN" altLang="en-US" sz="3200" dirty="0"/>
              <a:t> </a:t>
            </a:r>
            <a:r>
              <a:rPr lang="en-US" altLang="zh-CN" sz="3200" dirty="0"/>
              <a:t>PISA</a:t>
            </a:r>
            <a:endParaRPr lang="en-US" sz="3200" dirty="0"/>
          </a:p>
        </p:txBody>
      </p:sp>
      <p:sp>
        <p:nvSpPr>
          <p:cNvPr id="3" name="Content Placeholder 2">
            <a:extLst>
              <a:ext uri="{FF2B5EF4-FFF2-40B4-BE49-F238E27FC236}">
                <a16:creationId xmlns:a16="http://schemas.microsoft.com/office/drawing/2014/main" id="{1D34D7D5-638C-1F48-BA12-9791CDBB6C1E}"/>
              </a:ext>
            </a:extLst>
          </p:cNvPr>
          <p:cNvSpPr>
            <a:spLocks noGrp="1"/>
          </p:cNvSpPr>
          <p:nvPr>
            <p:ph sz="quarter" idx="14"/>
          </p:nvPr>
        </p:nvSpPr>
        <p:spPr>
          <a:xfrm>
            <a:off x="-1" y="1445342"/>
            <a:ext cx="9409471" cy="4589698"/>
          </a:xfrm>
        </p:spPr>
        <p:txBody>
          <a:bodyPr/>
          <a:lstStyle/>
          <a:p>
            <a:pPr>
              <a:lnSpc>
                <a:spcPts val="4900"/>
              </a:lnSpc>
            </a:pPr>
            <a:r>
              <a:rPr lang="en-US" altLang="zh-CN" sz="3500" dirty="0"/>
              <a:t>Constrained</a:t>
            </a:r>
            <a:r>
              <a:rPr lang="zh-CN" altLang="en-US" sz="3500" dirty="0"/>
              <a:t> </a:t>
            </a:r>
            <a:r>
              <a:rPr lang="en-US" altLang="zh-CN" sz="3500" dirty="0"/>
              <a:t>memory</a:t>
            </a:r>
            <a:r>
              <a:rPr lang="zh-CN" altLang="en-US" sz="3500" dirty="0"/>
              <a:t> </a:t>
            </a:r>
            <a:r>
              <a:rPr lang="en-US" altLang="zh-CN" sz="3500" dirty="0"/>
              <a:t>access:</a:t>
            </a:r>
          </a:p>
          <a:p>
            <a:pPr lvl="1">
              <a:lnSpc>
                <a:spcPts val="4900"/>
              </a:lnSpc>
            </a:pPr>
            <a:r>
              <a:rPr lang="en-US" altLang="zh-CN" sz="3500" dirty="0"/>
              <a:t>Partitioned</a:t>
            </a:r>
            <a:r>
              <a:rPr lang="zh-CN" altLang="en-US" sz="3500" dirty="0"/>
              <a:t> </a:t>
            </a:r>
            <a:r>
              <a:rPr lang="en-US" altLang="zh-CN" sz="3500" dirty="0"/>
              <a:t>between</a:t>
            </a:r>
            <a:r>
              <a:rPr lang="zh-CN" altLang="en-US" sz="3500" dirty="0"/>
              <a:t> </a:t>
            </a:r>
            <a:r>
              <a:rPr lang="en-US" altLang="zh-CN" sz="3500" dirty="0"/>
              <a:t>stages</a:t>
            </a:r>
          </a:p>
          <a:p>
            <a:pPr lvl="1">
              <a:lnSpc>
                <a:spcPts val="4900"/>
              </a:lnSpc>
            </a:pPr>
            <a:r>
              <a:rPr lang="en-US" altLang="zh-CN" sz="3500" dirty="0"/>
              <a:t>Can</a:t>
            </a:r>
            <a:r>
              <a:rPr lang="zh-CN" altLang="en-US" sz="3500" dirty="0"/>
              <a:t> </a:t>
            </a:r>
            <a:r>
              <a:rPr lang="en-US" altLang="zh-CN" sz="3500" dirty="0"/>
              <a:t>only</a:t>
            </a:r>
            <a:r>
              <a:rPr lang="zh-CN" altLang="en-US" sz="3500" dirty="0"/>
              <a:t> </a:t>
            </a:r>
            <a:r>
              <a:rPr lang="en-US" altLang="zh-CN" sz="3500" dirty="0"/>
              <a:t>R/W</a:t>
            </a:r>
            <a:r>
              <a:rPr lang="zh-CN" altLang="en-US" sz="3500" dirty="0"/>
              <a:t> </a:t>
            </a:r>
            <a:r>
              <a:rPr lang="en-US" altLang="zh-CN" sz="3500" dirty="0"/>
              <a:t>one</a:t>
            </a:r>
            <a:r>
              <a:rPr lang="zh-CN" altLang="en-US" sz="3500" dirty="0"/>
              <a:t> </a:t>
            </a:r>
            <a:r>
              <a:rPr lang="en-US" altLang="zh-CN" sz="3500" dirty="0"/>
              <a:t>address</a:t>
            </a:r>
            <a:r>
              <a:rPr lang="zh-CN" altLang="en-US" sz="3500" dirty="0"/>
              <a:t> </a:t>
            </a:r>
            <a:r>
              <a:rPr lang="en-US" altLang="zh-CN" sz="3500" dirty="0"/>
              <a:t>per</a:t>
            </a:r>
            <a:r>
              <a:rPr lang="zh-CN" altLang="en-US" sz="3500" dirty="0"/>
              <a:t> </a:t>
            </a:r>
            <a:r>
              <a:rPr lang="en-US" altLang="zh-CN" sz="3500" dirty="0"/>
              <a:t>stage</a:t>
            </a:r>
          </a:p>
          <a:p>
            <a:pPr>
              <a:lnSpc>
                <a:spcPts val="4900"/>
              </a:lnSpc>
            </a:pPr>
            <a:r>
              <a:rPr lang="en-US" altLang="zh-CN" sz="3500" dirty="0"/>
              <a:t>Computation:</a:t>
            </a:r>
            <a:r>
              <a:rPr lang="zh-CN" altLang="en-US" sz="3500" dirty="0"/>
              <a:t> </a:t>
            </a:r>
            <a:r>
              <a:rPr lang="en-US" altLang="zh-CN" sz="3500" dirty="0"/>
              <a:t>only</a:t>
            </a:r>
            <a:r>
              <a:rPr lang="zh-CN" altLang="en-US" sz="3500" dirty="0"/>
              <a:t> </a:t>
            </a:r>
            <a:r>
              <a:rPr lang="en-US" altLang="zh-CN" sz="3500" dirty="0"/>
              <a:t>basic</a:t>
            </a:r>
            <a:r>
              <a:rPr lang="zh-CN" altLang="en-US" sz="3500" dirty="0"/>
              <a:t> </a:t>
            </a:r>
            <a:r>
              <a:rPr lang="en-US" altLang="zh-CN" sz="3500" dirty="0"/>
              <a:t>arithmetic</a:t>
            </a:r>
          </a:p>
          <a:p>
            <a:pPr>
              <a:lnSpc>
                <a:spcPts val="4900"/>
              </a:lnSpc>
            </a:pPr>
            <a:r>
              <a:rPr lang="en-US" altLang="zh-CN" sz="3500" dirty="0"/>
              <a:t>Limited</a:t>
            </a:r>
            <a:r>
              <a:rPr lang="zh-CN" altLang="en-US" sz="3500" dirty="0"/>
              <a:t> </a:t>
            </a:r>
            <a:r>
              <a:rPr lang="en-US" altLang="zh-CN" sz="3500" dirty="0"/>
              <a:t>memory</a:t>
            </a:r>
            <a:r>
              <a:rPr lang="zh-CN" altLang="en-US" sz="3500" dirty="0"/>
              <a:t> </a:t>
            </a:r>
            <a:r>
              <a:rPr lang="en-US" altLang="zh-CN" sz="3500" dirty="0"/>
              <a:t>size,</a:t>
            </a:r>
            <a:r>
              <a:rPr lang="zh-CN" altLang="en-US" sz="3500" dirty="0"/>
              <a:t> </a:t>
            </a:r>
            <a:r>
              <a:rPr lang="en-US" altLang="zh-CN" sz="3500" dirty="0"/>
              <a:t>limited</a:t>
            </a:r>
            <a:r>
              <a:rPr lang="zh-CN" altLang="en-US" sz="3500" dirty="0"/>
              <a:t> </a:t>
            </a:r>
            <a:r>
              <a:rPr lang="en-US" altLang="zh-CN" sz="3500" dirty="0"/>
              <a:t>#stages</a:t>
            </a:r>
          </a:p>
          <a:p>
            <a:pPr>
              <a:lnSpc>
                <a:spcPts val="4200"/>
              </a:lnSpc>
            </a:pPr>
            <a:r>
              <a:rPr lang="en-US" altLang="zh-CN" sz="3500" dirty="0"/>
              <a:t>…</a:t>
            </a:r>
          </a:p>
        </p:txBody>
      </p:sp>
      <p:sp>
        <p:nvSpPr>
          <p:cNvPr id="5" name="Slide Number Placeholder 2">
            <a:extLst>
              <a:ext uri="{FF2B5EF4-FFF2-40B4-BE49-F238E27FC236}">
                <a16:creationId xmlns:a16="http://schemas.microsoft.com/office/drawing/2014/main" id="{7AA3FF24-A7F4-4D76-B92F-66920009172E}"/>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64</a:t>
            </a:fld>
            <a:endParaRPr lang="en-US" sz="1200" dirty="0">
              <a:solidFill>
                <a:schemeClr val="tx1">
                  <a:tint val="75000"/>
                </a:schemeClr>
              </a:solidFill>
            </a:endParaRPr>
          </a:p>
        </p:txBody>
      </p:sp>
    </p:spTree>
    <p:extLst>
      <p:ext uri="{BB962C8B-B14F-4D97-AF65-F5344CB8AC3E}">
        <p14:creationId xmlns:p14="http://schemas.microsoft.com/office/powerpoint/2010/main" val="226203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A308A8-D7C6-2A46-B202-602002867B57}"/>
              </a:ext>
            </a:extLst>
          </p:cNvPr>
          <p:cNvSpPr>
            <a:spLocks noGrp="1"/>
          </p:cNvSpPr>
          <p:nvPr>
            <p:ph idx="1"/>
          </p:nvPr>
        </p:nvSpPr>
        <p:spPr>
          <a:xfrm>
            <a:off x="0" y="1448320"/>
            <a:ext cx="7259320" cy="624320"/>
          </a:xfrm>
        </p:spPr>
        <p:txBody>
          <a:bodyPr/>
          <a:lstStyle/>
          <a:p>
            <a:r>
              <a:rPr lang="en-US" sz="3200" dirty="0"/>
              <a:t>Cheetah: Accelerating Database Queries with Switch Pruning</a:t>
            </a:r>
          </a:p>
        </p:txBody>
      </p:sp>
      <p:sp>
        <p:nvSpPr>
          <p:cNvPr id="3" name="Title 2">
            <a:extLst>
              <a:ext uri="{FF2B5EF4-FFF2-40B4-BE49-F238E27FC236}">
                <a16:creationId xmlns:a16="http://schemas.microsoft.com/office/drawing/2014/main" id="{D390F4F5-17FD-0F46-97B3-45774D5656AD}"/>
              </a:ext>
            </a:extLst>
          </p:cNvPr>
          <p:cNvSpPr>
            <a:spLocks noGrp="1"/>
          </p:cNvSpPr>
          <p:nvPr>
            <p:ph type="title"/>
          </p:nvPr>
        </p:nvSpPr>
        <p:spPr>
          <a:xfrm>
            <a:off x="628650" y="-25212"/>
            <a:ext cx="7886700" cy="1325563"/>
          </a:xfrm>
        </p:spPr>
        <p:txBody>
          <a:bodyPr/>
          <a:lstStyle/>
          <a:p>
            <a:r>
              <a:rPr lang="en-US" sz="4000" dirty="0"/>
              <a:t>Today’s Agenda</a:t>
            </a:r>
          </a:p>
        </p:txBody>
      </p:sp>
      <p:sp>
        <p:nvSpPr>
          <p:cNvPr id="15" name="Content Placeholder 1">
            <a:extLst>
              <a:ext uri="{FF2B5EF4-FFF2-40B4-BE49-F238E27FC236}">
                <a16:creationId xmlns:a16="http://schemas.microsoft.com/office/drawing/2014/main" id="{8118C70A-2605-46F0-BB57-E425AFC44946}"/>
              </a:ext>
            </a:extLst>
          </p:cNvPr>
          <p:cNvSpPr txBox="1">
            <a:spLocks/>
          </p:cNvSpPr>
          <p:nvPr/>
        </p:nvSpPr>
        <p:spPr bwMode="auto">
          <a:xfrm>
            <a:off x="0" y="3932440"/>
            <a:ext cx="7498080" cy="62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2"/>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t>PINT: Probabilistic In-band Network Telemetry</a:t>
            </a:r>
          </a:p>
        </p:txBody>
      </p:sp>
      <p:pic>
        <p:nvPicPr>
          <p:cNvPr id="6146" name="Picture 2" descr="Image result for cheetah">
            <a:extLst>
              <a:ext uri="{FF2B5EF4-FFF2-40B4-BE49-F238E27FC236}">
                <a16:creationId xmlns:a16="http://schemas.microsoft.com/office/drawing/2014/main" id="{7BE8494C-8D5D-46E8-B5FA-53FD62CEF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852"/>
          <a:stretch/>
        </p:blipFill>
        <p:spPr bwMode="auto">
          <a:xfrm>
            <a:off x="6432549" y="2072640"/>
            <a:ext cx="2661285" cy="140208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2405FF6-7708-43E0-BB99-42F2A918CB88}"/>
              </a:ext>
            </a:extLst>
          </p:cNvPr>
          <p:cNvGrpSpPr/>
          <p:nvPr/>
        </p:nvGrpSpPr>
        <p:grpSpPr>
          <a:xfrm>
            <a:off x="7014019" y="4211969"/>
            <a:ext cx="1637664" cy="2169551"/>
            <a:chOff x="7040525" y="4734965"/>
            <a:chExt cx="1201139" cy="1681595"/>
          </a:xfrm>
        </p:grpSpPr>
        <p:pic>
          <p:nvPicPr>
            <p:cNvPr id="6148" name="Picture 4" descr="Image result for pint guinness">
              <a:extLst>
                <a:ext uri="{FF2B5EF4-FFF2-40B4-BE49-F238E27FC236}">
                  <a16:creationId xmlns:a16="http://schemas.microsoft.com/office/drawing/2014/main" id="{07E2279D-137C-4FE1-9864-B8A95805B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525" y="4734965"/>
              <a:ext cx="1201139" cy="16815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887D3C-34F3-4F38-B4C5-AD09386D7959}"/>
                </a:ext>
              </a:extLst>
            </p:cNvPr>
            <p:cNvPicPr>
              <a:picLocks noChangeAspect="1"/>
            </p:cNvPicPr>
            <p:nvPr/>
          </p:nvPicPr>
          <p:blipFill>
            <a:blip r:embed="rId5"/>
            <a:stretch>
              <a:fillRect/>
            </a:stretch>
          </p:blipFill>
          <p:spPr>
            <a:xfrm>
              <a:off x="7316793" y="5176840"/>
              <a:ext cx="641091" cy="214313"/>
            </a:xfrm>
            <a:prstGeom prst="rect">
              <a:avLst/>
            </a:prstGeom>
          </p:spPr>
        </p:pic>
      </p:grpSp>
      <p:sp>
        <p:nvSpPr>
          <p:cNvPr id="9" name="Subtitle 4">
            <a:extLst>
              <a:ext uri="{FF2B5EF4-FFF2-40B4-BE49-F238E27FC236}">
                <a16:creationId xmlns:a16="http://schemas.microsoft.com/office/drawing/2014/main" id="{D1C3DF0E-802B-4AD8-B004-7D9617BA5859}"/>
              </a:ext>
            </a:extLst>
          </p:cNvPr>
          <p:cNvSpPr txBox="1">
            <a:spLocks/>
          </p:cNvSpPr>
          <p:nvPr/>
        </p:nvSpPr>
        <p:spPr bwMode="auto">
          <a:xfrm>
            <a:off x="50167" y="2594782"/>
            <a:ext cx="452183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ts val="1800"/>
              </a:spcBef>
              <a:spcAft>
                <a:spcPct val="0"/>
              </a:spcAft>
              <a:buSzPct val="135000"/>
              <a:buFont typeface="Wingdings" pitchFamily="28" charset="2"/>
              <a:buNone/>
              <a:defRPr sz="2000" b="0" kern="1200" baseline="0">
                <a:solidFill>
                  <a:srgbClr val="FFFFFF"/>
                </a:solidFill>
                <a:latin typeface="Verdana"/>
                <a:ea typeface="ＭＳ Ｐゴシック" charset="0"/>
                <a:cs typeface="Verdana"/>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500"/>
              </a:spcBef>
              <a:buFont typeface="Wingdings" charset="0"/>
              <a:buNone/>
            </a:pPr>
            <a:r>
              <a:rPr lang="en-US" dirty="0">
                <a:solidFill>
                  <a:schemeClr val="tx1"/>
                </a:solidFill>
                <a:latin typeface="Verdana" charset="0"/>
                <a:cs typeface="Verdana" charset="0"/>
              </a:rPr>
              <a:t>Joint work with </a:t>
            </a:r>
          </a:p>
          <a:p>
            <a:pPr>
              <a:spcBef>
                <a:spcPts val="1500"/>
              </a:spcBef>
            </a:pPr>
            <a:r>
              <a:rPr lang="en-US" sz="1900" dirty="0" err="1">
                <a:solidFill>
                  <a:schemeClr val="tx1"/>
                </a:solidFill>
                <a:latin typeface="Verdana" charset="0"/>
                <a:cs typeface="Verdana" charset="0"/>
              </a:rPr>
              <a:t>Minlan</a:t>
            </a:r>
            <a:r>
              <a:rPr lang="en-US" sz="1900" dirty="0">
                <a:solidFill>
                  <a:schemeClr val="tx1"/>
                </a:solidFill>
                <a:latin typeface="Verdana" charset="0"/>
                <a:cs typeface="Verdana" charset="0"/>
              </a:rPr>
              <a:t> Yu, Muhammad </a:t>
            </a:r>
            <a:r>
              <a:rPr lang="en-US" sz="1900" dirty="0" err="1">
                <a:solidFill>
                  <a:schemeClr val="tx1"/>
                </a:solidFill>
                <a:latin typeface="Verdana" charset="0"/>
                <a:cs typeface="Verdana" charset="0"/>
              </a:rPr>
              <a:t>Tirmazi</a:t>
            </a:r>
            <a:r>
              <a:rPr lang="en-US" sz="1900" dirty="0">
                <a:solidFill>
                  <a:schemeClr val="tx1"/>
                </a:solidFill>
                <a:latin typeface="Verdana" charset="0"/>
                <a:cs typeface="Verdana" charset="0"/>
              </a:rPr>
              <a:t>, and </a:t>
            </a:r>
            <a:r>
              <a:rPr lang="en-US" sz="1900" dirty="0" err="1">
                <a:solidFill>
                  <a:schemeClr val="tx1"/>
                </a:solidFill>
                <a:latin typeface="Verdana" charset="0"/>
                <a:cs typeface="Verdana" charset="0"/>
              </a:rPr>
              <a:t>Jiaqi</a:t>
            </a:r>
            <a:r>
              <a:rPr lang="en-US" sz="1900" dirty="0">
                <a:solidFill>
                  <a:schemeClr val="tx1"/>
                </a:solidFill>
                <a:latin typeface="Verdana" charset="0"/>
                <a:cs typeface="Verdana" charset="0"/>
              </a:rPr>
              <a:t> Gao (Harvard)</a:t>
            </a:r>
          </a:p>
        </p:txBody>
      </p:sp>
      <p:sp>
        <p:nvSpPr>
          <p:cNvPr id="10" name="Subtitle 4">
            <a:extLst>
              <a:ext uri="{FF2B5EF4-FFF2-40B4-BE49-F238E27FC236}">
                <a16:creationId xmlns:a16="http://schemas.microsoft.com/office/drawing/2014/main" id="{7D0C5021-99D9-43D3-9C7F-545ECB92D33D}"/>
              </a:ext>
            </a:extLst>
          </p:cNvPr>
          <p:cNvSpPr txBox="1">
            <a:spLocks/>
          </p:cNvSpPr>
          <p:nvPr/>
        </p:nvSpPr>
        <p:spPr bwMode="auto">
          <a:xfrm>
            <a:off x="1" y="5138481"/>
            <a:ext cx="541124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ts val="1800"/>
              </a:spcBef>
              <a:spcAft>
                <a:spcPct val="0"/>
              </a:spcAft>
              <a:buSzPct val="135000"/>
              <a:buFont typeface="Wingdings" pitchFamily="28" charset="2"/>
              <a:buNone/>
              <a:defRPr sz="2000" b="0" kern="1200" baseline="0">
                <a:solidFill>
                  <a:srgbClr val="FFFFFF"/>
                </a:solidFill>
                <a:latin typeface="Verdana"/>
                <a:ea typeface="ＭＳ Ｐゴシック" charset="0"/>
                <a:cs typeface="Verdana"/>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500"/>
              </a:spcBef>
              <a:buFont typeface="Wingdings" charset="0"/>
              <a:buNone/>
            </a:pPr>
            <a:r>
              <a:rPr lang="en-US" dirty="0">
                <a:solidFill>
                  <a:schemeClr val="tx1"/>
                </a:solidFill>
                <a:latin typeface="Verdana" charset="0"/>
                <a:cs typeface="Verdana" charset="0"/>
              </a:rPr>
              <a:t>Joint work with </a:t>
            </a:r>
          </a:p>
          <a:p>
            <a:pPr>
              <a:spcBef>
                <a:spcPts val="1500"/>
              </a:spcBef>
            </a:pPr>
            <a:r>
              <a:rPr lang="en-US" sz="1900" dirty="0" err="1">
                <a:solidFill>
                  <a:schemeClr val="tx1"/>
                </a:solidFill>
                <a:latin typeface="Verdana" charset="0"/>
                <a:cs typeface="Verdana" charset="0"/>
              </a:rPr>
              <a:t>Minlan</a:t>
            </a:r>
            <a:r>
              <a:rPr lang="en-US" sz="1900" dirty="0">
                <a:solidFill>
                  <a:schemeClr val="tx1"/>
                </a:solidFill>
                <a:latin typeface="Verdana" charset="0"/>
                <a:cs typeface="Verdana" charset="0"/>
              </a:rPr>
              <a:t> Yu, Michael </a:t>
            </a:r>
            <a:r>
              <a:rPr lang="en-US" sz="1900" dirty="0" err="1">
                <a:solidFill>
                  <a:schemeClr val="tx1"/>
                </a:solidFill>
                <a:latin typeface="Verdana" charset="0"/>
                <a:cs typeface="Verdana" charset="0"/>
              </a:rPr>
              <a:t>Mitzenmacher</a:t>
            </a:r>
            <a:r>
              <a:rPr lang="en-US" sz="1900" dirty="0">
                <a:solidFill>
                  <a:schemeClr val="tx1"/>
                </a:solidFill>
                <a:latin typeface="Verdana" charset="0"/>
                <a:cs typeface="Verdana" charset="0"/>
              </a:rPr>
              <a:t>, Shivaram Ramanathan, </a:t>
            </a:r>
            <a:r>
              <a:rPr lang="en-US" sz="1900" dirty="0" err="1">
                <a:solidFill>
                  <a:schemeClr val="tx1"/>
                </a:solidFill>
                <a:latin typeface="Verdana" charset="0"/>
                <a:cs typeface="Verdana" charset="0"/>
              </a:rPr>
              <a:t>Yuliang</a:t>
            </a:r>
            <a:r>
              <a:rPr lang="en-US" sz="1900" dirty="0">
                <a:solidFill>
                  <a:schemeClr val="tx1"/>
                </a:solidFill>
                <a:latin typeface="Verdana" charset="0"/>
                <a:cs typeface="Verdana" charset="0"/>
              </a:rPr>
              <a:t> Li (Harvard) and Gianni </a:t>
            </a:r>
            <a:r>
              <a:rPr lang="en-US" sz="1900" dirty="0" err="1">
                <a:solidFill>
                  <a:schemeClr val="tx1"/>
                </a:solidFill>
                <a:latin typeface="Verdana" charset="0"/>
                <a:cs typeface="Verdana" charset="0"/>
              </a:rPr>
              <a:t>Antichi</a:t>
            </a:r>
            <a:r>
              <a:rPr lang="en-US" sz="1900" dirty="0">
                <a:solidFill>
                  <a:schemeClr val="tx1"/>
                </a:solidFill>
                <a:latin typeface="Verdana" charset="0"/>
                <a:cs typeface="Verdana" charset="0"/>
              </a:rPr>
              <a:t> (QMUL)</a:t>
            </a:r>
          </a:p>
        </p:txBody>
      </p:sp>
      <p:sp>
        <p:nvSpPr>
          <p:cNvPr id="12" name="Slide Number Placeholder 2">
            <a:extLst>
              <a:ext uri="{FF2B5EF4-FFF2-40B4-BE49-F238E27FC236}">
                <a16:creationId xmlns:a16="http://schemas.microsoft.com/office/drawing/2014/main" id="{F7D8C3A6-1B06-42F9-A351-285CD71724BA}"/>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65</a:t>
            </a:fld>
            <a:endParaRPr lang="en-US" sz="1200" dirty="0">
              <a:solidFill>
                <a:schemeClr val="tx1">
                  <a:tint val="75000"/>
                </a:schemeClr>
              </a:solidFill>
            </a:endParaRPr>
          </a:p>
        </p:txBody>
      </p:sp>
    </p:spTree>
    <p:extLst>
      <p:ext uri="{BB962C8B-B14F-4D97-AF65-F5344CB8AC3E}">
        <p14:creationId xmlns:p14="http://schemas.microsoft.com/office/powerpoint/2010/main" val="8257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5"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60E2-F96E-BD47-A7E2-F0AFB769F40C}"/>
              </a:ext>
            </a:extLst>
          </p:cNvPr>
          <p:cNvSpPr>
            <a:spLocks noGrp="1"/>
          </p:cNvSpPr>
          <p:nvPr>
            <p:ph idx="1"/>
          </p:nvPr>
        </p:nvSpPr>
        <p:spPr>
          <a:xfrm>
            <a:off x="-44245" y="1286124"/>
            <a:ext cx="9423400" cy="4431288"/>
          </a:xfrm>
        </p:spPr>
        <p:txBody>
          <a:bodyPr/>
          <a:lstStyle/>
          <a:p>
            <a:pPr>
              <a:spcBef>
                <a:spcPts val="1200"/>
              </a:spcBef>
            </a:pPr>
            <a:r>
              <a:rPr lang="en-US" dirty="0"/>
              <a:t>Selects all the distinct values</a:t>
            </a:r>
          </a:p>
          <a:p>
            <a:pPr lvl="1">
              <a:spcBef>
                <a:spcPts val="1200"/>
              </a:spcBef>
            </a:pPr>
            <a:r>
              <a:rPr lang="en-US" dirty="0"/>
              <a:t>E.g., SELECT DISTINCT seller FROM Products</a:t>
            </a:r>
          </a:p>
          <a:p>
            <a:pPr>
              <a:spcBef>
                <a:spcPts val="1200"/>
              </a:spcBef>
            </a:pPr>
            <a:r>
              <a:rPr lang="en-US" dirty="0"/>
              <a:t>Strawman solution: Bloom Filters</a:t>
            </a:r>
          </a:p>
          <a:p>
            <a:pPr lvl="1">
              <a:spcBef>
                <a:spcPts val="1200"/>
              </a:spcBef>
            </a:pPr>
            <a:r>
              <a:rPr lang="en-US" dirty="0"/>
              <a:t>Problem: have false positives which may drop distinct entries</a:t>
            </a:r>
          </a:p>
          <a:p>
            <a:pPr>
              <a:spcBef>
                <a:spcPts val="1200"/>
              </a:spcBef>
            </a:pPr>
            <a:r>
              <a:rPr lang="en-US" dirty="0"/>
              <a:t>But a </a:t>
            </a:r>
            <a:r>
              <a:rPr lang="en-US" i="1" dirty="0"/>
              <a:t>cache</a:t>
            </a:r>
            <a:r>
              <a:rPr lang="en-US" dirty="0"/>
              <a:t> works!</a:t>
            </a:r>
          </a:p>
          <a:p>
            <a:pPr>
              <a:spcBef>
                <a:spcPts val="1200"/>
              </a:spcBef>
            </a:pPr>
            <a:r>
              <a:rPr lang="en-US" dirty="0"/>
              <a:t>Our solution: Multi-row LRU cache</a:t>
            </a:r>
          </a:p>
        </p:txBody>
      </p:sp>
      <p:sp>
        <p:nvSpPr>
          <p:cNvPr id="3" name="Title 2">
            <a:extLst>
              <a:ext uri="{FF2B5EF4-FFF2-40B4-BE49-F238E27FC236}">
                <a16:creationId xmlns:a16="http://schemas.microsoft.com/office/drawing/2014/main" id="{38C7FF67-02AF-604C-A99E-1FEC0F17F4A2}"/>
              </a:ext>
            </a:extLst>
          </p:cNvPr>
          <p:cNvSpPr>
            <a:spLocks noGrp="1"/>
          </p:cNvSpPr>
          <p:nvPr>
            <p:ph type="title"/>
          </p:nvPr>
        </p:nvSpPr>
        <p:spPr>
          <a:xfrm>
            <a:off x="447060" y="-2172"/>
            <a:ext cx="8249879" cy="1325563"/>
          </a:xfrm>
        </p:spPr>
        <p:txBody>
          <a:bodyPr/>
          <a:lstStyle/>
          <a:p>
            <a:r>
              <a:rPr lang="en-US" dirty="0"/>
              <a:t>Example #1: Distinct Query</a:t>
            </a:r>
          </a:p>
        </p:txBody>
      </p:sp>
      <p:sp>
        <p:nvSpPr>
          <p:cNvPr id="31" name="Rectangle 30">
            <a:extLst>
              <a:ext uri="{FF2B5EF4-FFF2-40B4-BE49-F238E27FC236}">
                <a16:creationId xmlns:a16="http://schemas.microsoft.com/office/drawing/2014/main" id="{A29F6CC7-7988-4761-8105-6F6E4F36406C}"/>
              </a:ext>
            </a:extLst>
          </p:cNvPr>
          <p:cNvSpPr/>
          <p:nvPr/>
        </p:nvSpPr>
        <p:spPr>
          <a:xfrm>
            <a:off x="1773423" y="6489700"/>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7247EE-D3E1-4B1D-A119-BB52A52A4038}"/>
              </a:ext>
            </a:extLst>
          </p:cNvPr>
          <p:cNvPicPr>
            <a:picLocks noChangeAspect="1"/>
          </p:cNvPicPr>
          <p:nvPr/>
        </p:nvPicPr>
        <p:blipFill>
          <a:blip r:embed="rId3"/>
          <a:stretch>
            <a:fillRect/>
          </a:stretch>
        </p:blipFill>
        <p:spPr>
          <a:xfrm>
            <a:off x="642197" y="4241302"/>
            <a:ext cx="6728380" cy="2661147"/>
          </a:xfrm>
          <a:prstGeom prst="rect">
            <a:avLst/>
          </a:prstGeom>
        </p:spPr>
      </p:pic>
      <p:pic>
        <p:nvPicPr>
          <p:cNvPr id="13" name="Picture 12">
            <a:extLst>
              <a:ext uri="{FF2B5EF4-FFF2-40B4-BE49-F238E27FC236}">
                <a16:creationId xmlns:a16="http://schemas.microsoft.com/office/drawing/2014/main" id="{B194565C-40DB-4525-872D-C02C2345D637}"/>
              </a:ext>
            </a:extLst>
          </p:cNvPr>
          <p:cNvPicPr>
            <a:picLocks noChangeAspect="1"/>
          </p:cNvPicPr>
          <p:nvPr/>
        </p:nvPicPr>
        <p:blipFill>
          <a:blip r:embed="rId4"/>
          <a:stretch>
            <a:fillRect/>
          </a:stretch>
        </p:blipFill>
        <p:spPr>
          <a:xfrm>
            <a:off x="2581252" y="4243673"/>
            <a:ext cx="5346655" cy="1280271"/>
          </a:xfrm>
          <a:prstGeom prst="rect">
            <a:avLst/>
          </a:prstGeom>
        </p:spPr>
      </p:pic>
      <p:sp>
        <p:nvSpPr>
          <p:cNvPr id="16" name="Slide Number Placeholder 2">
            <a:extLst>
              <a:ext uri="{FF2B5EF4-FFF2-40B4-BE49-F238E27FC236}">
                <a16:creationId xmlns:a16="http://schemas.microsoft.com/office/drawing/2014/main" id="{0928F84D-2DD9-4B9A-B85E-E2B62167BE2F}"/>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66</a:t>
            </a:fld>
            <a:endParaRPr lang="en-US" sz="1200" dirty="0">
              <a:solidFill>
                <a:schemeClr val="tx1">
                  <a:tint val="75000"/>
                </a:schemeClr>
              </a:solidFill>
            </a:endParaRPr>
          </a:p>
        </p:txBody>
      </p:sp>
      <p:pic>
        <p:nvPicPr>
          <p:cNvPr id="4" name="Picture 3">
            <a:extLst>
              <a:ext uri="{FF2B5EF4-FFF2-40B4-BE49-F238E27FC236}">
                <a16:creationId xmlns:a16="http://schemas.microsoft.com/office/drawing/2014/main" id="{0ECB0951-1CB1-4815-912F-89F0DAF41A36}"/>
              </a:ext>
            </a:extLst>
          </p:cNvPr>
          <p:cNvPicPr>
            <a:picLocks noChangeAspect="1"/>
          </p:cNvPicPr>
          <p:nvPr/>
        </p:nvPicPr>
        <p:blipFill>
          <a:blip r:embed="rId5"/>
          <a:stretch>
            <a:fillRect/>
          </a:stretch>
        </p:blipFill>
        <p:spPr>
          <a:xfrm>
            <a:off x="4441259" y="1195674"/>
            <a:ext cx="4596788" cy="2621020"/>
          </a:xfrm>
          <a:prstGeom prst="rect">
            <a:avLst/>
          </a:prstGeom>
        </p:spPr>
      </p:pic>
    </p:spTree>
    <p:extLst>
      <p:ext uri="{BB962C8B-B14F-4D97-AF65-F5344CB8AC3E}">
        <p14:creationId xmlns:p14="http://schemas.microsoft.com/office/powerpoint/2010/main" val="24455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 presetClass="exit" presetSubtype="0" fill="hold"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D60E2-F96E-BD47-A7E2-F0AFB769F40C}"/>
              </a:ext>
            </a:extLst>
          </p:cNvPr>
          <p:cNvSpPr>
            <a:spLocks noGrp="1"/>
          </p:cNvSpPr>
          <p:nvPr>
            <p:ph idx="1"/>
          </p:nvPr>
        </p:nvSpPr>
        <p:spPr>
          <a:xfrm>
            <a:off x="-58993" y="1409229"/>
            <a:ext cx="9202993" cy="4431288"/>
          </a:xfrm>
        </p:spPr>
        <p:txBody>
          <a:bodyPr/>
          <a:lstStyle/>
          <a:p>
            <a:pPr>
              <a:spcBef>
                <a:spcPts val="1200"/>
              </a:spcBef>
            </a:pPr>
            <a:r>
              <a:rPr lang="en-US" dirty="0"/>
              <a:t>Compute the largest N entries in the queried column</a:t>
            </a:r>
          </a:p>
          <a:p>
            <a:pPr lvl="1">
              <a:spcBef>
                <a:spcPts val="1200"/>
              </a:spcBef>
            </a:pPr>
            <a:r>
              <a:rPr lang="en-US" dirty="0"/>
              <a:t>E.g., SELECT TOP 100 * FROM Products ORDER BY price</a:t>
            </a:r>
          </a:p>
          <a:p>
            <a:pPr>
              <a:spcBef>
                <a:spcPts val="1200"/>
              </a:spcBef>
            </a:pPr>
            <a:r>
              <a:rPr lang="en-US" dirty="0"/>
              <a:t>Strawman solution: Store the N largest so far</a:t>
            </a:r>
          </a:p>
          <a:p>
            <a:pPr lvl="1">
              <a:spcBef>
                <a:spcPts val="1200"/>
              </a:spcBef>
            </a:pPr>
            <a:r>
              <a:rPr lang="en-US" sz="1950" dirty="0"/>
              <a:t>Problem: N is often too large compared with the number of stages.</a:t>
            </a:r>
          </a:p>
          <a:p>
            <a:pPr>
              <a:spcBef>
                <a:spcPts val="1200"/>
              </a:spcBef>
            </a:pPr>
            <a:r>
              <a:rPr lang="en-US" dirty="0"/>
              <a:t>Our solution: Randomly partition the space</a:t>
            </a:r>
            <a:endParaRPr lang="en-US" sz="1900" dirty="0"/>
          </a:p>
        </p:txBody>
      </p:sp>
      <p:sp>
        <p:nvSpPr>
          <p:cNvPr id="3" name="Title 2">
            <a:extLst>
              <a:ext uri="{FF2B5EF4-FFF2-40B4-BE49-F238E27FC236}">
                <a16:creationId xmlns:a16="http://schemas.microsoft.com/office/drawing/2014/main" id="{38C7FF67-02AF-604C-A99E-1FEC0F17F4A2}"/>
              </a:ext>
            </a:extLst>
          </p:cNvPr>
          <p:cNvSpPr>
            <a:spLocks noGrp="1"/>
          </p:cNvSpPr>
          <p:nvPr>
            <p:ph type="title"/>
          </p:nvPr>
        </p:nvSpPr>
        <p:spPr>
          <a:xfrm>
            <a:off x="279399" y="265048"/>
            <a:ext cx="9144000" cy="712211"/>
          </a:xfrm>
        </p:spPr>
        <p:txBody>
          <a:bodyPr/>
          <a:lstStyle/>
          <a:p>
            <a:r>
              <a:rPr lang="en-US" dirty="0"/>
              <a:t>Example #2: Top N</a:t>
            </a:r>
          </a:p>
        </p:txBody>
      </p:sp>
      <p:sp>
        <p:nvSpPr>
          <p:cNvPr id="52" name="Rectangle 51">
            <a:extLst>
              <a:ext uri="{FF2B5EF4-FFF2-40B4-BE49-F238E27FC236}">
                <a16:creationId xmlns:a16="http://schemas.microsoft.com/office/drawing/2014/main" id="{3F680A7F-AB9D-48C7-9732-6A55DA142607}"/>
              </a:ext>
            </a:extLst>
          </p:cNvPr>
          <p:cNvSpPr/>
          <p:nvPr/>
        </p:nvSpPr>
        <p:spPr>
          <a:xfrm>
            <a:off x="1773423" y="6548692"/>
            <a:ext cx="596948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A2E28E-21AF-4532-B538-4C94D9938EA4}"/>
              </a:ext>
            </a:extLst>
          </p:cNvPr>
          <p:cNvPicPr>
            <a:picLocks noChangeAspect="1"/>
          </p:cNvPicPr>
          <p:nvPr/>
        </p:nvPicPr>
        <p:blipFill>
          <a:blip r:embed="rId3"/>
          <a:stretch>
            <a:fillRect/>
          </a:stretch>
        </p:blipFill>
        <p:spPr>
          <a:xfrm>
            <a:off x="847753" y="4205371"/>
            <a:ext cx="6353147" cy="2652629"/>
          </a:xfrm>
          <a:prstGeom prst="rect">
            <a:avLst/>
          </a:prstGeom>
        </p:spPr>
      </p:pic>
      <p:pic>
        <p:nvPicPr>
          <p:cNvPr id="4" name="Picture 3">
            <a:extLst>
              <a:ext uri="{FF2B5EF4-FFF2-40B4-BE49-F238E27FC236}">
                <a16:creationId xmlns:a16="http://schemas.microsoft.com/office/drawing/2014/main" id="{0EAF49B8-4E43-4745-AE82-9647FBCD1D0C}"/>
              </a:ext>
            </a:extLst>
          </p:cNvPr>
          <p:cNvPicPr>
            <a:picLocks noChangeAspect="1"/>
          </p:cNvPicPr>
          <p:nvPr/>
        </p:nvPicPr>
        <p:blipFill>
          <a:blip r:embed="rId4"/>
          <a:stretch>
            <a:fillRect/>
          </a:stretch>
        </p:blipFill>
        <p:spPr>
          <a:xfrm>
            <a:off x="2482641" y="4205371"/>
            <a:ext cx="5389331" cy="1280271"/>
          </a:xfrm>
          <a:prstGeom prst="rect">
            <a:avLst/>
          </a:prstGeom>
        </p:spPr>
      </p:pic>
      <p:sp>
        <p:nvSpPr>
          <p:cNvPr id="19" name="Slide Number Placeholder 2">
            <a:extLst>
              <a:ext uri="{FF2B5EF4-FFF2-40B4-BE49-F238E27FC236}">
                <a16:creationId xmlns:a16="http://schemas.microsoft.com/office/drawing/2014/main" id="{55355C80-2562-4EBC-A7BC-F4490CD96461}"/>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67</a:t>
            </a:fld>
            <a:endParaRPr lang="en-US" sz="1200" dirty="0">
              <a:solidFill>
                <a:schemeClr val="tx1">
                  <a:tint val="75000"/>
                </a:schemeClr>
              </a:solidFill>
            </a:endParaRPr>
          </a:p>
        </p:txBody>
      </p:sp>
    </p:spTree>
    <p:extLst>
      <p:ext uri="{BB962C8B-B14F-4D97-AF65-F5344CB8AC3E}">
        <p14:creationId xmlns:p14="http://schemas.microsoft.com/office/powerpoint/2010/main" val="39189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 presetClass="exit" presetSubtype="0" fill="hold"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EAFD-2DA3-44A2-B129-45E3C9FCB066}"/>
              </a:ext>
            </a:extLst>
          </p:cNvPr>
          <p:cNvSpPr>
            <a:spLocks noGrp="1"/>
          </p:cNvSpPr>
          <p:nvPr>
            <p:ph type="title"/>
          </p:nvPr>
        </p:nvSpPr>
        <p:spPr>
          <a:xfrm>
            <a:off x="0" y="0"/>
            <a:ext cx="9143999" cy="1325563"/>
          </a:xfrm>
        </p:spPr>
        <p:txBody>
          <a:bodyPr/>
          <a:lstStyle/>
          <a:p>
            <a:r>
              <a:rPr lang="en-US" sz="3200" dirty="0"/>
              <a:t>The power of Coding</a:t>
            </a:r>
          </a:p>
        </p:txBody>
      </p:sp>
      <p:sp>
        <p:nvSpPr>
          <p:cNvPr id="10" name="Slide Number Placeholder 2">
            <a:extLst>
              <a:ext uri="{FF2B5EF4-FFF2-40B4-BE49-F238E27FC236}">
                <a16:creationId xmlns:a16="http://schemas.microsoft.com/office/drawing/2014/main" id="{5E9C6918-81AA-48C4-8DD0-0F9C18462649}"/>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68</a:t>
            </a:fld>
            <a:endParaRPr lang="en-US" sz="1200" dirty="0">
              <a:solidFill>
                <a:schemeClr val="tx1">
                  <a:tint val="75000"/>
                </a:schemeClr>
              </a:solidFill>
            </a:endParaRPr>
          </a:p>
        </p:txBody>
      </p:sp>
      <p:sp>
        <p:nvSpPr>
          <p:cNvPr id="11" name="Oval 10">
            <a:extLst>
              <a:ext uri="{FF2B5EF4-FFF2-40B4-BE49-F238E27FC236}">
                <a16:creationId xmlns:a16="http://schemas.microsoft.com/office/drawing/2014/main" id="{82736FA4-E111-49AA-A476-F2C38B0C2212}"/>
              </a:ext>
            </a:extLst>
          </p:cNvPr>
          <p:cNvSpPr/>
          <p:nvPr/>
        </p:nvSpPr>
        <p:spPr>
          <a:xfrm>
            <a:off x="1188720" y="156800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A</a:t>
            </a:r>
          </a:p>
        </p:txBody>
      </p:sp>
      <p:sp>
        <p:nvSpPr>
          <p:cNvPr id="12" name="Oval 11">
            <a:extLst>
              <a:ext uri="{FF2B5EF4-FFF2-40B4-BE49-F238E27FC236}">
                <a16:creationId xmlns:a16="http://schemas.microsoft.com/office/drawing/2014/main" id="{A35F59DC-D9C5-4A4E-A57A-CFC8F267EB4E}"/>
              </a:ext>
            </a:extLst>
          </p:cNvPr>
          <p:cNvSpPr/>
          <p:nvPr/>
        </p:nvSpPr>
        <p:spPr>
          <a:xfrm>
            <a:off x="3749040" y="156800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B</a:t>
            </a:r>
          </a:p>
        </p:txBody>
      </p:sp>
      <p:sp>
        <p:nvSpPr>
          <p:cNvPr id="13" name="Oval 12">
            <a:extLst>
              <a:ext uri="{FF2B5EF4-FFF2-40B4-BE49-F238E27FC236}">
                <a16:creationId xmlns:a16="http://schemas.microsoft.com/office/drawing/2014/main" id="{142DBF47-7AA6-4802-A366-2CF0CBC3896C}"/>
              </a:ext>
            </a:extLst>
          </p:cNvPr>
          <p:cNvSpPr/>
          <p:nvPr/>
        </p:nvSpPr>
        <p:spPr>
          <a:xfrm>
            <a:off x="6309360" y="1568007"/>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C</a:t>
            </a:r>
          </a:p>
        </p:txBody>
      </p:sp>
      <p:cxnSp>
        <p:nvCxnSpPr>
          <p:cNvPr id="14" name="Straight Arrow Connector 13">
            <a:extLst>
              <a:ext uri="{FF2B5EF4-FFF2-40B4-BE49-F238E27FC236}">
                <a16:creationId xmlns:a16="http://schemas.microsoft.com/office/drawing/2014/main" id="{342113A4-743A-4EC1-ADB1-EB6FECD17126}"/>
              </a:ext>
            </a:extLst>
          </p:cNvPr>
          <p:cNvCxnSpPr>
            <a:cxnSpLocks/>
            <a:stCxn id="11" idx="6"/>
            <a:endCxn id="12" idx="2"/>
          </p:cNvCxnSpPr>
          <p:nvPr/>
        </p:nvCxnSpPr>
        <p:spPr>
          <a:xfrm>
            <a:off x="2103120" y="2025207"/>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825558F-DB77-437C-B535-747C6EBA9A32}"/>
              </a:ext>
            </a:extLst>
          </p:cNvPr>
          <p:cNvCxnSpPr>
            <a:cxnSpLocks/>
            <a:stCxn id="12" idx="6"/>
            <a:endCxn id="13" idx="2"/>
          </p:cNvCxnSpPr>
          <p:nvPr/>
        </p:nvCxnSpPr>
        <p:spPr>
          <a:xfrm>
            <a:off x="4663440" y="2025207"/>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5B5B7E6-1A8A-4E7E-80AD-CB1E6EBEB65C}"/>
                  </a:ext>
                </a:extLst>
              </p:cNvPr>
              <p:cNvSpPr txBox="1"/>
              <p:nvPr/>
            </p:nvSpPr>
            <p:spPr>
              <a:xfrm>
                <a:off x="83820" y="2556821"/>
                <a:ext cx="7810500" cy="1477328"/>
              </a:xfrm>
              <a:prstGeom prst="rect">
                <a:avLst/>
              </a:prstGeom>
              <a:ln>
                <a:noFill/>
              </a:ln>
            </p:spPr>
            <p:txBody>
              <a:bodyPr wrap="square" rtlCol="0">
                <a:spAutoFit/>
              </a:bodyPr>
              <a:lstStyle/>
              <a:p>
                <a:r>
                  <a:rPr lang="en-US" dirty="0"/>
                  <a:t>The Baseline would:</a:t>
                </a:r>
              </a:p>
              <a:p>
                <a:pPr marL="285750" indent="-285750">
                  <a:buFont typeface="Arial" panose="020B0604020202020204" pitchFamily="34" charset="0"/>
                  <a:buChar char="•"/>
                </a:pPr>
                <a:r>
                  <a:rPr lang="en-US" dirty="0"/>
                  <a:t>Get information on the first packet.</a:t>
                </a:r>
              </a:p>
              <a:p>
                <a:pPr marL="285750" indent="-285750">
                  <a:buFont typeface="Arial" panose="020B0604020202020204" pitchFamily="34" charset="0"/>
                  <a:buChar char="•"/>
                </a:pPr>
                <a:r>
                  <a:rPr lang="en-US" dirty="0"/>
                  <a:t>Require 1.5 packets on average to get the second hop ID.</a:t>
                </a:r>
              </a:p>
              <a:p>
                <a:pPr marL="285750" indent="-285750">
                  <a:buFont typeface="Arial" panose="020B0604020202020204" pitchFamily="34" charset="0"/>
                  <a:buChar char="•"/>
                </a:pPr>
                <a:r>
                  <a:rPr lang="en-US" dirty="0"/>
                  <a:t>Need 3 packets for sampling the last hop.</a:t>
                </a:r>
              </a:p>
              <a:p>
                <a:pPr marL="742950" lvl="1" indent="-285750">
                  <a:buFont typeface="Arial" panose="020B0604020202020204" pitchFamily="34" charset="0"/>
                  <a:buChar char="•"/>
                </a:pPr>
                <a:r>
                  <a:rPr lang="en-US" dirty="0"/>
                  <a:t>Overall: </a:t>
                </a:r>
                <a14:m>
                  <m:oMath xmlns:m="http://schemas.openxmlformats.org/officeDocument/2006/math">
                    <m:r>
                      <a:rPr lang="en-US" b="0" i="1" smtClean="0">
                        <a:latin typeface="Cambria Math" panose="02040503050406030204" pitchFamily="18" charset="0"/>
                      </a:rPr>
                      <m:t>1+1.5+3=5.5</m:t>
                    </m:r>
                  </m:oMath>
                </a14:m>
                <a:r>
                  <a:rPr lang="en-US" dirty="0"/>
                  <a:t> packets in expectation.</a:t>
                </a:r>
              </a:p>
            </p:txBody>
          </p:sp>
        </mc:Choice>
        <mc:Fallback xmlns="">
          <p:sp>
            <p:nvSpPr>
              <p:cNvPr id="3" name="TextBox 2">
                <a:extLst>
                  <a:ext uri="{FF2B5EF4-FFF2-40B4-BE49-F238E27FC236}">
                    <a16:creationId xmlns:a16="http://schemas.microsoft.com/office/drawing/2014/main" id="{35B5B7E6-1A8A-4E7E-80AD-CB1E6EBEB65C}"/>
                  </a:ext>
                </a:extLst>
              </p:cNvPr>
              <p:cNvSpPr txBox="1">
                <a:spLocks noRot="1" noChangeAspect="1" noMove="1" noResize="1" noEditPoints="1" noAdjustHandles="1" noChangeArrowheads="1" noChangeShapeType="1" noTextEdit="1"/>
              </p:cNvSpPr>
              <p:nvPr/>
            </p:nvSpPr>
            <p:spPr>
              <a:xfrm>
                <a:off x="83820" y="2556821"/>
                <a:ext cx="7810500" cy="1477328"/>
              </a:xfrm>
              <a:prstGeom prst="rect">
                <a:avLst/>
              </a:prstGeom>
              <a:blipFill>
                <a:blip r:embed="rId3"/>
                <a:stretch>
                  <a:fillRect l="-703" t="-2058" b="-53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752BED1-58A9-4237-A296-9688177EE951}"/>
                  </a:ext>
                </a:extLst>
              </p:cNvPr>
              <p:cNvSpPr txBox="1"/>
              <p:nvPr/>
            </p:nvSpPr>
            <p:spPr>
              <a:xfrm>
                <a:off x="83820" y="4421181"/>
                <a:ext cx="8790940" cy="646331"/>
              </a:xfrm>
              <a:prstGeom prst="rect">
                <a:avLst/>
              </a:prstGeom>
              <a:ln>
                <a:noFill/>
              </a:ln>
            </p:spPr>
            <p:txBody>
              <a:bodyPr wrap="square" rtlCol="0">
                <a:spAutoFit/>
              </a:bodyPr>
              <a:lstStyle/>
              <a:p>
                <a:r>
                  <a:rPr lang="en-US" dirty="0"/>
                  <a:t>Consider sampling with probability 0.5, and writing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r>
                      <a:rPr lang="en-US" b="0" i="1" smtClean="0">
                        <a:latin typeface="Cambria Math" panose="02040503050406030204" pitchFamily="18" charset="0"/>
                      </a:rPr>
                      <m:t>𝐶</m:t>
                    </m:r>
                  </m:oMath>
                </a14:m>
                <a:r>
                  <a:rPr lang="en-US" dirty="0"/>
                  <a:t> otherwise</a:t>
                </a:r>
              </a:p>
              <a:p>
                <a:pPr marL="285750" indent="-285750">
                  <a:buFont typeface="Arial" panose="020B0604020202020204" pitchFamily="34" charset="0"/>
                  <a:buChar char="•"/>
                </a:pPr>
                <a:r>
                  <a:rPr lang="en-US" dirty="0"/>
                  <a:t>If the first packet is an ID (e.g., </a:t>
                </a:r>
                <a14:m>
                  <m:oMath xmlns:m="http://schemas.openxmlformats.org/officeDocument/2006/math">
                    <m:r>
                      <a:rPr lang="en-US" i="1" dirty="0" smtClean="0">
                        <a:latin typeface="Cambria Math" panose="02040503050406030204" pitchFamily="18" charset="0"/>
                      </a:rPr>
                      <m:t>𝐴</m:t>
                    </m:r>
                  </m:oMath>
                </a14:m>
                <a:r>
                  <a:rPr lang="en-US" dirty="0"/>
                  <a:t>), </a:t>
                </a:r>
              </a:p>
            </p:txBody>
          </p:sp>
        </mc:Choice>
        <mc:Fallback xmlns="">
          <p:sp>
            <p:nvSpPr>
              <p:cNvPr id="17" name="TextBox 16">
                <a:extLst>
                  <a:ext uri="{FF2B5EF4-FFF2-40B4-BE49-F238E27FC236}">
                    <a16:creationId xmlns:a16="http://schemas.microsoft.com/office/drawing/2014/main" id="{0752BED1-58A9-4237-A296-9688177EE951}"/>
                  </a:ext>
                </a:extLst>
              </p:cNvPr>
              <p:cNvSpPr txBox="1">
                <a:spLocks noRot="1" noChangeAspect="1" noMove="1" noResize="1" noEditPoints="1" noAdjustHandles="1" noChangeArrowheads="1" noChangeShapeType="1" noTextEdit="1"/>
              </p:cNvSpPr>
              <p:nvPr/>
            </p:nvSpPr>
            <p:spPr>
              <a:xfrm>
                <a:off x="83820" y="4421181"/>
                <a:ext cx="8790940" cy="646331"/>
              </a:xfrm>
              <a:prstGeom prst="rect">
                <a:avLst/>
              </a:prstGeom>
              <a:blipFill>
                <a:blip r:embed="rId4"/>
                <a:stretch>
                  <a:fillRect l="-624" t="-4717" b="-1415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CC193F29-CF69-4BB8-A029-9814D57EBE82}"/>
                  </a:ext>
                </a:extLst>
              </p:cNvPr>
              <p:cNvSpPr/>
              <p:nvPr/>
            </p:nvSpPr>
            <p:spPr>
              <a:xfrm>
                <a:off x="7513320" y="5006340"/>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dirty="0" smtClean="0">
                          <a:solidFill>
                            <a:schemeClr val="tx1"/>
                          </a:solidFill>
                          <a:latin typeface="Cambria Math" panose="02040503050406030204" pitchFamily="18" charset="0"/>
                        </a:rPr>
                        <m:t>𝑪</m:t>
                      </m:r>
                    </m:oMath>
                  </m:oMathPara>
                </a14:m>
                <a:endParaRPr lang="en-US" sz="2000" b="1" dirty="0">
                  <a:solidFill>
                    <a:schemeClr val="tx1"/>
                  </a:solidFill>
                </a:endParaRPr>
              </a:p>
            </p:txBody>
          </p:sp>
        </mc:Choice>
        <mc:Fallback xmlns="">
          <p:sp>
            <p:nvSpPr>
              <p:cNvPr id="18" name="Rectangle: Rounded Corners 17">
                <a:extLst>
                  <a:ext uri="{FF2B5EF4-FFF2-40B4-BE49-F238E27FC236}">
                    <a16:creationId xmlns:a16="http://schemas.microsoft.com/office/drawing/2014/main" id="{CC193F29-CF69-4BB8-A029-9814D57EBE82}"/>
                  </a:ext>
                </a:extLst>
              </p:cNvPr>
              <p:cNvSpPr>
                <a:spLocks noRot="1" noChangeAspect="1" noMove="1" noResize="1" noEditPoints="1" noAdjustHandles="1" noChangeArrowheads="1" noChangeShapeType="1" noTextEdit="1"/>
              </p:cNvSpPr>
              <p:nvPr/>
            </p:nvSpPr>
            <p:spPr>
              <a:xfrm>
                <a:off x="7513320" y="5006340"/>
                <a:ext cx="1282993" cy="228600"/>
              </a:xfrm>
              <a:prstGeom prst="roundRect">
                <a:avLst/>
              </a:prstGeom>
              <a:blipFill>
                <a:blip r:embed="rId5"/>
                <a:stretch>
                  <a:fillRect/>
                </a:stretch>
              </a:blipFill>
            </p:spPr>
            <p:txBody>
              <a:bodyPr/>
              <a:lstStyle/>
              <a:p>
                <a:r>
                  <a:rPr lang="en-US">
                    <a:noFill/>
                  </a:rPr>
                  <a:t> </a:t>
                </a:r>
              </a:p>
            </p:txBody>
          </p:sp>
        </mc:Fallback>
      </mc:AlternateContent>
      <p:sp>
        <p:nvSpPr>
          <p:cNvPr id="20" name="Rectangle: Rounded Corners 19">
            <a:extLst>
              <a:ext uri="{FF2B5EF4-FFF2-40B4-BE49-F238E27FC236}">
                <a16:creationId xmlns:a16="http://schemas.microsoft.com/office/drawing/2014/main" id="{42292C95-9E66-417A-B8BE-CC9F70069DDD}"/>
              </a:ext>
            </a:extLst>
          </p:cNvPr>
          <p:cNvSpPr/>
          <p:nvPr/>
        </p:nvSpPr>
        <p:spPr>
          <a:xfrm>
            <a:off x="7513320" y="5234940"/>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𝐴⊕𝐵⊕𝐶 </a:t>
            </a:r>
          </a:p>
        </p:txBody>
      </p:sp>
      <p:sp>
        <p:nvSpPr>
          <p:cNvPr id="21" name="Rectangle: Rounded Corners 20">
            <a:extLst>
              <a:ext uri="{FF2B5EF4-FFF2-40B4-BE49-F238E27FC236}">
                <a16:creationId xmlns:a16="http://schemas.microsoft.com/office/drawing/2014/main" id="{CF2F5730-CA96-4F8F-94C9-B35417237EDD}"/>
              </a:ext>
            </a:extLst>
          </p:cNvPr>
          <p:cNvSpPr/>
          <p:nvPr/>
        </p:nvSpPr>
        <p:spPr>
          <a:xfrm>
            <a:off x="7513320" y="5463540"/>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𝐴⊕𝐵⊕𝐶 </a:t>
            </a:r>
          </a:p>
        </p:txBody>
      </p:sp>
      <mc:AlternateContent xmlns:mc="http://schemas.openxmlformats.org/markup-compatibility/2006" xmlns:a14="http://schemas.microsoft.com/office/drawing/2010/main">
        <mc:Choice Requires="a14">
          <p:sp>
            <p:nvSpPr>
              <p:cNvPr id="22" name="Rectangle: Rounded Corners 21">
                <a:extLst>
                  <a:ext uri="{FF2B5EF4-FFF2-40B4-BE49-F238E27FC236}">
                    <a16:creationId xmlns:a16="http://schemas.microsoft.com/office/drawing/2014/main" id="{91A2C999-EA3A-4255-85A1-3444E326D3AD}"/>
                  </a:ext>
                </a:extLst>
              </p:cNvPr>
              <p:cNvSpPr/>
              <p:nvPr/>
            </p:nvSpPr>
            <p:spPr>
              <a:xfrm>
                <a:off x="7513320" y="5692140"/>
                <a:ext cx="1282993" cy="228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dirty="0" smtClean="0">
                          <a:solidFill>
                            <a:schemeClr val="tx1"/>
                          </a:solidFill>
                          <a:latin typeface="Cambria Math" panose="02040503050406030204" pitchFamily="18" charset="0"/>
                        </a:rPr>
                        <m:t>𝑩</m:t>
                      </m:r>
                    </m:oMath>
                  </m:oMathPara>
                </a14:m>
                <a:endParaRPr lang="en-US" sz="2000" b="1" dirty="0">
                  <a:solidFill>
                    <a:schemeClr val="tx1"/>
                  </a:solidFill>
                </a:endParaRPr>
              </a:p>
            </p:txBody>
          </p:sp>
        </mc:Choice>
        <mc:Fallback xmlns="">
          <p:sp>
            <p:nvSpPr>
              <p:cNvPr id="22" name="Rectangle: Rounded Corners 21">
                <a:extLst>
                  <a:ext uri="{FF2B5EF4-FFF2-40B4-BE49-F238E27FC236}">
                    <a16:creationId xmlns:a16="http://schemas.microsoft.com/office/drawing/2014/main" id="{91A2C999-EA3A-4255-85A1-3444E326D3AD}"/>
                  </a:ext>
                </a:extLst>
              </p:cNvPr>
              <p:cNvSpPr>
                <a:spLocks noRot="1" noChangeAspect="1" noMove="1" noResize="1" noEditPoints="1" noAdjustHandles="1" noChangeArrowheads="1" noChangeShapeType="1" noTextEdit="1"/>
              </p:cNvSpPr>
              <p:nvPr/>
            </p:nvSpPr>
            <p:spPr>
              <a:xfrm>
                <a:off x="7513320" y="5692140"/>
                <a:ext cx="1282993" cy="228600"/>
              </a:xfrm>
              <a:prstGeom prst="round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2696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50"/>
                                        <p:tgtEl>
                                          <p:spTgt spid="21"/>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3CDCB7-0E99-4DB2-B43E-504F05209407}"/>
              </a:ext>
            </a:extLst>
          </p:cNvPr>
          <p:cNvSpPr>
            <a:spLocks/>
          </p:cNvSpPr>
          <p:nvPr/>
        </p:nvSpPr>
        <p:spPr>
          <a:xfrm>
            <a:off x="-683571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C63B6346-9C5F-4489-9906-7A5B81B0BD47}"/>
              </a:ext>
            </a:extLst>
          </p:cNvPr>
          <p:cNvSpPr>
            <a:spLocks/>
          </p:cNvSpPr>
          <p:nvPr/>
        </p:nvSpPr>
        <p:spPr>
          <a:xfrm>
            <a:off x="-671324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96631EC0-3FC2-4764-9F4A-34E427510FEE}"/>
              </a:ext>
            </a:extLst>
          </p:cNvPr>
          <p:cNvSpPr>
            <a:spLocks/>
          </p:cNvSpPr>
          <p:nvPr/>
        </p:nvSpPr>
        <p:spPr>
          <a:xfrm>
            <a:off x="-659437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F09072DC-E333-46D7-9670-F0ACA750243F}"/>
              </a:ext>
            </a:extLst>
          </p:cNvPr>
          <p:cNvSpPr>
            <a:spLocks/>
          </p:cNvSpPr>
          <p:nvPr/>
        </p:nvSpPr>
        <p:spPr>
          <a:xfrm>
            <a:off x="-647550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769DDBAC-45DF-4030-98A1-4E864639DCA0}"/>
              </a:ext>
            </a:extLst>
          </p:cNvPr>
          <p:cNvSpPr>
            <a:spLocks/>
          </p:cNvSpPr>
          <p:nvPr/>
        </p:nvSpPr>
        <p:spPr>
          <a:xfrm>
            <a:off x="-635662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Rectangle 101">
            <a:extLst>
              <a:ext uri="{FF2B5EF4-FFF2-40B4-BE49-F238E27FC236}">
                <a16:creationId xmlns:a16="http://schemas.microsoft.com/office/drawing/2014/main" id="{3C5C1F3A-54C3-4894-8751-53FE0C834692}"/>
              </a:ext>
            </a:extLst>
          </p:cNvPr>
          <p:cNvSpPr>
            <a:spLocks/>
          </p:cNvSpPr>
          <p:nvPr/>
        </p:nvSpPr>
        <p:spPr>
          <a:xfrm>
            <a:off x="-623923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Rectangle 102">
            <a:extLst>
              <a:ext uri="{FF2B5EF4-FFF2-40B4-BE49-F238E27FC236}">
                <a16:creationId xmlns:a16="http://schemas.microsoft.com/office/drawing/2014/main" id="{3C768857-0858-4226-8849-333DA25FC3C0}"/>
              </a:ext>
            </a:extLst>
          </p:cNvPr>
          <p:cNvSpPr>
            <a:spLocks/>
          </p:cNvSpPr>
          <p:nvPr/>
        </p:nvSpPr>
        <p:spPr>
          <a:xfrm>
            <a:off x="-611676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Rectangle 103">
            <a:extLst>
              <a:ext uri="{FF2B5EF4-FFF2-40B4-BE49-F238E27FC236}">
                <a16:creationId xmlns:a16="http://schemas.microsoft.com/office/drawing/2014/main" id="{427260C5-643D-49D5-86D4-ACFE67FAA3E9}"/>
              </a:ext>
            </a:extLst>
          </p:cNvPr>
          <p:cNvSpPr>
            <a:spLocks/>
          </p:cNvSpPr>
          <p:nvPr/>
        </p:nvSpPr>
        <p:spPr>
          <a:xfrm>
            <a:off x="-599788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Rectangle 104">
            <a:extLst>
              <a:ext uri="{FF2B5EF4-FFF2-40B4-BE49-F238E27FC236}">
                <a16:creationId xmlns:a16="http://schemas.microsoft.com/office/drawing/2014/main" id="{338F29C3-B42E-4BA7-8609-55EB21EA58C3}"/>
              </a:ext>
            </a:extLst>
          </p:cNvPr>
          <p:cNvSpPr>
            <a:spLocks/>
          </p:cNvSpPr>
          <p:nvPr/>
        </p:nvSpPr>
        <p:spPr>
          <a:xfrm>
            <a:off x="-587901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Rectangle 105">
            <a:extLst>
              <a:ext uri="{FF2B5EF4-FFF2-40B4-BE49-F238E27FC236}">
                <a16:creationId xmlns:a16="http://schemas.microsoft.com/office/drawing/2014/main" id="{539798CE-51E9-468B-AE16-A243E85F7BD9}"/>
              </a:ext>
            </a:extLst>
          </p:cNvPr>
          <p:cNvSpPr>
            <a:spLocks/>
          </p:cNvSpPr>
          <p:nvPr/>
        </p:nvSpPr>
        <p:spPr>
          <a:xfrm>
            <a:off x="-576014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Rectangle 116">
            <a:extLst>
              <a:ext uri="{FF2B5EF4-FFF2-40B4-BE49-F238E27FC236}">
                <a16:creationId xmlns:a16="http://schemas.microsoft.com/office/drawing/2014/main" id="{FADDCEAC-3DF0-4E29-ACD1-E4FFDDE5FA29}"/>
              </a:ext>
            </a:extLst>
          </p:cNvPr>
          <p:cNvSpPr>
            <a:spLocks/>
          </p:cNvSpPr>
          <p:nvPr/>
        </p:nvSpPr>
        <p:spPr>
          <a:xfrm>
            <a:off x="-563979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Rectangle 117">
            <a:extLst>
              <a:ext uri="{FF2B5EF4-FFF2-40B4-BE49-F238E27FC236}">
                <a16:creationId xmlns:a16="http://schemas.microsoft.com/office/drawing/2014/main" id="{788D7D43-08EA-4AEC-BA6F-458FFA59DEEB}"/>
              </a:ext>
            </a:extLst>
          </p:cNvPr>
          <p:cNvSpPr>
            <a:spLocks/>
          </p:cNvSpPr>
          <p:nvPr/>
        </p:nvSpPr>
        <p:spPr>
          <a:xfrm>
            <a:off x="-552050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Rectangle 118">
            <a:extLst>
              <a:ext uri="{FF2B5EF4-FFF2-40B4-BE49-F238E27FC236}">
                <a16:creationId xmlns:a16="http://schemas.microsoft.com/office/drawing/2014/main" id="{2DA59F92-542F-4994-9B26-DD6A5FA0FD8C}"/>
              </a:ext>
            </a:extLst>
          </p:cNvPr>
          <p:cNvSpPr>
            <a:spLocks/>
          </p:cNvSpPr>
          <p:nvPr/>
        </p:nvSpPr>
        <p:spPr>
          <a:xfrm>
            <a:off x="-540163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 name="Rectangle 119">
            <a:extLst>
              <a:ext uri="{FF2B5EF4-FFF2-40B4-BE49-F238E27FC236}">
                <a16:creationId xmlns:a16="http://schemas.microsoft.com/office/drawing/2014/main" id="{5E155865-3F52-4E1F-93D6-1ECEF5E9506E}"/>
              </a:ext>
            </a:extLst>
          </p:cNvPr>
          <p:cNvSpPr>
            <a:spLocks/>
          </p:cNvSpPr>
          <p:nvPr/>
        </p:nvSpPr>
        <p:spPr>
          <a:xfrm>
            <a:off x="-528275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 name="Rectangle 120">
            <a:extLst>
              <a:ext uri="{FF2B5EF4-FFF2-40B4-BE49-F238E27FC236}">
                <a16:creationId xmlns:a16="http://schemas.microsoft.com/office/drawing/2014/main" id="{C19E5A16-BD2E-49C9-9756-770E99518198}"/>
              </a:ext>
            </a:extLst>
          </p:cNvPr>
          <p:cNvSpPr>
            <a:spLocks/>
          </p:cNvSpPr>
          <p:nvPr/>
        </p:nvSpPr>
        <p:spPr>
          <a:xfrm>
            <a:off x="-516388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Rectangle 121">
            <a:extLst>
              <a:ext uri="{FF2B5EF4-FFF2-40B4-BE49-F238E27FC236}">
                <a16:creationId xmlns:a16="http://schemas.microsoft.com/office/drawing/2014/main" id="{83A1EE92-2E04-4826-8C84-B3BA623E8AF4}"/>
              </a:ext>
            </a:extLst>
          </p:cNvPr>
          <p:cNvSpPr>
            <a:spLocks/>
          </p:cNvSpPr>
          <p:nvPr/>
        </p:nvSpPr>
        <p:spPr>
          <a:xfrm>
            <a:off x="-504649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 name="Rectangle 122">
            <a:extLst>
              <a:ext uri="{FF2B5EF4-FFF2-40B4-BE49-F238E27FC236}">
                <a16:creationId xmlns:a16="http://schemas.microsoft.com/office/drawing/2014/main" id="{3CA95B44-C258-40A2-907B-0F255236C08F}"/>
              </a:ext>
            </a:extLst>
          </p:cNvPr>
          <p:cNvSpPr>
            <a:spLocks/>
          </p:cNvSpPr>
          <p:nvPr/>
        </p:nvSpPr>
        <p:spPr>
          <a:xfrm>
            <a:off x="-492401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 name="Rectangle 123">
            <a:extLst>
              <a:ext uri="{FF2B5EF4-FFF2-40B4-BE49-F238E27FC236}">
                <a16:creationId xmlns:a16="http://schemas.microsoft.com/office/drawing/2014/main" id="{EA97060F-B2E0-4E67-8AE3-CAEE8FF4EDF5}"/>
              </a:ext>
            </a:extLst>
          </p:cNvPr>
          <p:cNvSpPr>
            <a:spLocks/>
          </p:cNvSpPr>
          <p:nvPr/>
        </p:nvSpPr>
        <p:spPr>
          <a:xfrm>
            <a:off x="-480514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 name="Rectangle 124">
            <a:extLst>
              <a:ext uri="{FF2B5EF4-FFF2-40B4-BE49-F238E27FC236}">
                <a16:creationId xmlns:a16="http://schemas.microsoft.com/office/drawing/2014/main" id="{F2D4DAEE-D35C-4D97-9319-259546350345}"/>
              </a:ext>
            </a:extLst>
          </p:cNvPr>
          <p:cNvSpPr>
            <a:spLocks/>
          </p:cNvSpPr>
          <p:nvPr/>
        </p:nvSpPr>
        <p:spPr>
          <a:xfrm>
            <a:off x="-468627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Rectangle 125">
            <a:extLst>
              <a:ext uri="{FF2B5EF4-FFF2-40B4-BE49-F238E27FC236}">
                <a16:creationId xmlns:a16="http://schemas.microsoft.com/office/drawing/2014/main" id="{3581EFA7-343F-40CB-95D3-E10BE95ED4DA}"/>
              </a:ext>
            </a:extLst>
          </p:cNvPr>
          <p:cNvSpPr>
            <a:spLocks/>
          </p:cNvSpPr>
          <p:nvPr/>
        </p:nvSpPr>
        <p:spPr>
          <a:xfrm>
            <a:off x="-456740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 name="Rectangle 126">
            <a:extLst>
              <a:ext uri="{FF2B5EF4-FFF2-40B4-BE49-F238E27FC236}">
                <a16:creationId xmlns:a16="http://schemas.microsoft.com/office/drawing/2014/main" id="{77E83F35-4D4B-4EC4-878D-6CDD681BBC44}"/>
              </a:ext>
            </a:extLst>
          </p:cNvPr>
          <p:cNvSpPr>
            <a:spLocks/>
          </p:cNvSpPr>
          <p:nvPr/>
        </p:nvSpPr>
        <p:spPr>
          <a:xfrm>
            <a:off x="-444705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Rectangle 127">
            <a:extLst>
              <a:ext uri="{FF2B5EF4-FFF2-40B4-BE49-F238E27FC236}">
                <a16:creationId xmlns:a16="http://schemas.microsoft.com/office/drawing/2014/main" id="{B90E4086-1270-4DE1-9C4D-640A4FA94B74}"/>
              </a:ext>
            </a:extLst>
          </p:cNvPr>
          <p:cNvSpPr>
            <a:spLocks/>
          </p:cNvSpPr>
          <p:nvPr/>
        </p:nvSpPr>
        <p:spPr>
          <a:xfrm>
            <a:off x="-432458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 name="Rectangle 128">
            <a:extLst>
              <a:ext uri="{FF2B5EF4-FFF2-40B4-BE49-F238E27FC236}">
                <a16:creationId xmlns:a16="http://schemas.microsoft.com/office/drawing/2014/main" id="{9CFED04D-B206-437D-BE0A-B8550A9CD213}"/>
              </a:ext>
            </a:extLst>
          </p:cNvPr>
          <p:cNvSpPr>
            <a:spLocks/>
          </p:cNvSpPr>
          <p:nvPr/>
        </p:nvSpPr>
        <p:spPr>
          <a:xfrm>
            <a:off x="-420571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 name="Rectangle 129">
            <a:extLst>
              <a:ext uri="{FF2B5EF4-FFF2-40B4-BE49-F238E27FC236}">
                <a16:creationId xmlns:a16="http://schemas.microsoft.com/office/drawing/2014/main" id="{CD848AF6-F817-4ACD-815D-64673F060642}"/>
              </a:ext>
            </a:extLst>
          </p:cNvPr>
          <p:cNvSpPr>
            <a:spLocks/>
          </p:cNvSpPr>
          <p:nvPr/>
        </p:nvSpPr>
        <p:spPr>
          <a:xfrm>
            <a:off x="-4086840" y="3470432"/>
            <a:ext cx="120348" cy="292608"/>
          </a:xfrm>
          <a:prstGeom prst="rect">
            <a:avLst/>
          </a:prstGeom>
          <a:gradFill flip="none" rotWithShape="1">
            <a:gsLst>
              <a:gs pos="0">
                <a:schemeClr val="accent3">
                  <a:lumMod val="5000"/>
                  <a:lumOff val="95000"/>
                </a:schemeClr>
              </a:gs>
              <a:gs pos="100000">
                <a:srgbClr val="7030A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 name="Rectangle 130">
            <a:extLst>
              <a:ext uri="{FF2B5EF4-FFF2-40B4-BE49-F238E27FC236}">
                <a16:creationId xmlns:a16="http://schemas.microsoft.com/office/drawing/2014/main" id="{1A06F4ED-059A-4097-ADEA-4E5F0FD507A1}"/>
              </a:ext>
            </a:extLst>
          </p:cNvPr>
          <p:cNvSpPr>
            <a:spLocks/>
          </p:cNvSpPr>
          <p:nvPr/>
        </p:nvSpPr>
        <p:spPr>
          <a:xfrm>
            <a:off x="-3967968" y="3470432"/>
            <a:ext cx="120348" cy="292608"/>
          </a:xfrm>
          <a:prstGeom prst="rect">
            <a:avLst/>
          </a:prstGeom>
          <a:gradFill flip="none" rotWithShape="1">
            <a:gsLst>
              <a:gs pos="0">
                <a:schemeClr val="accent2">
                  <a:lumMod val="60000"/>
                  <a:lumOff val="40000"/>
                </a:schemeClr>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Rectangle 131">
            <a:extLst>
              <a:ext uri="{FF2B5EF4-FFF2-40B4-BE49-F238E27FC236}">
                <a16:creationId xmlns:a16="http://schemas.microsoft.com/office/drawing/2014/main" id="{EE06B109-3E73-4C0B-B5D4-F14EE3A86EAD}"/>
              </a:ext>
            </a:extLst>
          </p:cNvPr>
          <p:cNvSpPr>
            <a:spLocks/>
          </p:cNvSpPr>
          <p:nvPr/>
        </p:nvSpPr>
        <p:spPr>
          <a:xfrm>
            <a:off x="-3850572" y="3470432"/>
            <a:ext cx="120348" cy="292608"/>
          </a:xfrm>
          <a:prstGeom prst="rect">
            <a:avLst/>
          </a:prstGeom>
          <a:gradFill flip="none" rotWithShape="1">
            <a:gsLst>
              <a:gs pos="0">
                <a:schemeClr val="accent2">
                  <a:lumMod val="60000"/>
                  <a:lumOff val="40000"/>
                </a:schemeClr>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 name="Rectangle 132">
            <a:extLst>
              <a:ext uri="{FF2B5EF4-FFF2-40B4-BE49-F238E27FC236}">
                <a16:creationId xmlns:a16="http://schemas.microsoft.com/office/drawing/2014/main" id="{C60626EA-797E-4461-B6BC-9B7EA1DBAECF}"/>
              </a:ext>
            </a:extLst>
          </p:cNvPr>
          <p:cNvSpPr>
            <a:spLocks/>
          </p:cNvSpPr>
          <p:nvPr/>
        </p:nvSpPr>
        <p:spPr>
          <a:xfrm>
            <a:off x="-3728101" y="3470432"/>
            <a:ext cx="120348" cy="292608"/>
          </a:xfrm>
          <a:prstGeom prst="rect">
            <a:avLst/>
          </a:prstGeom>
          <a:gradFill flip="none" rotWithShape="1">
            <a:gsLst>
              <a:gs pos="0">
                <a:schemeClr val="accent2">
                  <a:lumMod val="60000"/>
                  <a:lumOff val="40000"/>
                </a:schemeClr>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 name="Rectangle 133">
            <a:extLst>
              <a:ext uri="{FF2B5EF4-FFF2-40B4-BE49-F238E27FC236}">
                <a16:creationId xmlns:a16="http://schemas.microsoft.com/office/drawing/2014/main" id="{398E38C7-62BF-48E1-86F5-BB14F580C318}"/>
              </a:ext>
            </a:extLst>
          </p:cNvPr>
          <p:cNvSpPr>
            <a:spLocks/>
          </p:cNvSpPr>
          <p:nvPr/>
        </p:nvSpPr>
        <p:spPr>
          <a:xfrm>
            <a:off x="-3609229" y="3470432"/>
            <a:ext cx="120348" cy="292608"/>
          </a:xfrm>
          <a:prstGeom prst="rect">
            <a:avLst/>
          </a:prstGeom>
          <a:gradFill flip="none" rotWithShape="1">
            <a:gsLst>
              <a:gs pos="0">
                <a:schemeClr val="accent2">
                  <a:lumMod val="60000"/>
                  <a:lumOff val="40000"/>
                </a:schemeClr>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 name="Rectangle 134">
            <a:extLst>
              <a:ext uri="{FF2B5EF4-FFF2-40B4-BE49-F238E27FC236}">
                <a16:creationId xmlns:a16="http://schemas.microsoft.com/office/drawing/2014/main" id="{27A14BA8-00BD-4E47-80BB-CBC7C77FF55E}"/>
              </a:ext>
            </a:extLst>
          </p:cNvPr>
          <p:cNvSpPr>
            <a:spLocks/>
          </p:cNvSpPr>
          <p:nvPr/>
        </p:nvSpPr>
        <p:spPr>
          <a:xfrm>
            <a:off x="-3490357" y="3470432"/>
            <a:ext cx="120348" cy="292608"/>
          </a:xfrm>
          <a:prstGeom prst="rect">
            <a:avLst/>
          </a:prstGeom>
          <a:gradFill flip="none" rotWithShape="1">
            <a:gsLst>
              <a:gs pos="0">
                <a:schemeClr val="accent2">
                  <a:lumMod val="60000"/>
                  <a:lumOff val="40000"/>
                </a:schemeClr>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 name="Rectangle 135">
            <a:extLst>
              <a:ext uri="{FF2B5EF4-FFF2-40B4-BE49-F238E27FC236}">
                <a16:creationId xmlns:a16="http://schemas.microsoft.com/office/drawing/2014/main" id="{6FB0CDE2-25E9-48DD-BCD3-683A9E6E256D}"/>
              </a:ext>
            </a:extLst>
          </p:cNvPr>
          <p:cNvSpPr>
            <a:spLocks/>
          </p:cNvSpPr>
          <p:nvPr/>
        </p:nvSpPr>
        <p:spPr>
          <a:xfrm>
            <a:off x="-3371485" y="3470432"/>
            <a:ext cx="120348" cy="292608"/>
          </a:xfrm>
          <a:prstGeom prst="rect">
            <a:avLst/>
          </a:prstGeom>
          <a:gradFill flip="none" rotWithShape="1">
            <a:gsLst>
              <a:gs pos="0">
                <a:schemeClr val="accent2">
                  <a:lumMod val="60000"/>
                  <a:lumOff val="40000"/>
                </a:schemeClr>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Rectangle 136">
            <a:extLst>
              <a:ext uri="{FF2B5EF4-FFF2-40B4-BE49-F238E27FC236}">
                <a16:creationId xmlns:a16="http://schemas.microsoft.com/office/drawing/2014/main" id="{B9C650F5-9318-471B-AEBB-8FC1B1D30F4F}"/>
              </a:ext>
            </a:extLst>
          </p:cNvPr>
          <p:cNvSpPr>
            <a:spLocks/>
          </p:cNvSpPr>
          <p:nvPr/>
        </p:nvSpPr>
        <p:spPr>
          <a:xfrm>
            <a:off x="-3251137" y="3470432"/>
            <a:ext cx="120348" cy="292608"/>
          </a:xfrm>
          <a:prstGeom prst="rect">
            <a:avLst/>
          </a:prstGeom>
          <a:gradFill flip="none" rotWithShape="1">
            <a:gsLst>
              <a:gs pos="0">
                <a:schemeClr val="accent2">
                  <a:lumMod val="60000"/>
                  <a:lumOff val="40000"/>
                </a:schemeClr>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 name="Rectangle 137">
            <a:extLst>
              <a:ext uri="{FF2B5EF4-FFF2-40B4-BE49-F238E27FC236}">
                <a16:creationId xmlns:a16="http://schemas.microsoft.com/office/drawing/2014/main" id="{6C65E94A-35A1-4A81-A08B-1B57C4BEE447}"/>
              </a:ext>
            </a:extLst>
          </p:cNvPr>
          <p:cNvSpPr>
            <a:spLocks/>
          </p:cNvSpPr>
          <p:nvPr/>
        </p:nvSpPr>
        <p:spPr>
          <a:xfrm>
            <a:off x="-3131842"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Rectangle 138">
            <a:extLst>
              <a:ext uri="{FF2B5EF4-FFF2-40B4-BE49-F238E27FC236}">
                <a16:creationId xmlns:a16="http://schemas.microsoft.com/office/drawing/2014/main" id="{BF2865EB-E1AB-42C2-AE94-D4FECD22F965}"/>
              </a:ext>
            </a:extLst>
          </p:cNvPr>
          <p:cNvSpPr>
            <a:spLocks/>
          </p:cNvSpPr>
          <p:nvPr/>
        </p:nvSpPr>
        <p:spPr>
          <a:xfrm>
            <a:off x="-3012970"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 name="Rectangle 139">
            <a:extLst>
              <a:ext uri="{FF2B5EF4-FFF2-40B4-BE49-F238E27FC236}">
                <a16:creationId xmlns:a16="http://schemas.microsoft.com/office/drawing/2014/main" id="{EFC9441F-84FC-444C-863C-6FFD8FC4302A}"/>
              </a:ext>
            </a:extLst>
          </p:cNvPr>
          <p:cNvSpPr>
            <a:spLocks/>
          </p:cNvSpPr>
          <p:nvPr/>
        </p:nvSpPr>
        <p:spPr>
          <a:xfrm>
            <a:off x="-2894098"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 name="Rectangle 140">
            <a:extLst>
              <a:ext uri="{FF2B5EF4-FFF2-40B4-BE49-F238E27FC236}">
                <a16:creationId xmlns:a16="http://schemas.microsoft.com/office/drawing/2014/main" id="{CC9E56FC-F28B-42A1-AEEC-D6972FE003C0}"/>
              </a:ext>
            </a:extLst>
          </p:cNvPr>
          <p:cNvSpPr>
            <a:spLocks/>
          </p:cNvSpPr>
          <p:nvPr/>
        </p:nvSpPr>
        <p:spPr>
          <a:xfrm>
            <a:off x="-2775226"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 name="Rectangle 141">
            <a:extLst>
              <a:ext uri="{FF2B5EF4-FFF2-40B4-BE49-F238E27FC236}">
                <a16:creationId xmlns:a16="http://schemas.microsoft.com/office/drawing/2014/main" id="{5B661098-283D-4BED-8DD1-34D0BBEE4811}"/>
              </a:ext>
            </a:extLst>
          </p:cNvPr>
          <p:cNvSpPr>
            <a:spLocks/>
          </p:cNvSpPr>
          <p:nvPr/>
        </p:nvSpPr>
        <p:spPr>
          <a:xfrm>
            <a:off x="-2657830"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 name="Rectangle 142">
            <a:extLst>
              <a:ext uri="{FF2B5EF4-FFF2-40B4-BE49-F238E27FC236}">
                <a16:creationId xmlns:a16="http://schemas.microsoft.com/office/drawing/2014/main" id="{6DAC1898-C3D1-448D-A6F3-8567C1DE1B41}"/>
              </a:ext>
            </a:extLst>
          </p:cNvPr>
          <p:cNvSpPr>
            <a:spLocks/>
          </p:cNvSpPr>
          <p:nvPr/>
        </p:nvSpPr>
        <p:spPr>
          <a:xfrm>
            <a:off x="-2535359"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 name="Rectangle 143">
            <a:extLst>
              <a:ext uri="{FF2B5EF4-FFF2-40B4-BE49-F238E27FC236}">
                <a16:creationId xmlns:a16="http://schemas.microsoft.com/office/drawing/2014/main" id="{255E9D6B-50C6-4A25-834D-40A16A47552B}"/>
              </a:ext>
            </a:extLst>
          </p:cNvPr>
          <p:cNvSpPr>
            <a:spLocks/>
          </p:cNvSpPr>
          <p:nvPr/>
        </p:nvSpPr>
        <p:spPr>
          <a:xfrm>
            <a:off x="-2416487"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Rectangle 144">
            <a:extLst>
              <a:ext uri="{FF2B5EF4-FFF2-40B4-BE49-F238E27FC236}">
                <a16:creationId xmlns:a16="http://schemas.microsoft.com/office/drawing/2014/main" id="{8C972C3F-995F-46E7-BC03-5F9BF88F9D83}"/>
              </a:ext>
            </a:extLst>
          </p:cNvPr>
          <p:cNvSpPr>
            <a:spLocks/>
          </p:cNvSpPr>
          <p:nvPr/>
        </p:nvSpPr>
        <p:spPr>
          <a:xfrm>
            <a:off x="-2297615"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 name="Rectangle 145">
            <a:extLst>
              <a:ext uri="{FF2B5EF4-FFF2-40B4-BE49-F238E27FC236}">
                <a16:creationId xmlns:a16="http://schemas.microsoft.com/office/drawing/2014/main" id="{01BA7831-3D13-4990-9F9B-1733921CE831}"/>
              </a:ext>
            </a:extLst>
          </p:cNvPr>
          <p:cNvSpPr>
            <a:spLocks/>
          </p:cNvSpPr>
          <p:nvPr/>
        </p:nvSpPr>
        <p:spPr>
          <a:xfrm>
            <a:off x="-2178743"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 name="Rectangle 146">
            <a:extLst>
              <a:ext uri="{FF2B5EF4-FFF2-40B4-BE49-F238E27FC236}">
                <a16:creationId xmlns:a16="http://schemas.microsoft.com/office/drawing/2014/main" id="{176A65D6-423D-4D9B-8765-7FCA5156BBEA}"/>
              </a:ext>
            </a:extLst>
          </p:cNvPr>
          <p:cNvSpPr>
            <a:spLocks/>
          </p:cNvSpPr>
          <p:nvPr/>
        </p:nvSpPr>
        <p:spPr>
          <a:xfrm>
            <a:off x="-2061347"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Rectangle 147">
            <a:extLst>
              <a:ext uri="{FF2B5EF4-FFF2-40B4-BE49-F238E27FC236}">
                <a16:creationId xmlns:a16="http://schemas.microsoft.com/office/drawing/2014/main" id="{51EFEA90-5645-4786-926C-8A3A63CB614D}"/>
              </a:ext>
            </a:extLst>
          </p:cNvPr>
          <p:cNvSpPr>
            <a:spLocks/>
          </p:cNvSpPr>
          <p:nvPr/>
        </p:nvSpPr>
        <p:spPr>
          <a:xfrm>
            <a:off x="-193887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 name="Rectangle 148">
            <a:extLst>
              <a:ext uri="{FF2B5EF4-FFF2-40B4-BE49-F238E27FC236}">
                <a16:creationId xmlns:a16="http://schemas.microsoft.com/office/drawing/2014/main" id="{1F0AEFF7-19A2-4365-A6EE-707FED0D0FE1}"/>
              </a:ext>
            </a:extLst>
          </p:cNvPr>
          <p:cNvSpPr>
            <a:spLocks/>
          </p:cNvSpPr>
          <p:nvPr/>
        </p:nvSpPr>
        <p:spPr>
          <a:xfrm>
            <a:off x="-182000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Rectangle 149">
            <a:extLst>
              <a:ext uri="{FF2B5EF4-FFF2-40B4-BE49-F238E27FC236}">
                <a16:creationId xmlns:a16="http://schemas.microsoft.com/office/drawing/2014/main" id="{3E8BA1EA-1884-469A-9F59-6B279185E421}"/>
              </a:ext>
            </a:extLst>
          </p:cNvPr>
          <p:cNvSpPr>
            <a:spLocks/>
          </p:cNvSpPr>
          <p:nvPr/>
        </p:nvSpPr>
        <p:spPr>
          <a:xfrm>
            <a:off x="-170113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 name="Rectangle 150">
            <a:extLst>
              <a:ext uri="{FF2B5EF4-FFF2-40B4-BE49-F238E27FC236}">
                <a16:creationId xmlns:a16="http://schemas.microsoft.com/office/drawing/2014/main" id="{5C01DAAC-EC37-4470-86A9-0157D1E15E1A}"/>
              </a:ext>
            </a:extLst>
          </p:cNvPr>
          <p:cNvSpPr>
            <a:spLocks/>
          </p:cNvSpPr>
          <p:nvPr/>
        </p:nvSpPr>
        <p:spPr>
          <a:xfrm>
            <a:off x="-158226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 name="Rectangle 151">
            <a:extLst>
              <a:ext uri="{FF2B5EF4-FFF2-40B4-BE49-F238E27FC236}">
                <a16:creationId xmlns:a16="http://schemas.microsoft.com/office/drawing/2014/main" id="{518A707B-6967-42F2-BF18-C69713840EE4}"/>
              </a:ext>
            </a:extLst>
          </p:cNvPr>
          <p:cNvSpPr>
            <a:spLocks/>
          </p:cNvSpPr>
          <p:nvPr/>
        </p:nvSpPr>
        <p:spPr>
          <a:xfrm>
            <a:off x="-146486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 name="Rectangle 152">
            <a:extLst>
              <a:ext uri="{FF2B5EF4-FFF2-40B4-BE49-F238E27FC236}">
                <a16:creationId xmlns:a16="http://schemas.microsoft.com/office/drawing/2014/main" id="{15C87337-064C-4C33-B4A7-1E252FC71960}"/>
              </a:ext>
            </a:extLst>
          </p:cNvPr>
          <p:cNvSpPr>
            <a:spLocks/>
          </p:cNvSpPr>
          <p:nvPr/>
        </p:nvSpPr>
        <p:spPr>
          <a:xfrm>
            <a:off x="-134239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 name="Rectangle 153">
            <a:extLst>
              <a:ext uri="{FF2B5EF4-FFF2-40B4-BE49-F238E27FC236}">
                <a16:creationId xmlns:a16="http://schemas.microsoft.com/office/drawing/2014/main" id="{4C607314-A4E3-4EE3-A582-1D142DBE3170}"/>
              </a:ext>
            </a:extLst>
          </p:cNvPr>
          <p:cNvSpPr>
            <a:spLocks/>
          </p:cNvSpPr>
          <p:nvPr/>
        </p:nvSpPr>
        <p:spPr>
          <a:xfrm>
            <a:off x="-122352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 name="Rectangle 154">
            <a:extLst>
              <a:ext uri="{FF2B5EF4-FFF2-40B4-BE49-F238E27FC236}">
                <a16:creationId xmlns:a16="http://schemas.microsoft.com/office/drawing/2014/main" id="{EC4D5771-4284-4B63-946F-1B178FAF6D96}"/>
              </a:ext>
            </a:extLst>
          </p:cNvPr>
          <p:cNvSpPr>
            <a:spLocks/>
          </p:cNvSpPr>
          <p:nvPr/>
        </p:nvSpPr>
        <p:spPr>
          <a:xfrm>
            <a:off x="-110464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 name="Rectangle 155">
            <a:extLst>
              <a:ext uri="{FF2B5EF4-FFF2-40B4-BE49-F238E27FC236}">
                <a16:creationId xmlns:a16="http://schemas.microsoft.com/office/drawing/2014/main" id="{7C8646A1-453B-4472-AD4B-46DDE9DBC34E}"/>
              </a:ext>
            </a:extLst>
          </p:cNvPr>
          <p:cNvSpPr>
            <a:spLocks/>
          </p:cNvSpPr>
          <p:nvPr/>
        </p:nvSpPr>
        <p:spPr>
          <a:xfrm>
            <a:off x="-98577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 name="Rectangle 156">
            <a:extLst>
              <a:ext uri="{FF2B5EF4-FFF2-40B4-BE49-F238E27FC236}">
                <a16:creationId xmlns:a16="http://schemas.microsoft.com/office/drawing/2014/main" id="{7E8532F6-243C-42F8-A2CA-D484485CDC46}"/>
              </a:ext>
            </a:extLst>
          </p:cNvPr>
          <p:cNvSpPr>
            <a:spLocks/>
          </p:cNvSpPr>
          <p:nvPr/>
        </p:nvSpPr>
        <p:spPr>
          <a:xfrm>
            <a:off x="-86542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 name="Rectangle 157">
            <a:extLst>
              <a:ext uri="{FF2B5EF4-FFF2-40B4-BE49-F238E27FC236}">
                <a16:creationId xmlns:a16="http://schemas.microsoft.com/office/drawing/2014/main" id="{A8789806-FA8A-47DE-986C-B37B11976ACB}"/>
              </a:ext>
            </a:extLst>
          </p:cNvPr>
          <p:cNvSpPr>
            <a:spLocks/>
          </p:cNvSpPr>
          <p:nvPr/>
        </p:nvSpPr>
        <p:spPr>
          <a:xfrm>
            <a:off x="-74613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Rectangle 158">
            <a:extLst>
              <a:ext uri="{FF2B5EF4-FFF2-40B4-BE49-F238E27FC236}">
                <a16:creationId xmlns:a16="http://schemas.microsoft.com/office/drawing/2014/main" id="{6D20FA72-BF7A-4D7A-AC75-1B64775FCF11}"/>
              </a:ext>
            </a:extLst>
          </p:cNvPr>
          <p:cNvSpPr>
            <a:spLocks/>
          </p:cNvSpPr>
          <p:nvPr/>
        </p:nvSpPr>
        <p:spPr>
          <a:xfrm>
            <a:off x="-62726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 name="Rectangle 159">
            <a:extLst>
              <a:ext uri="{FF2B5EF4-FFF2-40B4-BE49-F238E27FC236}">
                <a16:creationId xmlns:a16="http://schemas.microsoft.com/office/drawing/2014/main" id="{A58ED087-A8EE-44C0-97CA-A0E8CB3DB5C1}"/>
              </a:ext>
            </a:extLst>
          </p:cNvPr>
          <p:cNvSpPr>
            <a:spLocks/>
          </p:cNvSpPr>
          <p:nvPr/>
        </p:nvSpPr>
        <p:spPr>
          <a:xfrm>
            <a:off x="-508390"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Rectangle 160">
            <a:extLst>
              <a:ext uri="{FF2B5EF4-FFF2-40B4-BE49-F238E27FC236}">
                <a16:creationId xmlns:a16="http://schemas.microsoft.com/office/drawing/2014/main" id="{CDBD48F6-92F4-4E26-81D8-05F8C803D262}"/>
              </a:ext>
            </a:extLst>
          </p:cNvPr>
          <p:cNvSpPr>
            <a:spLocks/>
          </p:cNvSpPr>
          <p:nvPr/>
        </p:nvSpPr>
        <p:spPr>
          <a:xfrm>
            <a:off x="-38951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 name="Rectangle 161">
            <a:extLst>
              <a:ext uri="{FF2B5EF4-FFF2-40B4-BE49-F238E27FC236}">
                <a16:creationId xmlns:a16="http://schemas.microsoft.com/office/drawing/2014/main" id="{D7C48094-5835-4514-B2F3-2A815F1C5B8A}"/>
              </a:ext>
            </a:extLst>
          </p:cNvPr>
          <p:cNvSpPr>
            <a:spLocks/>
          </p:cNvSpPr>
          <p:nvPr/>
        </p:nvSpPr>
        <p:spPr>
          <a:xfrm>
            <a:off x="-27212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 name="Rectangle 162">
            <a:extLst>
              <a:ext uri="{FF2B5EF4-FFF2-40B4-BE49-F238E27FC236}">
                <a16:creationId xmlns:a16="http://schemas.microsoft.com/office/drawing/2014/main" id="{DF71B21D-3DED-4715-8660-CE49AAC1E14D}"/>
              </a:ext>
            </a:extLst>
          </p:cNvPr>
          <p:cNvSpPr>
            <a:spLocks/>
          </p:cNvSpPr>
          <p:nvPr/>
        </p:nvSpPr>
        <p:spPr>
          <a:xfrm>
            <a:off x="-14965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 name="Rectangle 163">
            <a:extLst>
              <a:ext uri="{FF2B5EF4-FFF2-40B4-BE49-F238E27FC236}">
                <a16:creationId xmlns:a16="http://schemas.microsoft.com/office/drawing/2014/main" id="{7EB2D40C-6792-4611-96C2-D7DF7158B75E}"/>
              </a:ext>
            </a:extLst>
          </p:cNvPr>
          <p:cNvSpPr>
            <a:spLocks/>
          </p:cNvSpPr>
          <p:nvPr/>
        </p:nvSpPr>
        <p:spPr>
          <a:xfrm>
            <a:off x="-3077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 name="Rectangle 164">
            <a:extLst>
              <a:ext uri="{FF2B5EF4-FFF2-40B4-BE49-F238E27FC236}">
                <a16:creationId xmlns:a16="http://schemas.microsoft.com/office/drawing/2014/main" id="{F9A67311-AB7D-42E2-AFD1-5F0DF5F3D52D}"/>
              </a:ext>
            </a:extLst>
          </p:cNvPr>
          <p:cNvSpPr>
            <a:spLocks/>
          </p:cNvSpPr>
          <p:nvPr/>
        </p:nvSpPr>
        <p:spPr>
          <a:xfrm>
            <a:off x="8809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 name="Rectangle 165">
            <a:extLst>
              <a:ext uri="{FF2B5EF4-FFF2-40B4-BE49-F238E27FC236}">
                <a16:creationId xmlns:a16="http://schemas.microsoft.com/office/drawing/2014/main" id="{CA09FF0D-C179-4D71-9325-A1E179ABF172}"/>
              </a:ext>
            </a:extLst>
          </p:cNvPr>
          <p:cNvSpPr>
            <a:spLocks/>
          </p:cNvSpPr>
          <p:nvPr/>
        </p:nvSpPr>
        <p:spPr>
          <a:xfrm>
            <a:off x="20696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 name="Rectangle 166">
            <a:extLst>
              <a:ext uri="{FF2B5EF4-FFF2-40B4-BE49-F238E27FC236}">
                <a16:creationId xmlns:a16="http://schemas.microsoft.com/office/drawing/2014/main" id="{A9573D10-5AE3-4604-AD9F-568AA3F4C894}"/>
              </a:ext>
            </a:extLst>
          </p:cNvPr>
          <p:cNvSpPr>
            <a:spLocks/>
          </p:cNvSpPr>
          <p:nvPr/>
        </p:nvSpPr>
        <p:spPr>
          <a:xfrm>
            <a:off x="32731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 name="Rectangle 167">
            <a:extLst>
              <a:ext uri="{FF2B5EF4-FFF2-40B4-BE49-F238E27FC236}">
                <a16:creationId xmlns:a16="http://schemas.microsoft.com/office/drawing/2014/main" id="{1CB0919E-EDDE-4EF1-AB36-0BB700FD6051}"/>
              </a:ext>
            </a:extLst>
          </p:cNvPr>
          <p:cNvSpPr>
            <a:spLocks/>
          </p:cNvSpPr>
          <p:nvPr/>
        </p:nvSpPr>
        <p:spPr>
          <a:xfrm>
            <a:off x="44978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Rectangle 168">
            <a:extLst>
              <a:ext uri="{FF2B5EF4-FFF2-40B4-BE49-F238E27FC236}">
                <a16:creationId xmlns:a16="http://schemas.microsoft.com/office/drawing/2014/main" id="{6C69F8C1-E69F-4C31-8C4D-CDB0C30439D6}"/>
              </a:ext>
            </a:extLst>
          </p:cNvPr>
          <p:cNvSpPr>
            <a:spLocks/>
          </p:cNvSpPr>
          <p:nvPr/>
        </p:nvSpPr>
        <p:spPr>
          <a:xfrm>
            <a:off x="56865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0" name="Rectangle 169">
            <a:extLst>
              <a:ext uri="{FF2B5EF4-FFF2-40B4-BE49-F238E27FC236}">
                <a16:creationId xmlns:a16="http://schemas.microsoft.com/office/drawing/2014/main" id="{DC00FA4B-B8AB-455A-8EE5-530CEF19C5C0}"/>
              </a:ext>
            </a:extLst>
          </p:cNvPr>
          <p:cNvSpPr>
            <a:spLocks/>
          </p:cNvSpPr>
          <p:nvPr/>
        </p:nvSpPr>
        <p:spPr>
          <a:xfrm>
            <a:off x="1764574" y="3470432"/>
            <a:ext cx="120348" cy="292608"/>
          </a:xfrm>
          <a:prstGeom prst="rect">
            <a:avLst/>
          </a:prstGeom>
          <a:gradFill flip="none" rotWithShape="1">
            <a:gsLst>
              <a:gs pos="0">
                <a:schemeClr val="accent3">
                  <a:lumMod val="5000"/>
                  <a:lumOff val="95000"/>
                </a:schemeClr>
              </a:gs>
              <a:gs pos="100000">
                <a:srgbClr val="7030A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Rectangle 170">
            <a:extLst>
              <a:ext uri="{FF2B5EF4-FFF2-40B4-BE49-F238E27FC236}">
                <a16:creationId xmlns:a16="http://schemas.microsoft.com/office/drawing/2014/main" id="{4A861A29-BEDB-4CC1-BDA6-2508898FC192}"/>
              </a:ext>
            </a:extLst>
          </p:cNvPr>
          <p:cNvSpPr>
            <a:spLocks/>
          </p:cNvSpPr>
          <p:nvPr/>
        </p:nvSpPr>
        <p:spPr>
          <a:xfrm>
            <a:off x="1883446"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 name="Rectangle 171">
            <a:extLst>
              <a:ext uri="{FF2B5EF4-FFF2-40B4-BE49-F238E27FC236}">
                <a16:creationId xmlns:a16="http://schemas.microsoft.com/office/drawing/2014/main" id="{E56D0339-F5FF-4D13-BE22-AB92DEE4B1BD}"/>
              </a:ext>
            </a:extLst>
          </p:cNvPr>
          <p:cNvSpPr>
            <a:spLocks/>
          </p:cNvSpPr>
          <p:nvPr/>
        </p:nvSpPr>
        <p:spPr>
          <a:xfrm>
            <a:off x="2000842"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 name="Rectangle 172">
            <a:extLst>
              <a:ext uri="{FF2B5EF4-FFF2-40B4-BE49-F238E27FC236}">
                <a16:creationId xmlns:a16="http://schemas.microsoft.com/office/drawing/2014/main" id="{9476C5E1-D6B1-4FF5-AEC7-5971B859FD43}"/>
              </a:ext>
            </a:extLst>
          </p:cNvPr>
          <p:cNvSpPr>
            <a:spLocks/>
          </p:cNvSpPr>
          <p:nvPr/>
        </p:nvSpPr>
        <p:spPr>
          <a:xfrm>
            <a:off x="2123313"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 name="Rectangle 173">
            <a:extLst>
              <a:ext uri="{FF2B5EF4-FFF2-40B4-BE49-F238E27FC236}">
                <a16:creationId xmlns:a16="http://schemas.microsoft.com/office/drawing/2014/main" id="{C37F78F9-5D63-4DC7-8F2F-86D3E337CD39}"/>
              </a:ext>
            </a:extLst>
          </p:cNvPr>
          <p:cNvSpPr>
            <a:spLocks/>
          </p:cNvSpPr>
          <p:nvPr/>
        </p:nvSpPr>
        <p:spPr>
          <a:xfrm>
            <a:off x="2242185"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 name="Rectangle 174">
            <a:extLst>
              <a:ext uri="{FF2B5EF4-FFF2-40B4-BE49-F238E27FC236}">
                <a16:creationId xmlns:a16="http://schemas.microsoft.com/office/drawing/2014/main" id="{3A89EADB-E1CE-488D-96B7-179B7AAF955E}"/>
              </a:ext>
            </a:extLst>
          </p:cNvPr>
          <p:cNvSpPr>
            <a:spLocks/>
          </p:cNvSpPr>
          <p:nvPr/>
        </p:nvSpPr>
        <p:spPr>
          <a:xfrm>
            <a:off x="2361057"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 name="Rectangle 175">
            <a:extLst>
              <a:ext uri="{FF2B5EF4-FFF2-40B4-BE49-F238E27FC236}">
                <a16:creationId xmlns:a16="http://schemas.microsoft.com/office/drawing/2014/main" id="{AB164FF7-1926-45B3-BA2D-069E5B8C8A33}"/>
              </a:ext>
            </a:extLst>
          </p:cNvPr>
          <p:cNvSpPr>
            <a:spLocks/>
          </p:cNvSpPr>
          <p:nvPr/>
        </p:nvSpPr>
        <p:spPr>
          <a:xfrm>
            <a:off x="2479929"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 name="Rectangle 176">
            <a:extLst>
              <a:ext uri="{FF2B5EF4-FFF2-40B4-BE49-F238E27FC236}">
                <a16:creationId xmlns:a16="http://schemas.microsoft.com/office/drawing/2014/main" id="{4A4C5F5F-5B98-417B-8C69-CA6B13EDA186}"/>
              </a:ext>
            </a:extLst>
          </p:cNvPr>
          <p:cNvSpPr>
            <a:spLocks/>
          </p:cNvSpPr>
          <p:nvPr/>
        </p:nvSpPr>
        <p:spPr>
          <a:xfrm>
            <a:off x="2600277"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Rectangle 177">
            <a:extLst>
              <a:ext uri="{FF2B5EF4-FFF2-40B4-BE49-F238E27FC236}">
                <a16:creationId xmlns:a16="http://schemas.microsoft.com/office/drawing/2014/main" id="{661C534E-ADAC-489F-8428-1DDFC85B9BB2}"/>
              </a:ext>
            </a:extLst>
          </p:cNvPr>
          <p:cNvSpPr>
            <a:spLocks/>
          </p:cNvSpPr>
          <p:nvPr/>
        </p:nvSpPr>
        <p:spPr>
          <a:xfrm>
            <a:off x="2719572"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9" name="Rectangle 178">
            <a:extLst>
              <a:ext uri="{FF2B5EF4-FFF2-40B4-BE49-F238E27FC236}">
                <a16:creationId xmlns:a16="http://schemas.microsoft.com/office/drawing/2014/main" id="{20DE5441-C7E2-4FEC-BDEA-1BDB14B87281}"/>
              </a:ext>
            </a:extLst>
          </p:cNvPr>
          <p:cNvSpPr>
            <a:spLocks/>
          </p:cNvSpPr>
          <p:nvPr/>
        </p:nvSpPr>
        <p:spPr>
          <a:xfrm>
            <a:off x="2838444"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0" name="Rectangle 179">
            <a:extLst>
              <a:ext uri="{FF2B5EF4-FFF2-40B4-BE49-F238E27FC236}">
                <a16:creationId xmlns:a16="http://schemas.microsoft.com/office/drawing/2014/main" id="{CBCD4A66-C25F-4339-A7BC-3B65631656D7}"/>
              </a:ext>
            </a:extLst>
          </p:cNvPr>
          <p:cNvSpPr>
            <a:spLocks/>
          </p:cNvSpPr>
          <p:nvPr/>
        </p:nvSpPr>
        <p:spPr>
          <a:xfrm>
            <a:off x="2957316" y="347043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1" name="Rectangle 180">
            <a:extLst>
              <a:ext uri="{FF2B5EF4-FFF2-40B4-BE49-F238E27FC236}">
                <a16:creationId xmlns:a16="http://schemas.microsoft.com/office/drawing/2014/main" id="{5595222F-1BC4-4F94-92EF-3C98913CC2DA}"/>
              </a:ext>
            </a:extLst>
          </p:cNvPr>
          <p:cNvSpPr>
            <a:spLocks/>
          </p:cNvSpPr>
          <p:nvPr/>
        </p:nvSpPr>
        <p:spPr>
          <a:xfrm>
            <a:off x="307618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 name="Rectangle 181">
            <a:extLst>
              <a:ext uri="{FF2B5EF4-FFF2-40B4-BE49-F238E27FC236}">
                <a16:creationId xmlns:a16="http://schemas.microsoft.com/office/drawing/2014/main" id="{8CC387B5-A995-4E64-8DF3-2CBB5C0DCF24}"/>
              </a:ext>
            </a:extLst>
          </p:cNvPr>
          <p:cNvSpPr>
            <a:spLocks/>
          </p:cNvSpPr>
          <p:nvPr/>
        </p:nvSpPr>
        <p:spPr>
          <a:xfrm>
            <a:off x="319358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3" name="Rectangle 182">
            <a:extLst>
              <a:ext uri="{FF2B5EF4-FFF2-40B4-BE49-F238E27FC236}">
                <a16:creationId xmlns:a16="http://schemas.microsoft.com/office/drawing/2014/main" id="{226D9ED6-06BC-4356-939E-3F5C95DFC1FD}"/>
              </a:ext>
            </a:extLst>
          </p:cNvPr>
          <p:cNvSpPr>
            <a:spLocks/>
          </p:cNvSpPr>
          <p:nvPr/>
        </p:nvSpPr>
        <p:spPr>
          <a:xfrm>
            <a:off x="331605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 name="Rectangle 183">
            <a:extLst>
              <a:ext uri="{FF2B5EF4-FFF2-40B4-BE49-F238E27FC236}">
                <a16:creationId xmlns:a16="http://schemas.microsoft.com/office/drawing/2014/main" id="{4B5343F5-7E8A-400C-BE69-FDDA38608F70}"/>
              </a:ext>
            </a:extLst>
          </p:cNvPr>
          <p:cNvSpPr>
            <a:spLocks/>
          </p:cNvSpPr>
          <p:nvPr/>
        </p:nvSpPr>
        <p:spPr>
          <a:xfrm>
            <a:off x="3434927"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5" name="Rectangle 184">
            <a:extLst>
              <a:ext uri="{FF2B5EF4-FFF2-40B4-BE49-F238E27FC236}">
                <a16:creationId xmlns:a16="http://schemas.microsoft.com/office/drawing/2014/main" id="{276364B7-1EA5-4F45-AEBA-739E717FF00B}"/>
              </a:ext>
            </a:extLst>
          </p:cNvPr>
          <p:cNvSpPr>
            <a:spLocks/>
          </p:cNvSpPr>
          <p:nvPr/>
        </p:nvSpPr>
        <p:spPr>
          <a:xfrm>
            <a:off x="355379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6" name="Rectangle 185">
            <a:extLst>
              <a:ext uri="{FF2B5EF4-FFF2-40B4-BE49-F238E27FC236}">
                <a16:creationId xmlns:a16="http://schemas.microsoft.com/office/drawing/2014/main" id="{4B8D9D31-808C-4421-852B-57BCE37987F8}"/>
              </a:ext>
            </a:extLst>
          </p:cNvPr>
          <p:cNvSpPr>
            <a:spLocks/>
          </p:cNvSpPr>
          <p:nvPr/>
        </p:nvSpPr>
        <p:spPr>
          <a:xfrm>
            <a:off x="367267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7" name="Rectangle 186">
            <a:extLst>
              <a:ext uri="{FF2B5EF4-FFF2-40B4-BE49-F238E27FC236}">
                <a16:creationId xmlns:a16="http://schemas.microsoft.com/office/drawing/2014/main" id="{01FD2E7A-D2BB-4967-809F-F3A2FF311AAD}"/>
              </a:ext>
            </a:extLst>
          </p:cNvPr>
          <p:cNvSpPr/>
          <p:nvPr/>
        </p:nvSpPr>
        <p:spPr>
          <a:xfrm>
            <a:off x="1354870" y="4546964"/>
            <a:ext cx="2050305"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8" name="TextBox 187">
            <a:extLst>
              <a:ext uri="{FF2B5EF4-FFF2-40B4-BE49-F238E27FC236}">
                <a16:creationId xmlns:a16="http://schemas.microsoft.com/office/drawing/2014/main" id="{E77B900C-02EB-467F-9B7E-FE08D39DD0B5}"/>
              </a:ext>
            </a:extLst>
          </p:cNvPr>
          <p:cNvSpPr txBox="1"/>
          <p:nvPr/>
        </p:nvSpPr>
        <p:spPr>
          <a:xfrm>
            <a:off x="1905408" y="3415937"/>
            <a:ext cx="1105330" cy="369332"/>
          </a:xfrm>
          <a:prstGeom prst="rect">
            <a:avLst/>
          </a:prstGeom>
          <a:ln>
            <a:noFill/>
          </a:ln>
        </p:spPr>
        <p:txBody>
          <a:bodyPr wrap="square" lIns="0" rIns="0" rtlCol="0">
            <a:spAutoFit/>
          </a:bodyPr>
          <a:lstStyle/>
          <a:p>
            <a:r>
              <a:rPr lang="en-US" b="1" dirty="0"/>
              <a:t>Payload</a:t>
            </a:r>
          </a:p>
        </p:txBody>
      </p:sp>
      <p:sp>
        <p:nvSpPr>
          <p:cNvPr id="189" name="TextBox 188">
            <a:extLst>
              <a:ext uri="{FF2B5EF4-FFF2-40B4-BE49-F238E27FC236}">
                <a16:creationId xmlns:a16="http://schemas.microsoft.com/office/drawing/2014/main" id="{0FE1E979-6553-4262-9086-3B7B58D4A3FD}"/>
              </a:ext>
            </a:extLst>
          </p:cNvPr>
          <p:cNvSpPr txBox="1"/>
          <p:nvPr/>
        </p:nvSpPr>
        <p:spPr>
          <a:xfrm>
            <a:off x="-3103853" y="3415937"/>
            <a:ext cx="1105330" cy="369332"/>
          </a:xfrm>
          <a:prstGeom prst="rect">
            <a:avLst/>
          </a:prstGeom>
          <a:ln>
            <a:noFill/>
          </a:ln>
        </p:spPr>
        <p:txBody>
          <a:bodyPr wrap="square" lIns="0" rIns="0" rtlCol="0">
            <a:spAutoFit/>
          </a:bodyPr>
          <a:lstStyle/>
          <a:p>
            <a:r>
              <a:rPr lang="en-US" b="1" dirty="0"/>
              <a:t>Payload</a:t>
            </a:r>
          </a:p>
        </p:txBody>
      </p:sp>
      <p:sp>
        <p:nvSpPr>
          <p:cNvPr id="190" name="TextBox 189">
            <a:extLst>
              <a:ext uri="{FF2B5EF4-FFF2-40B4-BE49-F238E27FC236}">
                <a16:creationId xmlns:a16="http://schemas.microsoft.com/office/drawing/2014/main" id="{9F1C663C-0C37-4639-BB97-133F9CF6DB5F}"/>
              </a:ext>
            </a:extLst>
          </p:cNvPr>
          <p:cNvSpPr txBox="1"/>
          <p:nvPr/>
        </p:nvSpPr>
        <p:spPr>
          <a:xfrm>
            <a:off x="-3862711" y="3433288"/>
            <a:ext cx="738372" cy="369332"/>
          </a:xfrm>
          <a:prstGeom prst="rect">
            <a:avLst/>
          </a:prstGeom>
          <a:ln>
            <a:noFill/>
          </a:ln>
        </p:spPr>
        <p:txBody>
          <a:bodyPr wrap="square" lIns="0" rIns="0" rtlCol="0">
            <a:spAutoFit/>
          </a:bodyPr>
          <a:lstStyle/>
          <a:p>
            <a:r>
              <a:rPr lang="en-US" b="1" dirty="0"/>
              <a:t>INT</a:t>
            </a:r>
          </a:p>
        </p:txBody>
      </p:sp>
      <p:sp>
        <p:nvSpPr>
          <p:cNvPr id="191" name="Rectangle 190">
            <a:extLst>
              <a:ext uri="{FF2B5EF4-FFF2-40B4-BE49-F238E27FC236}">
                <a16:creationId xmlns:a16="http://schemas.microsoft.com/office/drawing/2014/main" id="{5F541A1F-F1B7-4952-ABC7-FAEFAFFECCA7}"/>
              </a:ext>
            </a:extLst>
          </p:cNvPr>
          <p:cNvSpPr>
            <a:spLocks/>
          </p:cNvSpPr>
          <p:nvPr/>
        </p:nvSpPr>
        <p:spPr>
          <a:xfrm>
            <a:off x="686052"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 name="Rectangle 191">
            <a:extLst>
              <a:ext uri="{FF2B5EF4-FFF2-40B4-BE49-F238E27FC236}">
                <a16:creationId xmlns:a16="http://schemas.microsoft.com/office/drawing/2014/main" id="{DB7A7841-3B15-44F4-A9FF-19540604B21A}"/>
              </a:ext>
            </a:extLst>
          </p:cNvPr>
          <p:cNvSpPr>
            <a:spLocks/>
          </p:cNvSpPr>
          <p:nvPr/>
        </p:nvSpPr>
        <p:spPr>
          <a:xfrm>
            <a:off x="803448"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 name="Rectangle 192">
            <a:extLst>
              <a:ext uri="{FF2B5EF4-FFF2-40B4-BE49-F238E27FC236}">
                <a16:creationId xmlns:a16="http://schemas.microsoft.com/office/drawing/2014/main" id="{E18EE8D1-2385-49AC-9B97-8FCC29FD205A}"/>
              </a:ext>
            </a:extLst>
          </p:cNvPr>
          <p:cNvSpPr>
            <a:spLocks/>
          </p:cNvSpPr>
          <p:nvPr/>
        </p:nvSpPr>
        <p:spPr>
          <a:xfrm>
            <a:off x="925919"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 name="Rectangle 193">
            <a:extLst>
              <a:ext uri="{FF2B5EF4-FFF2-40B4-BE49-F238E27FC236}">
                <a16:creationId xmlns:a16="http://schemas.microsoft.com/office/drawing/2014/main" id="{4BE26B80-EEBA-4089-8033-82184B4F16CE}"/>
              </a:ext>
            </a:extLst>
          </p:cNvPr>
          <p:cNvSpPr>
            <a:spLocks/>
          </p:cNvSpPr>
          <p:nvPr/>
        </p:nvSpPr>
        <p:spPr>
          <a:xfrm>
            <a:off x="1044791"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Rectangle 194">
            <a:extLst>
              <a:ext uri="{FF2B5EF4-FFF2-40B4-BE49-F238E27FC236}">
                <a16:creationId xmlns:a16="http://schemas.microsoft.com/office/drawing/2014/main" id="{930D8DCE-2777-48EB-8C02-80D0B8531800}"/>
              </a:ext>
            </a:extLst>
          </p:cNvPr>
          <p:cNvSpPr>
            <a:spLocks/>
          </p:cNvSpPr>
          <p:nvPr/>
        </p:nvSpPr>
        <p:spPr>
          <a:xfrm>
            <a:off x="116366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6" name="Rectangle 195">
            <a:extLst>
              <a:ext uri="{FF2B5EF4-FFF2-40B4-BE49-F238E27FC236}">
                <a16:creationId xmlns:a16="http://schemas.microsoft.com/office/drawing/2014/main" id="{08B2C206-6DE9-46E3-9821-F31C94CF672E}"/>
              </a:ext>
            </a:extLst>
          </p:cNvPr>
          <p:cNvSpPr>
            <a:spLocks/>
          </p:cNvSpPr>
          <p:nvPr/>
        </p:nvSpPr>
        <p:spPr>
          <a:xfrm>
            <a:off x="1282535"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7" name="Rectangle 196">
            <a:extLst>
              <a:ext uri="{FF2B5EF4-FFF2-40B4-BE49-F238E27FC236}">
                <a16:creationId xmlns:a16="http://schemas.microsoft.com/office/drawing/2014/main" id="{82022DDE-C07C-4DB2-B13A-406AF8D4BEDA}"/>
              </a:ext>
            </a:extLst>
          </p:cNvPr>
          <p:cNvSpPr>
            <a:spLocks/>
          </p:cNvSpPr>
          <p:nvPr/>
        </p:nvSpPr>
        <p:spPr>
          <a:xfrm>
            <a:off x="1402883"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8" name="Rectangle 197">
            <a:extLst>
              <a:ext uri="{FF2B5EF4-FFF2-40B4-BE49-F238E27FC236}">
                <a16:creationId xmlns:a16="http://schemas.microsoft.com/office/drawing/2014/main" id="{4AEDE36A-CC27-454E-BECD-33171D395117}"/>
              </a:ext>
            </a:extLst>
          </p:cNvPr>
          <p:cNvSpPr>
            <a:spLocks/>
          </p:cNvSpPr>
          <p:nvPr/>
        </p:nvSpPr>
        <p:spPr>
          <a:xfrm>
            <a:off x="1525354"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9" name="Rectangle 198">
            <a:extLst>
              <a:ext uri="{FF2B5EF4-FFF2-40B4-BE49-F238E27FC236}">
                <a16:creationId xmlns:a16="http://schemas.microsoft.com/office/drawing/2014/main" id="{B1C4FFD1-4966-46AF-9D24-8E99FC1E303D}"/>
              </a:ext>
            </a:extLst>
          </p:cNvPr>
          <p:cNvSpPr>
            <a:spLocks/>
          </p:cNvSpPr>
          <p:nvPr/>
        </p:nvSpPr>
        <p:spPr>
          <a:xfrm>
            <a:off x="1644226" y="3470432"/>
            <a:ext cx="120348" cy="292608"/>
          </a:xfrm>
          <a:prstGeom prst="rect">
            <a:avLst/>
          </a:prstGeom>
          <a:solidFill>
            <a:schemeClr val="bg1">
              <a:lumMod val="85000"/>
              <a:alpha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13333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B3B1-BEC1-4E59-96D2-094B432F1977}"/>
              </a:ext>
            </a:extLst>
          </p:cNvPr>
          <p:cNvSpPr>
            <a:spLocks noGrp="1"/>
          </p:cNvSpPr>
          <p:nvPr>
            <p:ph type="title"/>
          </p:nvPr>
        </p:nvSpPr>
        <p:spPr>
          <a:xfrm>
            <a:off x="0" y="18255"/>
            <a:ext cx="9144000" cy="1325563"/>
          </a:xfrm>
        </p:spPr>
        <p:txBody>
          <a:bodyPr/>
          <a:lstStyle/>
          <a:p>
            <a:r>
              <a:rPr lang="en-US" sz="3800" dirty="0"/>
              <a:t>INT: In-band Network Telemetry</a:t>
            </a:r>
          </a:p>
        </p:txBody>
      </p:sp>
      <p:sp>
        <p:nvSpPr>
          <p:cNvPr id="3" name="Content Placeholder 2">
            <a:extLst>
              <a:ext uri="{FF2B5EF4-FFF2-40B4-BE49-F238E27FC236}">
                <a16:creationId xmlns:a16="http://schemas.microsoft.com/office/drawing/2014/main" id="{BC11CEA7-A434-4442-9D17-14921B40D2A8}"/>
              </a:ext>
            </a:extLst>
          </p:cNvPr>
          <p:cNvSpPr>
            <a:spLocks noGrp="1"/>
          </p:cNvSpPr>
          <p:nvPr>
            <p:ph idx="1"/>
          </p:nvPr>
        </p:nvSpPr>
        <p:spPr>
          <a:xfrm>
            <a:off x="260492" y="1521115"/>
            <a:ext cx="8883508" cy="580505"/>
          </a:xfrm>
        </p:spPr>
        <p:txBody>
          <a:bodyPr/>
          <a:lstStyle/>
          <a:p>
            <a:r>
              <a:rPr lang="en-US" dirty="0"/>
              <a:t>Add hop information (e.g., switch ID) onto the packet</a:t>
            </a:r>
          </a:p>
        </p:txBody>
      </p:sp>
      <p:sp>
        <p:nvSpPr>
          <p:cNvPr id="19" name="TextBox 22">
            <a:extLst>
              <a:ext uri="{FF2B5EF4-FFF2-40B4-BE49-F238E27FC236}">
                <a16:creationId xmlns:a16="http://schemas.microsoft.com/office/drawing/2014/main" id="{9B4EA8A7-E668-BF4A-BF1E-AC816D2D6AB4}"/>
              </a:ext>
            </a:extLst>
          </p:cNvPr>
          <p:cNvSpPr txBox="1"/>
          <p:nvPr/>
        </p:nvSpPr>
        <p:spPr>
          <a:xfrm>
            <a:off x="2312782" y="8974051"/>
            <a:ext cx="440789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metadata value</a:t>
            </a:r>
          </a:p>
        </p:txBody>
      </p:sp>
      <p:cxnSp>
        <p:nvCxnSpPr>
          <p:cNvPr id="20" name="Elbow Connector 24">
            <a:extLst>
              <a:ext uri="{FF2B5EF4-FFF2-40B4-BE49-F238E27FC236}">
                <a16:creationId xmlns:a16="http://schemas.microsoft.com/office/drawing/2014/main" id="{2A0A6AB2-DC5E-D249-9DCB-660ABDC3E3B0}"/>
              </a:ext>
            </a:extLst>
          </p:cNvPr>
          <p:cNvCxnSpPr>
            <a:cxnSpLocks/>
            <a:stCxn id="19" idx="1"/>
          </p:cNvCxnSpPr>
          <p:nvPr/>
        </p:nvCxnSpPr>
        <p:spPr>
          <a:xfrm rot="10800000">
            <a:off x="1600508" y="8960819"/>
            <a:ext cx="712275" cy="305621"/>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ED5CEF2-1C38-41A4-8E73-D9445797640F}"/>
              </a:ext>
            </a:extLst>
          </p:cNvPr>
          <p:cNvGrpSpPr/>
          <p:nvPr/>
        </p:nvGrpSpPr>
        <p:grpSpPr>
          <a:xfrm>
            <a:off x="11430145" y="1126332"/>
            <a:ext cx="5587491" cy="4290736"/>
            <a:chOff x="1135771" y="1711107"/>
            <a:chExt cx="5587491" cy="4290736"/>
          </a:xfrm>
        </p:grpSpPr>
        <p:sp>
          <p:nvSpPr>
            <p:cNvPr id="21" name="TextBox 25">
              <a:extLst>
                <a:ext uri="{FF2B5EF4-FFF2-40B4-BE49-F238E27FC236}">
                  <a16:creationId xmlns:a16="http://schemas.microsoft.com/office/drawing/2014/main" id="{52EA2028-B1CC-C44A-A7B3-D6A176B5AA8B}"/>
                </a:ext>
              </a:extLst>
            </p:cNvPr>
            <p:cNvSpPr txBox="1"/>
            <p:nvPr/>
          </p:nvSpPr>
          <p:spPr>
            <a:xfrm>
              <a:off x="4203841" y="5417068"/>
              <a:ext cx="251942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mj-lt"/>
                </a:rPr>
                <a:t>INT header</a:t>
              </a:r>
            </a:p>
          </p:txBody>
        </p:sp>
        <p:grpSp>
          <p:nvGrpSpPr>
            <p:cNvPr id="23" name="Group 22">
              <a:extLst>
                <a:ext uri="{FF2B5EF4-FFF2-40B4-BE49-F238E27FC236}">
                  <a16:creationId xmlns:a16="http://schemas.microsoft.com/office/drawing/2014/main" id="{C189306C-2589-4BBD-925F-896413FFAB7D}"/>
                </a:ext>
              </a:extLst>
            </p:cNvPr>
            <p:cNvGrpSpPr/>
            <p:nvPr/>
          </p:nvGrpSpPr>
          <p:grpSpPr>
            <a:xfrm>
              <a:off x="1135771" y="1711107"/>
              <a:ext cx="5587491" cy="3998349"/>
              <a:chOff x="1135771" y="1711107"/>
              <a:chExt cx="5587491" cy="3998349"/>
            </a:xfrm>
          </p:grpSpPr>
          <p:sp>
            <p:nvSpPr>
              <p:cNvPr id="6" name="Rectangle 5">
                <a:extLst>
                  <a:ext uri="{FF2B5EF4-FFF2-40B4-BE49-F238E27FC236}">
                    <a16:creationId xmlns:a16="http://schemas.microsoft.com/office/drawing/2014/main" id="{F71E23F2-7264-F845-8AEC-B9CC1E258692}"/>
                  </a:ext>
                </a:extLst>
              </p:cNvPr>
              <p:cNvSpPr/>
              <p:nvPr/>
            </p:nvSpPr>
            <p:spPr>
              <a:xfrm>
                <a:off x="3207547" y="3339636"/>
                <a:ext cx="3515711"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B8FD9330-2AB1-1F45-873C-48D804DF61DB}"/>
                  </a:ext>
                </a:extLst>
              </p:cNvPr>
              <p:cNvSpPr/>
              <p:nvPr/>
            </p:nvSpPr>
            <p:spPr>
              <a:xfrm>
                <a:off x="2468848" y="3339635"/>
                <a:ext cx="734146" cy="146619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BEC04F47-1AF7-7B49-99CF-4B9EAEDFB877}"/>
                  </a:ext>
                </a:extLst>
              </p:cNvPr>
              <p:cNvSpPr/>
              <p:nvPr/>
            </p:nvSpPr>
            <p:spPr>
              <a:xfrm>
                <a:off x="1329546" y="3339635"/>
                <a:ext cx="1142126" cy="146619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ight Brace 12">
                <a:extLst>
                  <a:ext uri="{FF2B5EF4-FFF2-40B4-BE49-F238E27FC236}">
                    <a16:creationId xmlns:a16="http://schemas.microsoft.com/office/drawing/2014/main" id="{C9258BDA-67C8-7D42-8584-BB41FE07515D}"/>
                  </a:ext>
                </a:extLst>
              </p:cNvPr>
              <p:cNvSpPr/>
              <p:nvPr/>
            </p:nvSpPr>
            <p:spPr>
              <a:xfrm rot="16200000">
                <a:off x="2557935" y="2669174"/>
                <a:ext cx="558800" cy="73131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TextBox 17">
                <a:extLst>
                  <a:ext uri="{FF2B5EF4-FFF2-40B4-BE49-F238E27FC236}">
                    <a16:creationId xmlns:a16="http://schemas.microsoft.com/office/drawing/2014/main" id="{97EDB6A8-7AB4-3140-8F23-44533EAD6029}"/>
                  </a:ext>
                </a:extLst>
              </p:cNvPr>
              <p:cNvSpPr txBox="1"/>
              <p:nvPr/>
            </p:nvSpPr>
            <p:spPr>
              <a:xfrm>
                <a:off x="2593967" y="1986675"/>
                <a:ext cx="825867"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mj-lt"/>
                  </a:rPr>
                  <a:t>INT</a:t>
                </a:r>
              </a:p>
            </p:txBody>
          </p:sp>
          <p:sp>
            <p:nvSpPr>
              <p:cNvPr id="15" name="Right Brace 14">
                <a:extLst>
                  <a:ext uri="{FF2B5EF4-FFF2-40B4-BE49-F238E27FC236}">
                    <a16:creationId xmlns:a16="http://schemas.microsoft.com/office/drawing/2014/main" id="{4B15D327-1410-3740-B572-4414A8C530D5}"/>
                  </a:ext>
                </a:extLst>
              </p:cNvPr>
              <p:cNvSpPr/>
              <p:nvPr/>
            </p:nvSpPr>
            <p:spPr>
              <a:xfrm rot="16200000">
                <a:off x="4686006" y="1289395"/>
                <a:ext cx="558800" cy="35157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ight Brace 15">
                <a:extLst>
                  <a:ext uri="{FF2B5EF4-FFF2-40B4-BE49-F238E27FC236}">
                    <a16:creationId xmlns:a16="http://schemas.microsoft.com/office/drawing/2014/main" id="{0F66527B-6CAE-3C49-B507-D4EDF9027C68}"/>
                  </a:ext>
                </a:extLst>
              </p:cNvPr>
              <p:cNvSpPr/>
              <p:nvPr/>
            </p:nvSpPr>
            <p:spPr>
              <a:xfrm rot="16200000">
                <a:off x="1621209" y="2438366"/>
                <a:ext cx="558800" cy="11421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 name="TextBox 20">
                <a:extLst>
                  <a:ext uri="{FF2B5EF4-FFF2-40B4-BE49-F238E27FC236}">
                    <a16:creationId xmlns:a16="http://schemas.microsoft.com/office/drawing/2014/main" id="{DA27AD5E-41AD-8448-93CE-64CF93362E54}"/>
                  </a:ext>
                </a:extLst>
              </p:cNvPr>
              <p:cNvSpPr txBox="1"/>
              <p:nvPr/>
            </p:nvSpPr>
            <p:spPr>
              <a:xfrm>
                <a:off x="1135771" y="1711107"/>
                <a:ext cx="1475084"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mj-lt"/>
                  </a:rPr>
                  <a:t>Packet</a:t>
                </a:r>
              </a:p>
              <a:p>
                <a:pPr algn="ctr"/>
                <a:r>
                  <a:rPr lang="en-US" sz="2800" dirty="0">
                    <a:latin typeface="+mj-lt"/>
                  </a:rPr>
                  <a:t>Header</a:t>
                </a:r>
              </a:p>
            </p:txBody>
          </p:sp>
          <p:sp>
            <p:nvSpPr>
              <p:cNvPr id="18" name="TextBox 21">
                <a:extLst>
                  <a:ext uri="{FF2B5EF4-FFF2-40B4-BE49-F238E27FC236}">
                    <a16:creationId xmlns:a16="http://schemas.microsoft.com/office/drawing/2014/main" id="{5125F24C-11F8-8046-9534-327A7E0C0827}"/>
                  </a:ext>
                </a:extLst>
              </p:cNvPr>
              <p:cNvSpPr txBox="1"/>
              <p:nvPr/>
            </p:nvSpPr>
            <p:spPr>
              <a:xfrm>
                <a:off x="3787858" y="1957328"/>
                <a:ext cx="292829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mj-lt"/>
                  </a:rPr>
                  <a:t>Packet Payload</a:t>
                </a:r>
              </a:p>
            </p:txBody>
          </p:sp>
          <p:cxnSp>
            <p:nvCxnSpPr>
              <p:cNvPr id="22" name="Elbow Connector 26">
                <a:extLst>
                  <a:ext uri="{FF2B5EF4-FFF2-40B4-BE49-F238E27FC236}">
                    <a16:creationId xmlns:a16="http://schemas.microsoft.com/office/drawing/2014/main" id="{276911FE-940B-0145-84D8-66D5B96B537A}"/>
                  </a:ext>
                </a:extLst>
              </p:cNvPr>
              <p:cNvCxnSpPr>
                <a:cxnSpLocks/>
                <a:stCxn id="21" idx="1"/>
                <a:endCxn id="8" idx="2"/>
              </p:cNvCxnSpPr>
              <p:nvPr/>
            </p:nvCxnSpPr>
            <p:spPr>
              <a:xfrm rot="10800000">
                <a:off x="2835921" y="4805828"/>
                <a:ext cx="1367920" cy="903628"/>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9" name="Oval 38">
            <a:extLst>
              <a:ext uri="{FF2B5EF4-FFF2-40B4-BE49-F238E27FC236}">
                <a16:creationId xmlns:a16="http://schemas.microsoft.com/office/drawing/2014/main" id="{CC10E6FF-69CC-4C5D-A1A5-76525FAF54E8}"/>
              </a:ext>
            </a:extLst>
          </p:cNvPr>
          <p:cNvSpPr/>
          <p:nvPr/>
        </p:nvSpPr>
        <p:spPr>
          <a:xfrm>
            <a:off x="27432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43CD279-5083-4E3F-931E-4479C117CC2C}"/>
              </a:ext>
            </a:extLst>
          </p:cNvPr>
          <p:cNvSpPr/>
          <p:nvPr/>
        </p:nvSpPr>
        <p:spPr>
          <a:xfrm>
            <a:off x="283464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08BC7D8-8951-4C46-A72D-BE98685D4C11}"/>
              </a:ext>
            </a:extLst>
          </p:cNvPr>
          <p:cNvSpPr/>
          <p:nvPr/>
        </p:nvSpPr>
        <p:spPr>
          <a:xfrm>
            <a:off x="5394960" y="328341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5DE5FCE-C056-4DB1-B27B-6767A04A3DE0}"/>
              </a:ext>
            </a:extLst>
          </p:cNvPr>
          <p:cNvSpPr/>
          <p:nvPr/>
        </p:nvSpPr>
        <p:spPr>
          <a:xfrm>
            <a:off x="7955280" y="3284121"/>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2AE33C4C-3F0B-44FD-8BC1-5EB9B195516F}"/>
              </a:ext>
            </a:extLst>
          </p:cNvPr>
          <p:cNvCxnSpPr>
            <a:cxnSpLocks/>
            <a:stCxn id="39" idx="6"/>
            <a:endCxn id="40" idx="2"/>
          </p:cNvCxnSpPr>
          <p:nvPr/>
        </p:nvCxnSpPr>
        <p:spPr>
          <a:xfrm>
            <a:off x="118872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4DAB6E5-1352-4B31-B2CC-73A3691AEC3C}"/>
              </a:ext>
            </a:extLst>
          </p:cNvPr>
          <p:cNvCxnSpPr>
            <a:cxnSpLocks/>
            <a:stCxn id="40" idx="6"/>
            <a:endCxn id="45" idx="2"/>
          </p:cNvCxnSpPr>
          <p:nvPr/>
        </p:nvCxnSpPr>
        <p:spPr>
          <a:xfrm>
            <a:off x="3749040" y="3740618"/>
            <a:ext cx="1645920" cy="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26BFAD-A1A5-4EB6-9F07-CFE9B4660D50}"/>
              </a:ext>
            </a:extLst>
          </p:cNvPr>
          <p:cNvCxnSpPr>
            <a:stCxn id="45" idx="6"/>
            <a:endCxn id="46" idx="2"/>
          </p:cNvCxnSpPr>
          <p:nvPr/>
        </p:nvCxnSpPr>
        <p:spPr>
          <a:xfrm>
            <a:off x="6309360" y="3740618"/>
            <a:ext cx="1645920" cy="703"/>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nvGrpSpPr>
          <p:cNvPr id="105" name="Group 104">
            <a:extLst>
              <a:ext uri="{FF2B5EF4-FFF2-40B4-BE49-F238E27FC236}">
                <a16:creationId xmlns:a16="http://schemas.microsoft.com/office/drawing/2014/main" id="{EFF8E283-BD61-495B-8A99-E5B37EC8A4EA}"/>
              </a:ext>
            </a:extLst>
          </p:cNvPr>
          <p:cNvGrpSpPr/>
          <p:nvPr/>
        </p:nvGrpSpPr>
        <p:grpSpPr>
          <a:xfrm>
            <a:off x="164592" y="2340864"/>
            <a:ext cx="1142752" cy="942554"/>
            <a:chOff x="164592" y="2340864"/>
            <a:chExt cx="1142752" cy="942554"/>
          </a:xfrm>
        </p:grpSpPr>
        <p:cxnSp>
          <p:nvCxnSpPr>
            <p:cNvPr id="55" name="Straight Connector 54">
              <a:extLst>
                <a:ext uri="{FF2B5EF4-FFF2-40B4-BE49-F238E27FC236}">
                  <a16:creationId xmlns:a16="http://schemas.microsoft.com/office/drawing/2014/main" id="{DBEC8E50-CDDF-4E3D-8DC4-C540C1337F60}"/>
                </a:ext>
              </a:extLst>
            </p:cNvPr>
            <p:cNvCxnSpPr>
              <a:cxnSpLocks/>
              <a:stCxn id="59" idx="2"/>
              <a:endCxn id="39" idx="0"/>
            </p:cNvCxnSpPr>
            <p:nvPr/>
          </p:nvCxnSpPr>
          <p:spPr>
            <a:xfrm flipH="1">
              <a:off x="731520" y="2987195"/>
              <a:ext cx="4448" cy="296223"/>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ADC3814-1B55-4EA0-AD82-E9C87CF9BD56}"/>
                </a:ext>
              </a:extLst>
            </p:cNvPr>
            <p:cNvSpPr txBox="1"/>
            <p:nvPr/>
          </p:nvSpPr>
          <p:spPr>
            <a:xfrm>
              <a:off x="164592" y="2340864"/>
              <a:ext cx="1142752" cy="646331"/>
            </a:xfrm>
            <a:prstGeom prst="rect">
              <a:avLst/>
            </a:prstGeom>
            <a:ln>
              <a:noFill/>
            </a:ln>
          </p:spPr>
          <p:txBody>
            <a:bodyPr wrap="square" rtlCol="0">
              <a:spAutoFit/>
            </a:bodyPr>
            <a:lstStyle/>
            <a:p>
              <a:r>
                <a:rPr lang="en-US" b="1" dirty="0"/>
                <a:t>INT Source</a:t>
              </a:r>
            </a:p>
          </p:txBody>
        </p:sp>
      </p:grpSp>
      <p:cxnSp>
        <p:nvCxnSpPr>
          <p:cNvPr id="60" name="Straight Connector 59">
            <a:extLst>
              <a:ext uri="{FF2B5EF4-FFF2-40B4-BE49-F238E27FC236}">
                <a16:creationId xmlns:a16="http://schemas.microsoft.com/office/drawing/2014/main" id="{388C47B1-8F02-4EB5-87EB-F14BB595B173}"/>
              </a:ext>
            </a:extLst>
          </p:cNvPr>
          <p:cNvCxnSpPr>
            <a:cxnSpLocks/>
            <a:endCxn id="46" idx="7"/>
          </p:cNvCxnSpPr>
          <p:nvPr/>
        </p:nvCxnSpPr>
        <p:spPr>
          <a:xfrm flipH="1">
            <a:off x="39672000" y="6359348"/>
            <a:ext cx="215529" cy="160538"/>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D58B0E3-8091-4B88-B209-514F8CA1396B}"/>
              </a:ext>
            </a:extLst>
          </p:cNvPr>
          <p:cNvCxnSpPr>
            <a:cxnSpLocks/>
            <a:endCxn id="46" idx="0"/>
          </p:cNvCxnSpPr>
          <p:nvPr/>
        </p:nvCxnSpPr>
        <p:spPr>
          <a:xfrm flipH="1">
            <a:off x="39348711" y="2988234"/>
            <a:ext cx="187844" cy="295887"/>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70" name="Slide Number Placeholder 2">
            <a:extLst>
              <a:ext uri="{FF2B5EF4-FFF2-40B4-BE49-F238E27FC236}">
                <a16:creationId xmlns:a16="http://schemas.microsoft.com/office/drawing/2014/main" id="{AD92B792-5C4D-4201-B9AC-A378C99C6CD3}"/>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7</a:t>
            </a:fld>
            <a:endParaRPr lang="en-US" sz="1200" dirty="0">
              <a:solidFill>
                <a:schemeClr val="tx1">
                  <a:tint val="75000"/>
                </a:schemeClr>
              </a:solidFill>
            </a:endParaRPr>
          </a:p>
        </p:txBody>
      </p:sp>
      <p:sp>
        <p:nvSpPr>
          <p:cNvPr id="127" name="Rectangle 126">
            <a:extLst>
              <a:ext uri="{FF2B5EF4-FFF2-40B4-BE49-F238E27FC236}">
                <a16:creationId xmlns:a16="http://schemas.microsoft.com/office/drawing/2014/main" id="{B1BBC47A-51D4-408B-825F-4F9C4DD9C1CD}"/>
              </a:ext>
            </a:extLst>
          </p:cNvPr>
          <p:cNvSpPr>
            <a:spLocks noChangeAspect="1"/>
          </p:cNvSpPr>
          <p:nvPr/>
        </p:nvSpPr>
        <p:spPr>
          <a:xfrm>
            <a:off x="4541082"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TextBox 17">
            <a:extLst>
              <a:ext uri="{FF2B5EF4-FFF2-40B4-BE49-F238E27FC236}">
                <a16:creationId xmlns:a16="http://schemas.microsoft.com/office/drawing/2014/main" id="{59387134-8AF2-43DF-8D73-2345D56607A7}"/>
              </a:ext>
            </a:extLst>
          </p:cNvPr>
          <p:cNvSpPr txBox="1"/>
          <p:nvPr/>
        </p:nvSpPr>
        <p:spPr>
          <a:xfrm>
            <a:off x="4326224" y="7241607"/>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grpSp>
        <p:nvGrpSpPr>
          <p:cNvPr id="129" name="Group 128">
            <a:extLst>
              <a:ext uri="{FF2B5EF4-FFF2-40B4-BE49-F238E27FC236}">
                <a16:creationId xmlns:a16="http://schemas.microsoft.com/office/drawing/2014/main" id="{3CB2C0D0-9F6F-4C75-8652-4688C57572A2}"/>
              </a:ext>
            </a:extLst>
          </p:cNvPr>
          <p:cNvGrpSpPr/>
          <p:nvPr/>
        </p:nvGrpSpPr>
        <p:grpSpPr>
          <a:xfrm>
            <a:off x="4250447" y="7787417"/>
            <a:ext cx="1694714" cy="1123769"/>
            <a:chOff x="760991" y="5008884"/>
            <a:chExt cx="1694714" cy="1123769"/>
          </a:xfrm>
        </p:grpSpPr>
        <p:sp>
          <p:nvSpPr>
            <p:cNvPr id="130" name="TextBox 25">
              <a:extLst>
                <a:ext uri="{FF2B5EF4-FFF2-40B4-BE49-F238E27FC236}">
                  <a16:creationId xmlns:a16="http://schemas.microsoft.com/office/drawing/2014/main" id="{EF30E4CE-ABCE-4012-B42E-5B89139A9723}"/>
                </a:ext>
              </a:extLst>
            </p:cNvPr>
            <p:cNvSpPr txBox="1"/>
            <p:nvPr/>
          </p:nvSpPr>
          <p:spPr>
            <a:xfrm>
              <a:off x="1452112" y="58860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31" name="Rectangle 130">
              <a:extLst>
                <a:ext uri="{FF2B5EF4-FFF2-40B4-BE49-F238E27FC236}">
                  <a16:creationId xmlns:a16="http://schemas.microsoft.com/office/drawing/2014/main" id="{88AE0386-3ED7-415C-8015-260B674BBE49}"/>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2" name="Elbow Connector 26">
              <a:extLst>
                <a:ext uri="{FF2B5EF4-FFF2-40B4-BE49-F238E27FC236}">
                  <a16:creationId xmlns:a16="http://schemas.microsoft.com/office/drawing/2014/main" id="{2AF65F02-E491-4841-A5CA-B0A0B21C5532}"/>
                </a:ext>
              </a:extLst>
            </p:cNvPr>
            <p:cNvCxnSpPr>
              <a:cxnSpLocks/>
              <a:stCxn id="130" idx="1"/>
              <a:endCxn id="131" idx="2"/>
            </p:cNvCxnSpPr>
            <p:nvPr/>
          </p:nvCxnSpPr>
          <p:spPr>
            <a:xfrm rot="10800000">
              <a:off x="907213" y="562794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33" name="Rectangle 132">
            <a:extLst>
              <a:ext uri="{FF2B5EF4-FFF2-40B4-BE49-F238E27FC236}">
                <a16:creationId xmlns:a16="http://schemas.microsoft.com/office/drawing/2014/main" id="{2195EE6B-15DD-436C-A7CA-D7B74977D196}"/>
              </a:ext>
            </a:extLst>
          </p:cNvPr>
          <p:cNvSpPr>
            <a:spLocks noChangeAspect="1"/>
          </p:cNvSpPr>
          <p:nvPr/>
        </p:nvSpPr>
        <p:spPr>
          <a:xfrm>
            <a:off x="4656596"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4" name="Group 133">
            <a:extLst>
              <a:ext uri="{FF2B5EF4-FFF2-40B4-BE49-F238E27FC236}">
                <a16:creationId xmlns:a16="http://schemas.microsoft.com/office/drawing/2014/main" id="{06A0F323-BB51-4432-8DD0-B10751B76D73}"/>
              </a:ext>
            </a:extLst>
          </p:cNvPr>
          <p:cNvGrpSpPr/>
          <p:nvPr/>
        </p:nvGrpSpPr>
        <p:grpSpPr>
          <a:xfrm>
            <a:off x="4597364" y="8411962"/>
            <a:ext cx="2775253" cy="402622"/>
            <a:chOff x="4294335" y="5700428"/>
            <a:chExt cx="2775253" cy="402622"/>
          </a:xfrm>
        </p:grpSpPr>
        <p:sp>
          <p:nvSpPr>
            <p:cNvPr id="135" name="TextBox 22">
              <a:extLst>
                <a:ext uri="{FF2B5EF4-FFF2-40B4-BE49-F238E27FC236}">
                  <a16:creationId xmlns:a16="http://schemas.microsoft.com/office/drawing/2014/main" id="{EF39ECDE-435B-491A-8555-F6C723347AEA}"/>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36" name="Elbow Connector 24">
              <a:extLst>
                <a:ext uri="{FF2B5EF4-FFF2-40B4-BE49-F238E27FC236}">
                  <a16:creationId xmlns:a16="http://schemas.microsoft.com/office/drawing/2014/main" id="{2D0844E7-A166-483C-8A73-1157DD0B39FC}"/>
                </a:ext>
              </a:extLst>
            </p:cNvPr>
            <p:cNvCxnSpPr>
              <a:cxnSpLocks/>
              <a:stCxn id="135"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183033DE-0394-4654-8B7C-1B7A8906ED81}"/>
              </a:ext>
            </a:extLst>
          </p:cNvPr>
          <p:cNvGrpSpPr/>
          <p:nvPr/>
        </p:nvGrpSpPr>
        <p:grpSpPr>
          <a:xfrm>
            <a:off x="4892788" y="6995915"/>
            <a:ext cx="1408831" cy="1410151"/>
            <a:chOff x="1052865" y="4217796"/>
            <a:chExt cx="1408831" cy="1410151"/>
          </a:xfrm>
        </p:grpSpPr>
        <p:sp>
          <p:nvSpPr>
            <p:cNvPr id="138" name="Rectangle 137">
              <a:extLst>
                <a:ext uri="{FF2B5EF4-FFF2-40B4-BE49-F238E27FC236}">
                  <a16:creationId xmlns:a16="http://schemas.microsoft.com/office/drawing/2014/main" id="{4CC1F6EB-6726-4242-87FF-58E8A2925D4D}"/>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Right Brace 138">
              <a:extLst>
                <a:ext uri="{FF2B5EF4-FFF2-40B4-BE49-F238E27FC236}">
                  <a16:creationId xmlns:a16="http://schemas.microsoft.com/office/drawing/2014/main" id="{9DA708E9-43BF-48C2-AFA6-6E2128DDDDE0}"/>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0" name="TextBox 21">
              <a:extLst>
                <a:ext uri="{FF2B5EF4-FFF2-40B4-BE49-F238E27FC236}">
                  <a16:creationId xmlns:a16="http://schemas.microsoft.com/office/drawing/2014/main" id="{C5A34185-617C-47A9-A475-EF1A6EAEE8CB}"/>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41" name="Rectangle 140">
            <a:extLst>
              <a:ext uri="{FF2B5EF4-FFF2-40B4-BE49-F238E27FC236}">
                <a16:creationId xmlns:a16="http://schemas.microsoft.com/office/drawing/2014/main" id="{67100E6D-30B4-4EE6-A095-5EBB55F74E5E}"/>
              </a:ext>
            </a:extLst>
          </p:cNvPr>
          <p:cNvSpPr>
            <a:spLocks noChangeAspect="1"/>
          </p:cNvSpPr>
          <p:nvPr/>
        </p:nvSpPr>
        <p:spPr>
          <a:xfrm>
            <a:off x="4773926" y="7787095"/>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2" name="Group 141">
            <a:extLst>
              <a:ext uri="{FF2B5EF4-FFF2-40B4-BE49-F238E27FC236}">
                <a16:creationId xmlns:a16="http://schemas.microsoft.com/office/drawing/2014/main" id="{C28F6704-5034-4E25-98B6-9177F1467614}"/>
              </a:ext>
            </a:extLst>
          </p:cNvPr>
          <p:cNvGrpSpPr/>
          <p:nvPr/>
        </p:nvGrpSpPr>
        <p:grpSpPr>
          <a:xfrm>
            <a:off x="3574464" y="6996043"/>
            <a:ext cx="677859" cy="1409473"/>
            <a:chOff x="84256" y="4218473"/>
            <a:chExt cx="677859" cy="1409473"/>
          </a:xfrm>
        </p:grpSpPr>
        <p:sp>
          <p:nvSpPr>
            <p:cNvPr id="145" name="Rectangle 144">
              <a:extLst>
                <a:ext uri="{FF2B5EF4-FFF2-40B4-BE49-F238E27FC236}">
                  <a16:creationId xmlns:a16="http://schemas.microsoft.com/office/drawing/2014/main" id="{B5394F4E-856F-436E-962D-81CB0CC16D0A}"/>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6" name="Right Brace 145">
              <a:extLst>
                <a:ext uri="{FF2B5EF4-FFF2-40B4-BE49-F238E27FC236}">
                  <a16:creationId xmlns:a16="http://schemas.microsoft.com/office/drawing/2014/main" id="{BAC35F4A-49E0-4091-ACD5-C970145A2986}"/>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7" name="TextBox 20">
              <a:extLst>
                <a:ext uri="{FF2B5EF4-FFF2-40B4-BE49-F238E27FC236}">
                  <a16:creationId xmlns:a16="http://schemas.microsoft.com/office/drawing/2014/main" id="{8442AA4C-D52F-4F16-B4A4-EA57867BA145}"/>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50" name="Rectangle 149">
            <a:extLst>
              <a:ext uri="{FF2B5EF4-FFF2-40B4-BE49-F238E27FC236}">
                <a16:creationId xmlns:a16="http://schemas.microsoft.com/office/drawing/2014/main" id="{CF44F323-DA11-4B72-AF93-7075C00A4DCE}"/>
              </a:ext>
            </a:extLst>
          </p:cNvPr>
          <p:cNvSpPr>
            <a:spLocks noChangeAspect="1"/>
          </p:cNvSpPr>
          <p:nvPr/>
        </p:nvSpPr>
        <p:spPr>
          <a:xfrm>
            <a:off x="11430145"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 name="TextBox 17">
            <a:extLst>
              <a:ext uri="{FF2B5EF4-FFF2-40B4-BE49-F238E27FC236}">
                <a16:creationId xmlns:a16="http://schemas.microsoft.com/office/drawing/2014/main" id="{06323882-6606-430C-B3E0-5E8F4DBFA401}"/>
              </a:ext>
            </a:extLst>
          </p:cNvPr>
          <p:cNvSpPr txBox="1"/>
          <p:nvPr/>
        </p:nvSpPr>
        <p:spPr>
          <a:xfrm>
            <a:off x="11215287" y="6253334"/>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sp>
        <p:nvSpPr>
          <p:cNvPr id="152" name="TextBox 25">
            <a:extLst>
              <a:ext uri="{FF2B5EF4-FFF2-40B4-BE49-F238E27FC236}">
                <a16:creationId xmlns:a16="http://schemas.microsoft.com/office/drawing/2014/main" id="{74E97DAE-BAE7-47EE-9F77-555350DD3969}"/>
              </a:ext>
            </a:extLst>
          </p:cNvPr>
          <p:cNvSpPr txBox="1"/>
          <p:nvPr/>
        </p:nvSpPr>
        <p:spPr>
          <a:xfrm>
            <a:off x="11830631" y="767628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53" name="Rectangle 152">
            <a:extLst>
              <a:ext uri="{FF2B5EF4-FFF2-40B4-BE49-F238E27FC236}">
                <a16:creationId xmlns:a16="http://schemas.microsoft.com/office/drawing/2014/main" id="{7467B25A-3C67-464E-B3C2-EE704FA0D764}"/>
              </a:ext>
            </a:extLst>
          </p:cNvPr>
          <p:cNvSpPr/>
          <p:nvPr/>
        </p:nvSpPr>
        <p:spPr>
          <a:xfrm>
            <a:off x="11139510" y="6799144"/>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4" name="Elbow Connector 26">
            <a:extLst>
              <a:ext uri="{FF2B5EF4-FFF2-40B4-BE49-F238E27FC236}">
                <a16:creationId xmlns:a16="http://schemas.microsoft.com/office/drawing/2014/main" id="{F17B5F21-D9A1-472D-B0A5-767E623CDD9E}"/>
              </a:ext>
            </a:extLst>
          </p:cNvPr>
          <p:cNvCxnSpPr>
            <a:cxnSpLocks/>
            <a:stCxn id="152" idx="1"/>
            <a:endCxn id="153" idx="2"/>
          </p:cNvCxnSpPr>
          <p:nvPr/>
        </p:nvCxnSpPr>
        <p:spPr>
          <a:xfrm rot="10800000">
            <a:off x="11285732" y="7418207"/>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741397CE-F90B-4BB2-9571-AC807726D244}"/>
              </a:ext>
            </a:extLst>
          </p:cNvPr>
          <p:cNvSpPr>
            <a:spLocks noChangeAspect="1"/>
          </p:cNvSpPr>
          <p:nvPr/>
        </p:nvSpPr>
        <p:spPr>
          <a:xfrm>
            <a:off x="11545659"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6" name="Group 155">
            <a:extLst>
              <a:ext uri="{FF2B5EF4-FFF2-40B4-BE49-F238E27FC236}">
                <a16:creationId xmlns:a16="http://schemas.microsoft.com/office/drawing/2014/main" id="{DAB7D1A4-EFFE-4DEA-BF41-E5DFE151CE9C}"/>
              </a:ext>
            </a:extLst>
          </p:cNvPr>
          <p:cNvGrpSpPr/>
          <p:nvPr/>
        </p:nvGrpSpPr>
        <p:grpSpPr>
          <a:xfrm>
            <a:off x="11486427" y="7423689"/>
            <a:ext cx="2775253" cy="402622"/>
            <a:chOff x="4294335" y="5700428"/>
            <a:chExt cx="2775253" cy="402622"/>
          </a:xfrm>
        </p:grpSpPr>
        <p:sp>
          <p:nvSpPr>
            <p:cNvPr id="157" name="TextBox 22">
              <a:extLst>
                <a:ext uri="{FF2B5EF4-FFF2-40B4-BE49-F238E27FC236}">
                  <a16:creationId xmlns:a16="http://schemas.microsoft.com/office/drawing/2014/main" id="{CBB87878-83D3-4CE7-AB2A-D475EC8075EB}"/>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58" name="Elbow Connector 24">
              <a:extLst>
                <a:ext uri="{FF2B5EF4-FFF2-40B4-BE49-F238E27FC236}">
                  <a16:creationId xmlns:a16="http://schemas.microsoft.com/office/drawing/2014/main" id="{6794645C-8716-4C0A-BF31-B02FCDC4F4A6}"/>
                </a:ext>
              </a:extLst>
            </p:cNvPr>
            <p:cNvCxnSpPr>
              <a:cxnSpLocks/>
              <a:stCxn id="157"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D53F38D7-2C0B-497A-8F69-EC45A6851AEA}"/>
              </a:ext>
            </a:extLst>
          </p:cNvPr>
          <p:cNvGrpSpPr/>
          <p:nvPr/>
        </p:nvGrpSpPr>
        <p:grpSpPr>
          <a:xfrm>
            <a:off x="11781851" y="6007642"/>
            <a:ext cx="1408831" cy="1410151"/>
            <a:chOff x="1052865" y="4217796"/>
            <a:chExt cx="1408831" cy="1410151"/>
          </a:xfrm>
        </p:grpSpPr>
        <p:sp>
          <p:nvSpPr>
            <p:cNvPr id="160" name="Rectangle 159">
              <a:extLst>
                <a:ext uri="{FF2B5EF4-FFF2-40B4-BE49-F238E27FC236}">
                  <a16:creationId xmlns:a16="http://schemas.microsoft.com/office/drawing/2014/main" id="{0903868B-57F0-4049-ADF8-28E6B5ADCBD9}"/>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Right Brace 160">
              <a:extLst>
                <a:ext uri="{FF2B5EF4-FFF2-40B4-BE49-F238E27FC236}">
                  <a16:creationId xmlns:a16="http://schemas.microsoft.com/office/drawing/2014/main" id="{63BA5775-4469-409A-B1F8-37177BD51D36}"/>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2" name="TextBox 21">
              <a:extLst>
                <a:ext uri="{FF2B5EF4-FFF2-40B4-BE49-F238E27FC236}">
                  <a16:creationId xmlns:a16="http://schemas.microsoft.com/office/drawing/2014/main" id="{766A7D5F-F9AF-49E1-B776-5DBB78C24ABC}"/>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63" name="Rectangle 162">
            <a:extLst>
              <a:ext uri="{FF2B5EF4-FFF2-40B4-BE49-F238E27FC236}">
                <a16:creationId xmlns:a16="http://schemas.microsoft.com/office/drawing/2014/main" id="{537764F9-D156-4EC1-B417-914F290EF016}"/>
              </a:ext>
            </a:extLst>
          </p:cNvPr>
          <p:cNvSpPr>
            <a:spLocks noChangeAspect="1"/>
          </p:cNvSpPr>
          <p:nvPr/>
        </p:nvSpPr>
        <p:spPr>
          <a:xfrm>
            <a:off x="11662989" y="6798822"/>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4" name="Group 163">
            <a:extLst>
              <a:ext uri="{FF2B5EF4-FFF2-40B4-BE49-F238E27FC236}">
                <a16:creationId xmlns:a16="http://schemas.microsoft.com/office/drawing/2014/main" id="{652378F0-DFCC-47E0-8FDE-C0F973BF4C0E}"/>
              </a:ext>
            </a:extLst>
          </p:cNvPr>
          <p:cNvGrpSpPr/>
          <p:nvPr/>
        </p:nvGrpSpPr>
        <p:grpSpPr>
          <a:xfrm>
            <a:off x="10463527" y="6007770"/>
            <a:ext cx="677859" cy="1409473"/>
            <a:chOff x="84256" y="4218473"/>
            <a:chExt cx="677859" cy="1409473"/>
          </a:xfrm>
        </p:grpSpPr>
        <p:sp>
          <p:nvSpPr>
            <p:cNvPr id="165" name="Rectangle 164">
              <a:extLst>
                <a:ext uri="{FF2B5EF4-FFF2-40B4-BE49-F238E27FC236}">
                  <a16:creationId xmlns:a16="http://schemas.microsoft.com/office/drawing/2014/main" id="{6B65162B-85EF-4FB5-AA0F-EB1808DEC303}"/>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6" name="Right Brace 165">
              <a:extLst>
                <a:ext uri="{FF2B5EF4-FFF2-40B4-BE49-F238E27FC236}">
                  <a16:creationId xmlns:a16="http://schemas.microsoft.com/office/drawing/2014/main" id="{B548E711-A198-4EF4-B042-B9B07992E6AC}"/>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7" name="TextBox 20">
              <a:extLst>
                <a:ext uri="{FF2B5EF4-FFF2-40B4-BE49-F238E27FC236}">
                  <a16:creationId xmlns:a16="http://schemas.microsoft.com/office/drawing/2014/main" id="{A7A82605-FF48-45C0-AFB9-81494CCBA6E7}"/>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68" name="Rectangle 167">
            <a:extLst>
              <a:ext uri="{FF2B5EF4-FFF2-40B4-BE49-F238E27FC236}">
                <a16:creationId xmlns:a16="http://schemas.microsoft.com/office/drawing/2014/main" id="{723A00C5-E771-4131-B7BF-20003D0DE44B}"/>
              </a:ext>
            </a:extLst>
          </p:cNvPr>
          <p:cNvSpPr/>
          <p:nvPr/>
        </p:nvSpPr>
        <p:spPr>
          <a:xfrm>
            <a:off x="11145057" y="6794218"/>
            <a:ext cx="641140" cy="619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77D10CCD-19FD-4778-BC37-561B86F47225}"/>
              </a:ext>
            </a:extLst>
          </p:cNvPr>
          <p:cNvGrpSpPr/>
          <p:nvPr/>
        </p:nvGrpSpPr>
        <p:grpSpPr>
          <a:xfrm>
            <a:off x="2386584" y="4282083"/>
            <a:ext cx="3798153" cy="1915271"/>
            <a:chOff x="101754" y="4282083"/>
            <a:chExt cx="3798153" cy="1915271"/>
          </a:xfrm>
        </p:grpSpPr>
        <p:grpSp>
          <p:nvGrpSpPr>
            <p:cNvPr id="5" name="Group 4">
              <a:extLst>
                <a:ext uri="{FF2B5EF4-FFF2-40B4-BE49-F238E27FC236}">
                  <a16:creationId xmlns:a16="http://schemas.microsoft.com/office/drawing/2014/main" id="{F96DBEFD-E6B8-496D-B17C-3B3A4223A0A7}"/>
                </a:ext>
              </a:extLst>
            </p:cNvPr>
            <p:cNvGrpSpPr/>
            <p:nvPr/>
          </p:nvGrpSpPr>
          <p:grpSpPr>
            <a:xfrm>
              <a:off x="101754" y="4282083"/>
              <a:ext cx="2727155" cy="1412972"/>
              <a:chOff x="101754" y="4282083"/>
              <a:chExt cx="2727155" cy="1412972"/>
            </a:xfrm>
          </p:grpSpPr>
          <p:sp>
            <p:nvSpPr>
              <p:cNvPr id="85" name="Rectangle 84">
                <a:extLst>
                  <a:ext uri="{FF2B5EF4-FFF2-40B4-BE49-F238E27FC236}">
                    <a16:creationId xmlns:a16="http://schemas.microsoft.com/office/drawing/2014/main" id="{8CE5F322-65EC-47E9-A951-68ADB917B68E}"/>
                  </a:ext>
                </a:extLst>
              </p:cNvPr>
              <p:cNvSpPr>
                <a:spLocks noChangeAspect="1"/>
              </p:cNvSpPr>
              <p:nvPr/>
            </p:nvSpPr>
            <p:spPr>
              <a:xfrm>
                <a:off x="1068372"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TextBox 17">
                <a:extLst>
                  <a:ext uri="{FF2B5EF4-FFF2-40B4-BE49-F238E27FC236}">
                    <a16:creationId xmlns:a16="http://schemas.microsoft.com/office/drawing/2014/main" id="{F43F8F04-7C36-40C7-BC1D-C672A480EBDE}"/>
                  </a:ext>
                </a:extLst>
              </p:cNvPr>
              <p:cNvSpPr txBox="1"/>
              <p:nvPr/>
            </p:nvSpPr>
            <p:spPr>
              <a:xfrm>
                <a:off x="853514" y="4527775"/>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sp>
            <p:nvSpPr>
              <p:cNvPr id="98" name="Rectangle 97">
                <a:extLst>
                  <a:ext uri="{FF2B5EF4-FFF2-40B4-BE49-F238E27FC236}">
                    <a16:creationId xmlns:a16="http://schemas.microsoft.com/office/drawing/2014/main" id="{F9817CAA-1A84-48F5-B8BD-22FA7F1CCBF2}"/>
                  </a:ext>
                </a:extLst>
              </p:cNvPr>
              <p:cNvSpPr/>
              <p:nvPr/>
            </p:nvSpPr>
            <p:spPr>
              <a:xfrm>
                <a:off x="777737" y="5073585"/>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Rectangle 87">
                <a:extLst>
                  <a:ext uri="{FF2B5EF4-FFF2-40B4-BE49-F238E27FC236}">
                    <a16:creationId xmlns:a16="http://schemas.microsoft.com/office/drawing/2014/main" id="{C0B0610E-C225-42C8-A281-C74D07253DD3}"/>
                  </a:ext>
                </a:extLst>
              </p:cNvPr>
              <p:cNvSpPr>
                <a:spLocks noChangeAspect="1"/>
              </p:cNvSpPr>
              <p:nvPr/>
            </p:nvSpPr>
            <p:spPr>
              <a:xfrm>
                <a:off x="118388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1" name="Group 90">
                <a:extLst>
                  <a:ext uri="{FF2B5EF4-FFF2-40B4-BE49-F238E27FC236}">
                    <a16:creationId xmlns:a16="http://schemas.microsoft.com/office/drawing/2014/main" id="{E2245DF1-8C1A-4FB4-AD70-E28FB9E7D500}"/>
                  </a:ext>
                </a:extLst>
              </p:cNvPr>
              <p:cNvGrpSpPr/>
              <p:nvPr/>
            </p:nvGrpSpPr>
            <p:grpSpPr>
              <a:xfrm>
                <a:off x="1420078" y="4282083"/>
                <a:ext cx="1408831" cy="1410151"/>
                <a:chOff x="1052865" y="4217796"/>
                <a:chExt cx="1408831" cy="1410151"/>
              </a:xfrm>
            </p:grpSpPr>
            <p:sp>
              <p:nvSpPr>
                <p:cNvPr id="92" name="Rectangle 91">
                  <a:extLst>
                    <a:ext uri="{FF2B5EF4-FFF2-40B4-BE49-F238E27FC236}">
                      <a16:creationId xmlns:a16="http://schemas.microsoft.com/office/drawing/2014/main" id="{AEF7489D-3FE7-431A-9902-DD99A1A7FB66}"/>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Right Brace 92">
                  <a:extLst>
                    <a:ext uri="{FF2B5EF4-FFF2-40B4-BE49-F238E27FC236}">
                      <a16:creationId xmlns:a16="http://schemas.microsoft.com/office/drawing/2014/main" id="{3B058C3A-0A58-492A-BE33-0FC38E5AD6FE}"/>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94" name="TextBox 21">
                  <a:extLst>
                    <a:ext uri="{FF2B5EF4-FFF2-40B4-BE49-F238E27FC236}">
                      <a16:creationId xmlns:a16="http://schemas.microsoft.com/office/drawing/2014/main" id="{B484891E-9954-48E5-BCAE-68C21CCDB197}"/>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01" name="Rectangle 100">
                <a:extLst>
                  <a:ext uri="{FF2B5EF4-FFF2-40B4-BE49-F238E27FC236}">
                    <a16:creationId xmlns:a16="http://schemas.microsoft.com/office/drawing/2014/main" id="{B8000414-9167-45A2-AB39-E25A78C34FDA}"/>
                  </a:ext>
                </a:extLst>
              </p:cNvPr>
              <p:cNvSpPr>
                <a:spLocks noChangeAspect="1"/>
              </p:cNvSpPr>
              <p:nvPr/>
            </p:nvSpPr>
            <p:spPr>
              <a:xfrm>
                <a:off x="130121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2" name="Group 101">
                <a:extLst>
                  <a:ext uri="{FF2B5EF4-FFF2-40B4-BE49-F238E27FC236}">
                    <a16:creationId xmlns:a16="http://schemas.microsoft.com/office/drawing/2014/main" id="{7A091E0E-A188-484A-9E6F-E8C02405511E}"/>
                  </a:ext>
                </a:extLst>
              </p:cNvPr>
              <p:cNvGrpSpPr/>
              <p:nvPr/>
            </p:nvGrpSpPr>
            <p:grpSpPr>
              <a:xfrm>
                <a:off x="101754" y="4282211"/>
                <a:ext cx="677859" cy="1409473"/>
                <a:chOff x="84256" y="4218473"/>
                <a:chExt cx="677859" cy="1409473"/>
              </a:xfrm>
            </p:grpSpPr>
            <p:sp>
              <p:nvSpPr>
                <p:cNvPr id="103" name="Rectangle 102">
                  <a:extLst>
                    <a:ext uri="{FF2B5EF4-FFF2-40B4-BE49-F238E27FC236}">
                      <a16:creationId xmlns:a16="http://schemas.microsoft.com/office/drawing/2014/main" id="{4C720200-BCF1-499E-866A-45C77F8163F5}"/>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4" name="Right Brace 103">
                  <a:extLst>
                    <a:ext uri="{FF2B5EF4-FFF2-40B4-BE49-F238E27FC236}">
                      <a16:creationId xmlns:a16="http://schemas.microsoft.com/office/drawing/2014/main" id="{EA0B4404-7D26-4EF0-9487-29A456D7EC24}"/>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6" name="TextBox 20">
                  <a:extLst>
                    <a:ext uri="{FF2B5EF4-FFF2-40B4-BE49-F238E27FC236}">
                      <a16:creationId xmlns:a16="http://schemas.microsoft.com/office/drawing/2014/main" id="{74F3F98A-D9CA-40DC-8D37-9686F2F47F80}"/>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49" name="Rectangle 148">
                <a:extLst>
                  <a:ext uri="{FF2B5EF4-FFF2-40B4-BE49-F238E27FC236}">
                    <a16:creationId xmlns:a16="http://schemas.microsoft.com/office/drawing/2014/main" id="{BAAE36BD-AB93-4C17-826B-9A9F7DF4C9CE}"/>
                  </a:ext>
                </a:extLst>
              </p:cNvPr>
              <p:cNvSpPr/>
              <p:nvPr/>
            </p:nvSpPr>
            <p:spPr>
              <a:xfrm>
                <a:off x="783284" y="5072893"/>
                <a:ext cx="641140" cy="619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 name="Group 6">
              <a:extLst>
                <a:ext uri="{FF2B5EF4-FFF2-40B4-BE49-F238E27FC236}">
                  <a16:creationId xmlns:a16="http://schemas.microsoft.com/office/drawing/2014/main" id="{1F8AF811-EA8F-4785-9CEC-EBB1D1A17565}"/>
                </a:ext>
              </a:extLst>
            </p:cNvPr>
            <p:cNvGrpSpPr/>
            <p:nvPr/>
          </p:nvGrpSpPr>
          <p:grpSpPr>
            <a:xfrm>
              <a:off x="770230" y="5074422"/>
              <a:ext cx="1702221" cy="1122932"/>
              <a:chOff x="770230" y="5074422"/>
              <a:chExt cx="1702221" cy="1122932"/>
            </a:xfrm>
          </p:grpSpPr>
          <p:sp>
            <p:nvSpPr>
              <p:cNvPr id="97" name="TextBox 25">
                <a:extLst>
                  <a:ext uri="{FF2B5EF4-FFF2-40B4-BE49-F238E27FC236}">
                    <a16:creationId xmlns:a16="http://schemas.microsoft.com/office/drawing/2014/main" id="{7C78B90B-D63A-4DA9-A5D1-C96AA841BAFB}"/>
                  </a:ext>
                </a:extLst>
              </p:cNvPr>
              <p:cNvSpPr txBox="1"/>
              <p:nvPr/>
            </p:nvSpPr>
            <p:spPr>
              <a:xfrm>
                <a:off x="1468858" y="5950727"/>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cxnSp>
            <p:nvCxnSpPr>
              <p:cNvPr id="100" name="Elbow Connector 26">
                <a:extLst>
                  <a:ext uri="{FF2B5EF4-FFF2-40B4-BE49-F238E27FC236}">
                    <a16:creationId xmlns:a16="http://schemas.microsoft.com/office/drawing/2014/main" id="{57DE268B-D2E0-4F61-81D0-49B073C93292}"/>
                  </a:ext>
                </a:extLst>
              </p:cNvPr>
              <p:cNvCxnSpPr>
                <a:cxnSpLocks/>
                <a:stCxn id="97" idx="1"/>
                <a:endCxn id="98" idx="2"/>
              </p:cNvCxnSpPr>
              <p:nvPr/>
            </p:nvCxnSpPr>
            <p:spPr>
              <a:xfrm rot="10800000">
                <a:off x="923959" y="5692648"/>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98F5C8A4-DAFB-4E80-81B9-CD81A340231D}"/>
                  </a:ext>
                </a:extLst>
              </p:cNvPr>
              <p:cNvSpPr/>
              <p:nvPr/>
            </p:nvSpPr>
            <p:spPr>
              <a:xfrm>
                <a:off x="770230" y="5074422"/>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9" name="Group 8">
              <a:extLst>
                <a:ext uri="{FF2B5EF4-FFF2-40B4-BE49-F238E27FC236}">
                  <a16:creationId xmlns:a16="http://schemas.microsoft.com/office/drawing/2014/main" id="{464C0EC3-6424-490D-93D3-088D53DC1874}"/>
                </a:ext>
              </a:extLst>
            </p:cNvPr>
            <p:cNvGrpSpPr/>
            <p:nvPr/>
          </p:nvGrpSpPr>
          <p:grpSpPr>
            <a:xfrm>
              <a:off x="1067098" y="5074317"/>
              <a:ext cx="2832809" cy="1026435"/>
              <a:chOff x="1067098" y="5074317"/>
              <a:chExt cx="2832809" cy="1026435"/>
            </a:xfrm>
          </p:grpSpPr>
          <p:grpSp>
            <p:nvGrpSpPr>
              <p:cNvPr id="89" name="Group 88">
                <a:extLst>
                  <a:ext uri="{FF2B5EF4-FFF2-40B4-BE49-F238E27FC236}">
                    <a16:creationId xmlns:a16="http://schemas.microsoft.com/office/drawing/2014/main" id="{36032405-B240-4EAA-95AF-55447D95A786}"/>
                  </a:ext>
                </a:extLst>
              </p:cNvPr>
              <p:cNvGrpSpPr/>
              <p:nvPr/>
            </p:nvGrpSpPr>
            <p:grpSpPr>
              <a:xfrm>
                <a:off x="1124654" y="5698130"/>
                <a:ext cx="2775253" cy="402622"/>
                <a:chOff x="4294335" y="5700428"/>
                <a:chExt cx="2775253" cy="402622"/>
              </a:xfrm>
            </p:grpSpPr>
            <p:sp>
              <p:nvSpPr>
                <p:cNvPr id="95" name="TextBox 22">
                  <a:extLst>
                    <a:ext uri="{FF2B5EF4-FFF2-40B4-BE49-F238E27FC236}">
                      <a16:creationId xmlns:a16="http://schemas.microsoft.com/office/drawing/2014/main" id="{865AAE91-7A01-442C-99FE-042E329AD163}"/>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96" name="Elbow Connector 24">
                  <a:extLst>
                    <a:ext uri="{FF2B5EF4-FFF2-40B4-BE49-F238E27FC236}">
                      <a16:creationId xmlns:a16="http://schemas.microsoft.com/office/drawing/2014/main" id="{2ED0852D-BB55-4EF6-85E3-6C9F8E044A03}"/>
                    </a:ext>
                  </a:extLst>
                </p:cNvPr>
                <p:cNvCxnSpPr>
                  <a:cxnSpLocks/>
                  <a:stCxn id="95"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0" name="Rectangle 169">
                <a:extLst>
                  <a:ext uri="{FF2B5EF4-FFF2-40B4-BE49-F238E27FC236}">
                    <a16:creationId xmlns:a16="http://schemas.microsoft.com/office/drawing/2014/main" id="{0DEEFD86-7AE8-41F3-B826-9F83B381344C}"/>
                  </a:ext>
                </a:extLst>
              </p:cNvPr>
              <p:cNvSpPr>
                <a:spLocks noChangeAspect="1"/>
              </p:cNvSpPr>
              <p:nvPr/>
            </p:nvSpPr>
            <p:spPr>
              <a:xfrm>
                <a:off x="1067098" y="5074317"/>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07" name="Rectangle 106">
            <a:extLst>
              <a:ext uri="{FF2B5EF4-FFF2-40B4-BE49-F238E27FC236}">
                <a16:creationId xmlns:a16="http://schemas.microsoft.com/office/drawing/2014/main" id="{712D8FF3-F3D0-40F7-9D0C-CC778C0FCFBD}"/>
              </a:ext>
            </a:extLst>
          </p:cNvPr>
          <p:cNvSpPr>
            <a:spLocks noChangeAspect="1"/>
          </p:cNvSpPr>
          <p:nvPr/>
        </p:nvSpPr>
        <p:spPr>
          <a:xfrm>
            <a:off x="3474720" y="5074920"/>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9" name="Group 98">
            <a:extLst>
              <a:ext uri="{FF2B5EF4-FFF2-40B4-BE49-F238E27FC236}">
                <a16:creationId xmlns:a16="http://schemas.microsoft.com/office/drawing/2014/main" id="{14A53B3C-C2D8-49E1-8D40-BE75CFC91756}"/>
              </a:ext>
            </a:extLst>
          </p:cNvPr>
          <p:cNvGrpSpPr/>
          <p:nvPr/>
        </p:nvGrpSpPr>
        <p:grpSpPr>
          <a:xfrm>
            <a:off x="4672584" y="4282083"/>
            <a:ext cx="3798153" cy="1915271"/>
            <a:chOff x="2386584" y="4282083"/>
            <a:chExt cx="3798153" cy="1915271"/>
          </a:xfrm>
        </p:grpSpPr>
        <p:grpSp>
          <p:nvGrpSpPr>
            <p:cNvPr id="106" name="Group 105">
              <a:extLst>
                <a:ext uri="{FF2B5EF4-FFF2-40B4-BE49-F238E27FC236}">
                  <a16:creationId xmlns:a16="http://schemas.microsoft.com/office/drawing/2014/main" id="{CD15EB18-E038-42DF-82B4-EAB02654F662}"/>
                </a:ext>
              </a:extLst>
            </p:cNvPr>
            <p:cNvGrpSpPr/>
            <p:nvPr/>
          </p:nvGrpSpPr>
          <p:grpSpPr>
            <a:xfrm>
              <a:off x="2386584" y="4282083"/>
              <a:ext cx="3798153" cy="1915271"/>
              <a:chOff x="101754" y="4282083"/>
              <a:chExt cx="3798153" cy="1915271"/>
            </a:xfrm>
          </p:grpSpPr>
          <p:grpSp>
            <p:nvGrpSpPr>
              <p:cNvPr id="109" name="Group 108">
                <a:extLst>
                  <a:ext uri="{FF2B5EF4-FFF2-40B4-BE49-F238E27FC236}">
                    <a16:creationId xmlns:a16="http://schemas.microsoft.com/office/drawing/2014/main" id="{EDFDE1C9-B108-48B9-A15B-BA22CB6DDC38}"/>
                  </a:ext>
                </a:extLst>
              </p:cNvPr>
              <p:cNvGrpSpPr/>
              <p:nvPr/>
            </p:nvGrpSpPr>
            <p:grpSpPr>
              <a:xfrm>
                <a:off x="101754" y="4282083"/>
                <a:ext cx="2727155" cy="1412972"/>
                <a:chOff x="101754" y="4282083"/>
                <a:chExt cx="2727155" cy="1412972"/>
              </a:xfrm>
            </p:grpSpPr>
            <p:sp>
              <p:nvSpPr>
                <p:cNvPr id="119" name="Rectangle 118">
                  <a:extLst>
                    <a:ext uri="{FF2B5EF4-FFF2-40B4-BE49-F238E27FC236}">
                      <a16:creationId xmlns:a16="http://schemas.microsoft.com/office/drawing/2014/main" id="{E69364EE-542A-405D-BAB0-01C1F6931225}"/>
                    </a:ext>
                  </a:extLst>
                </p:cNvPr>
                <p:cNvSpPr>
                  <a:spLocks noChangeAspect="1"/>
                </p:cNvSpPr>
                <p:nvPr/>
              </p:nvSpPr>
              <p:spPr>
                <a:xfrm>
                  <a:off x="1068372"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 name="TextBox 17">
                  <a:extLst>
                    <a:ext uri="{FF2B5EF4-FFF2-40B4-BE49-F238E27FC236}">
                      <a16:creationId xmlns:a16="http://schemas.microsoft.com/office/drawing/2014/main" id="{792BC6AD-E09B-4B70-BAA9-3D4814AA3837}"/>
                    </a:ext>
                  </a:extLst>
                </p:cNvPr>
                <p:cNvSpPr txBox="1"/>
                <p:nvPr/>
              </p:nvSpPr>
              <p:spPr>
                <a:xfrm>
                  <a:off x="853514" y="4527775"/>
                  <a:ext cx="394615" cy="24662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a:t>
                  </a:r>
                </a:p>
              </p:txBody>
            </p:sp>
            <p:sp>
              <p:nvSpPr>
                <p:cNvPr id="121" name="Rectangle 120">
                  <a:extLst>
                    <a:ext uri="{FF2B5EF4-FFF2-40B4-BE49-F238E27FC236}">
                      <a16:creationId xmlns:a16="http://schemas.microsoft.com/office/drawing/2014/main" id="{0F55B32E-907A-4B1D-B5D2-8F45F36C7020}"/>
                    </a:ext>
                  </a:extLst>
                </p:cNvPr>
                <p:cNvSpPr/>
                <p:nvPr/>
              </p:nvSpPr>
              <p:spPr>
                <a:xfrm>
                  <a:off x="777737" y="5073585"/>
                  <a:ext cx="292442" cy="61906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Rectangle 121">
                  <a:extLst>
                    <a:ext uri="{FF2B5EF4-FFF2-40B4-BE49-F238E27FC236}">
                      <a16:creationId xmlns:a16="http://schemas.microsoft.com/office/drawing/2014/main" id="{832B48FB-208B-45F9-B2A9-5E54F8BC92CC}"/>
                    </a:ext>
                  </a:extLst>
                </p:cNvPr>
                <p:cNvSpPr>
                  <a:spLocks noChangeAspect="1"/>
                </p:cNvSpPr>
                <p:nvPr/>
              </p:nvSpPr>
              <p:spPr>
                <a:xfrm>
                  <a:off x="118388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3" name="Group 122">
                  <a:extLst>
                    <a:ext uri="{FF2B5EF4-FFF2-40B4-BE49-F238E27FC236}">
                      <a16:creationId xmlns:a16="http://schemas.microsoft.com/office/drawing/2014/main" id="{4DC9E28A-23C2-4194-8271-1B0FB7F9E806}"/>
                    </a:ext>
                  </a:extLst>
                </p:cNvPr>
                <p:cNvGrpSpPr/>
                <p:nvPr/>
              </p:nvGrpSpPr>
              <p:grpSpPr>
                <a:xfrm>
                  <a:off x="1420078" y="4282083"/>
                  <a:ext cx="1408831" cy="1410151"/>
                  <a:chOff x="1052865" y="4217796"/>
                  <a:chExt cx="1408831" cy="1410151"/>
                </a:xfrm>
              </p:grpSpPr>
              <p:sp>
                <p:nvSpPr>
                  <p:cNvPr id="172" name="Rectangle 171">
                    <a:extLst>
                      <a:ext uri="{FF2B5EF4-FFF2-40B4-BE49-F238E27FC236}">
                        <a16:creationId xmlns:a16="http://schemas.microsoft.com/office/drawing/2014/main" id="{801047E3-D5E3-40BE-B90D-EE0CC450B4E6}"/>
                      </a:ext>
                    </a:extLst>
                  </p:cNvPr>
                  <p:cNvSpPr/>
                  <p:nvPr/>
                </p:nvSpPr>
                <p:spPr>
                  <a:xfrm>
                    <a:off x="1052865" y="5008885"/>
                    <a:ext cx="14004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 name="Right Brace 172">
                    <a:extLst>
                      <a:ext uri="{FF2B5EF4-FFF2-40B4-BE49-F238E27FC236}">
                        <a16:creationId xmlns:a16="http://schemas.microsoft.com/office/drawing/2014/main" id="{92D54464-500E-4DAD-819B-BE3530A75B04}"/>
                      </a:ext>
                    </a:extLst>
                  </p:cNvPr>
                  <p:cNvSpPr/>
                  <p:nvPr/>
                </p:nvSpPr>
                <p:spPr>
                  <a:xfrm rot="16200000">
                    <a:off x="1637506" y="4185204"/>
                    <a:ext cx="235939" cy="14004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4" name="TextBox 21">
                    <a:extLst>
                      <a:ext uri="{FF2B5EF4-FFF2-40B4-BE49-F238E27FC236}">
                        <a16:creationId xmlns:a16="http://schemas.microsoft.com/office/drawing/2014/main" id="{A7620F7E-51CA-4B63-82CC-91762C1F5148}"/>
                      </a:ext>
                    </a:extLst>
                  </p:cNvPr>
                  <p:cNvSpPr txBox="1"/>
                  <p:nvPr/>
                </p:nvSpPr>
                <p:spPr>
                  <a:xfrm>
                    <a:off x="1295230" y="4217796"/>
                    <a:ext cx="1166466" cy="4315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Packet Payload</a:t>
                    </a:r>
                  </a:p>
                </p:txBody>
              </p:sp>
            </p:grpSp>
            <p:sp>
              <p:nvSpPr>
                <p:cNvPr id="124" name="Rectangle 123">
                  <a:extLst>
                    <a:ext uri="{FF2B5EF4-FFF2-40B4-BE49-F238E27FC236}">
                      <a16:creationId xmlns:a16="http://schemas.microsoft.com/office/drawing/2014/main" id="{1953CBDD-917E-4184-9A0F-692B3A1D1559}"/>
                    </a:ext>
                  </a:extLst>
                </p:cNvPr>
                <p:cNvSpPr>
                  <a:spLocks noChangeAspect="1"/>
                </p:cNvSpPr>
                <p:nvPr/>
              </p:nvSpPr>
              <p:spPr>
                <a:xfrm>
                  <a:off x="1301216" y="5073263"/>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5" name="Group 124">
                  <a:extLst>
                    <a:ext uri="{FF2B5EF4-FFF2-40B4-BE49-F238E27FC236}">
                      <a16:creationId xmlns:a16="http://schemas.microsoft.com/office/drawing/2014/main" id="{8A1639AD-B6CB-43E0-9FD2-441DEC68E5AD}"/>
                    </a:ext>
                  </a:extLst>
                </p:cNvPr>
                <p:cNvGrpSpPr/>
                <p:nvPr/>
              </p:nvGrpSpPr>
              <p:grpSpPr>
                <a:xfrm>
                  <a:off x="101754" y="4282211"/>
                  <a:ext cx="677859" cy="1409473"/>
                  <a:chOff x="84256" y="4218473"/>
                  <a:chExt cx="677859" cy="1409473"/>
                </a:xfrm>
              </p:grpSpPr>
              <p:sp>
                <p:nvSpPr>
                  <p:cNvPr id="144" name="Rectangle 143">
                    <a:extLst>
                      <a:ext uri="{FF2B5EF4-FFF2-40B4-BE49-F238E27FC236}">
                        <a16:creationId xmlns:a16="http://schemas.microsoft.com/office/drawing/2014/main" id="{572DD363-F68A-41F7-A5BD-56AAEDE508B3}"/>
                      </a:ext>
                    </a:extLst>
                  </p:cNvPr>
                  <p:cNvSpPr/>
                  <p:nvPr/>
                </p:nvSpPr>
                <p:spPr>
                  <a:xfrm>
                    <a:off x="307158" y="5008884"/>
                    <a:ext cx="454957" cy="6190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8" name="Right Brace 147">
                    <a:extLst>
                      <a:ext uri="{FF2B5EF4-FFF2-40B4-BE49-F238E27FC236}">
                        <a16:creationId xmlns:a16="http://schemas.microsoft.com/office/drawing/2014/main" id="{34C2572B-E363-47FD-8B90-7E9E1CDD7243}"/>
                      </a:ext>
                    </a:extLst>
                  </p:cNvPr>
                  <p:cNvSpPr/>
                  <p:nvPr/>
                </p:nvSpPr>
                <p:spPr>
                  <a:xfrm rot="16200000">
                    <a:off x="416667" y="4641985"/>
                    <a:ext cx="235939" cy="4549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1" name="TextBox 20">
                    <a:extLst>
                      <a:ext uri="{FF2B5EF4-FFF2-40B4-BE49-F238E27FC236}">
                        <a16:creationId xmlns:a16="http://schemas.microsoft.com/office/drawing/2014/main" id="{623B7D49-2BF6-4CA8-899A-8A6C882926DF}"/>
                      </a:ext>
                    </a:extLst>
                  </p:cNvPr>
                  <p:cNvSpPr txBox="1"/>
                  <p:nvPr/>
                </p:nvSpPr>
                <p:spPr>
                  <a:xfrm>
                    <a:off x="84256" y="4218473"/>
                    <a:ext cx="668476" cy="4315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mj-lt"/>
                      </a:rPr>
                      <a:t>Packet</a:t>
                    </a:r>
                  </a:p>
                  <a:p>
                    <a:pPr algn="ctr"/>
                    <a:r>
                      <a:rPr lang="en-US" dirty="0">
                        <a:latin typeface="+mj-lt"/>
                      </a:rPr>
                      <a:t>Header</a:t>
                    </a:r>
                  </a:p>
                </p:txBody>
              </p:sp>
            </p:grpSp>
            <p:sp>
              <p:nvSpPr>
                <p:cNvPr id="143" name="Rectangle 142">
                  <a:extLst>
                    <a:ext uri="{FF2B5EF4-FFF2-40B4-BE49-F238E27FC236}">
                      <a16:creationId xmlns:a16="http://schemas.microsoft.com/office/drawing/2014/main" id="{82304255-0BFE-4E92-A39A-C50D28EC06F8}"/>
                    </a:ext>
                  </a:extLst>
                </p:cNvPr>
                <p:cNvSpPr/>
                <p:nvPr/>
              </p:nvSpPr>
              <p:spPr>
                <a:xfrm>
                  <a:off x="783284" y="5072893"/>
                  <a:ext cx="641140" cy="619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0" name="Group 109">
                <a:extLst>
                  <a:ext uri="{FF2B5EF4-FFF2-40B4-BE49-F238E27FC236}">
                    <a16:creationId xmlns:a16="http://schemas.microsoft.com/office/drawing/2014/main" id="{0A2DB428-BFC0-470F-ADDA-8F60ED12E14F}"/>
                  </a:ext>
                </a:extLst>
              </p:cNvPr>
              <p:cNvGrpSpPr/>
              <p:nvPr/>
            </p:nvGrpSpPr>
            <p:grpSpPr>
              <a:xfrm>
                <a:off x="770230" y="5074422"/>
                <a:ext cx="1702221" cy="1122932"/>
                <a:chOff x="770230" y="5074422"/>
                <a:chExt cx="1702221" cy="1122932"/>
              </a:xfrm>
            </p:grpSpPr>
            <p:sp>
              <p:nvSpPr>
                <p:cNvPr id="116" name="TextBox 25">
                  <a:extLst>
                    <a:ext uri="{FF2B5EF4-FFF2-40B4-BE49-F238E27FC236}">
                      <a16:creationId xmlns:a16="http://schemas.microsoft.com/office/drawing/2014/main" id="{36E68223-26A3-4844-97E0-CB7865FB6E80}"/>
                    </a:ext>
                  </a:extLst>
                </p:cNvPr>
                <p:cNvSpPr txBox="1"/>
                <p:nvPr/>
              </p:nvSpPr>
              <p:spPr>
                <a:xfrm>
                  <a:off x="1468858" y="5950727"/>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cxnSp>
              <p:nvCxnSpPr>
                <p:cNvPr id="117" name="Elbow Connector 26">
                  <a:extLst>
                    <a:ext uri="{FF2B5EF4-FFF2-40B4-BE49-F238E27FC236}">
                      <a16:creationId xmlns:a16="http://schemas.microsoft.com/office/drawing/2014/main" id="{E42C3962-D5C4-42B9-9075-1B383409AC82}"/>
                    </a:ext>
                  </a:extLst>
                </p:cNvPr>
                <p:cNvCxnSpPr>
                  <a:cxnSpLocks/>
                  <a:stCxn id="116" idx="1"/>
                  <a:endCxn id="121" idx="2"/>
                </p:cNvCxnSpPr>
                <p:nvPr/>
              </p:nvCxnSpPr>
              <p:spPr>
                <a:xfrm rot="10800000">
                  <a:off x="923959" y="5692648"/>
                  <a:ext cx="544900" cy="381393"/>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1C801BF6-3D41-4FD5-B9C6-4B680BFB20F2}"/>
                    </a:ext>
                  </a:extLst>
                </p:cNvPr>
                <p:cNvSpPr/>
                <p:nvPr/>
              </p:nvSpPr>
              <p:spPr>
                <a:xfrm>
                  <a:off x="770230" y="5074422"/>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1" name="Group 110">
                <a:extLst>
                  <a:ext uri="{FF2B5EF4-FFF2-40B4-BE49-F238E27FC236}">
                    <a16:creationId xmlns:a16="http://schemas.microsoft.com/office/drawing/2014/main" id="{186BF5AD-3F8F-49F8-89CD-714A6FD9F514}"/>
                  </a:ext>
                </a:extLst>
              </p:cNvPr>
              <p:cNvGrpSpPr/>
              <p:nvPr/>
            </p:nvGrpSpPr>
            <p:grpSpPr>
              <a:xfrm>
                <a:off x="1067098" y="5074317"/>
                <a:ext cx="2832809" cy="1026435"/>
                <a:chOff x="1067098" y="5074317"/>
                <a:chExt cx="2832809" cy="1026435"/>
              </a:xfrm>
            </p:grpSpPr>
            <p:grpSp>
              <p:nvGrpSpPr>
                <p:cNvPr id="112" name="Group 111">
                  <a:extLst>
                    <a:ext uri="{FF2B5EF4-FFF2-40B4-BE49-F238E27FC236}">
                      <a16:creationId xmlns:a16="http://schemas.microsoft.com/office/drawing/2014/main" id="{6E450695-9CCF-4CAD-99F3-122C01BC3DEC}"/>
                    </a:ext>
                  </a:extLst>
                </p:cNvPr>
                <p:cNvGrpSpPr/>
                <p:nvPr/>
              </p:nvGrpSpPr>
              <p:grpSpPr>
                <a:xfrm>
                  <a:off x="1124654" y="5698130"/>
                  <a:ext cx="2775253" cy="402622"/>
                  <a:chOff x="4294335" y="5700428"/>
                  <a:chExt cx="2775253" cy="402622"/>
                </a:xfrm>
              </p:grpSpPr>
              <p:sp>
                <p:nvSpPr>
                  <p:cNvPr id="114" name="TextBox 22">
                    <a:extLst>
                      <a:ext uri="{FF2B5EF4-FFF2-40B4-BE49-F238E27FC236}">
                        <a16:creationId xmlns:a16="http://schemas.microsoft.com/office/drawing/2014/main" id="{22C2CF1C-623C-4897-9234-F80593968EA3}"/>
                      </a:ext>
                    </a:extLst>
                  </p:cNvPr>
                  <p:cNvSpPr txBox="1"/>
                  <p:nvPr/>
                </p:nvSpPr>
                <p:spPr>
                  <a:xfrm>
                    <a:off x="4444483" y="57337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15" name="Elbow Connector 24">
                    <a:extLst>
                      <a:ext uri="{FF2B5EF4-FFF2-40B4-BE49-F238E27FC236}">
                        <a16:creationId xmlns:a16="http://schemas.microsoft.com/office/drawing/2014/main" id="{922AD9FB-3187-4E29-94A7-79689356B4D4}"/>
                      </a:ext>
                    </a:extLst>
                  </p:cNvPr>
                  <p:cNvCxnSpPr>
                    <a:cxnSpLocks/>
                    <a:stCxn id="114" idx="1"/>
                  </p:cNvCxnSpPr>
                  <p:nvPr/>
                </p:nvCxnSpPr>
                <p:spPr>
                  <a:xfrm rot="10800000">
                    <a:off x="4294335" y="5700428"/>
                    <a:ext cx="150148" cy="217957"/>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3" name="Rectangle 112">
                  <a:extLst>
                    <a:ext uri="{FF2B5EF4-FFF2-40B4-BE49-F238E27FC236}">
                      <a16:creationId xmlns:a16="http://schemas.microsoft.com/office/drawing/2014/main" id="{7CFB9AFF-E53A-4669-9EE3-5C60F519AA8B}"/>
                    </a:ext>
                  </a:extLst>
                </p:cNvPr>
                <p:cNvSpPr>
                  <a:spLocks noChangeAspect="1"/>
                </p:cNvSpPr>
                <p:nvPr/>
              </p:nvSpPr>
              <p:spPr>
                <a:xfrm>
                  <a:off x="1067098" y="5074317"/>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08" name="Rectangle 107">
              <a:extLst>
                <a:ext uri="{FF2B5EF4-FFF2-40B4-BE49-F238E27FC236}">
                  <a16:creationId xmlns:a16="http://schemas.microsoft.com/office/drawing/2014/main" id="{180B02D6-A307-4534-86CF-631D885C88B1}"/>
                </a:ext>
              </a:extLst>
            </p:cNvPr>
            <p:cNvSpPr>
              <a:spLocks noChangeAspect="1"/>
            </p:cNvSpPr>
            <p:nvPr/>
          </p:nvSpPr>
          <p:spPr>
            <a:xfrm>
              <a:off x="3474720" y="5074920"/>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75" name="Rectangle 174">
            <a:extLst>
              <a:ext uri="{FF2B5EF4-FFF2-40B4-BE49-F238E27FC236}">
                <a16:creationId xmlns:a16="http://schemas.microsoft.com/office/drawing/2014/main" id="{DE17DBBE-1D25-4682-BC83-9CFFA242F7F0}"/>
              </a:ext>
            </a:extLst>
          </p:cNvPr>
          <p:cNvSpPr>
            <a:spLocks noChangeAspect="1"/>
          </p:cNvSpPr>
          <p:nvPr/>
        </p:nvSpPr>
        <p:spPr>
          <a:xfrm>
            <a:off x="5879592" y="5072893"/>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6" name="Group 175">
            <a:extLst>
              <a:ext uri="{FF2B5EF4-FFF2-40B4-BE49-F238E27FC236}">
                <a16:creationId xmlns:a16="http://schemas.microsoft.com/office/drawing/2014/main" id="{E477EE9B-9F7C-48B8-AC4D-9B7EFA7E65F1}"/>
              </a:ext>
            </a:extLst>
          </p:cNvPr>
          <p:cNvGrpSpPr/>
          <p:nvPr/>
        </p:nvGrpSpPr>
        <p:grpSpPr>
          <a:xfrm>
            <a:off x="5058468" y="5075738"/>
            <a:ext cx="3232862" cy="1200291"/>
            <a:chOff x="6831002" y="1935164"/>
            <a:chExt cx="3232862" cy="1200291"/>
          </a:xfrm>
        </p:grpSpPr>
        <p:sp>
          <p:nvSpPr>
            <p:cNvPr id="177" name="Rectangle 176">
              <a:extLst>
                <a:ext uri="{FF2B5EF4-FFF2-40B4-BE49-F238E27FC236}">
                  <a16:creationId xmlns:a16="http://schemas.microsoft.com/office/drawing/2014/main" id="{2733C62F-A4A3-448D-9F69-61F7B84AE91A}"/>
                </a:ext>
              </a:extLst>
            </p:cNvPr>
            <p:cNvSpPr>
              <a:spLocks noChangeAspect="1"/>
            </p:cNvSpPr>
            <p:nvPr/>
          </p:nvSpPr>
          <p:spPr>
            <a:xfrm>
              <a:off x="9710672" y="1935164"/>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8" name="Group 177">
              <a:extLst>
                <a:ext uri="{FF2B5EF4-FFF2-40B4-BE49-F238E27FC236}">
                  <a16:creationId xmlns:a16="http://schemas.microsoft.com/office/drawing/2014/main" id="{78FE1A0F-A7A1-4008-9DC1-2E8C1FEE4D54}"/>
                </a:ext>
              </a:extLst>
            </p:cNvPr>
            <p:cNvGrpSpPr/>
            <p:nvPr/>
          </p:nvGrpSpPr>
          <p:grpSpPr>
            <a:xfrm>
              <a:off x="7698158" y="1935486"/>
              <a:ext cx="2014321" cy="1199969"/>
              <a:chOff x="-960888" y="5008884"/>
              <a:chExt cx="2014321" cy="1199969"/>
            </a:xfrm>
          </p:grpSpPr>
          <p:sp>
            <p:nvSpPr>
              <p:cNvPr id="184" name="TextBox 25">
                <a:extLst>
                  <a:ext uri="{FF2B5EF4-FFF2-40B4-BE49-F238E27FC236}">
                    <a16:creationId xmlns:a16="http://schemas.microsoft.com/office/drawing/2014/main" id="{E0C9CC23-2D0E-42DB-A5DB-333013E2DEBC}"/>
                  </a:ext>
                </a:extLst>
              </p:cNvPr>
              <p:cNvSpPr txBox="1"/>
              <p:nvPr/>
            </p:nvSpPr>
            <p:spPr>
              <a:xfrm>
                <a:off x="-960888" y="5962226"/>
                <a:ext cx="1003593" cy="2466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header</a:t>
                </a:r>
              </a:p>
            </p:txBody>
          </p:sp>
          <p:sp>
            <p:nvSpPr>
              <p:cNvPr id="185" name="Rectangle 184">
                <a:extLst>
                  <a:ext uri="{FF2B5EF4-FFF2-40B4-BE49-F238E27FC236}">
                    <a16:creationId xmlns:a16="http://schemas.microsoft.com/office/drawing/2014/main" id="{D2A17DF6-3DEA-40B8-93C9-966166BF724C}"/>
                  </a:ext>
                </a:extLst>
              </p:cNvPr>
              <p:cNvSpPr/>
              <p:nvPr/>
            </p:nvSpPr>
            <p:spPr>
              <a:xfrm>
                <a:off x="760991" y="500888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86" name="Elbow Connector 26">
                <a:extLst>
                  <a:ext uri="{FF2B5EF4-FFF2-40B4-BE49-F238E27FC236}">
                    <a16:creationId xmlns:a16="http://schemas.microsoft.com/office/drawing/2014/main" id="{D4ABA3C9-A69E-448D-86B5-9862AFC997FE}"/>
                  </a:ext>
                </a:extLst>
              </p:cNvPr>
              <p:cNvCxnSpPr>
                <a:cxnSpLocks/>
                <a:stCxn id="184" idx="3"/>
                <a:endCxn id="185" idx="2"/>
              </p:cNvCxnSpPr>
              <p:nvPr/>
            </p:nvCxnSpPr>
            <p:spPr>
              <a:xfrm flipV="1">
                <a:off x="42705" y="5627946"/>
                <a:ext cx="864507" cy="457594"/>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9" name="Rectangle 178">
              <a:extLst>
                <a:ext uri="{FF2B5EF4-FFF2-40B4-BE49-F238E27FC236}">
                  <a16:creationId xmlns:a16="http://schemas.microsoft.com/office/drawing/2014/main" id="{4BB7C33D-E033-42C6-92C0-257696A543CE}"/>
                </a:ext>
              </a:extLst>
            </p:cNvPr>
            <p:cNvSpPr>
              <a:spLocks noChangeAspect="1"/>
            </p:cNvSpPr>
            <p:nvPr/>
          </p:nvSpPr>
          <p:spPr>
            <a:xfrm>
              <a:off x="9826186" y="1935164"/>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0" name="Group 179">
              <a:extLst>
                <a:ext uri="{FF2B5EF4-FFF2-40B4-BE49-F238E27FC236}">
                  <a16:creationId xmlns:a16="http://schemas.microsoft.com/office/drawing/2014/main" id="{5CCD3733-7409-4A83-9CA5-277BF5AECE75}"/>
                </a:ext>
              </a:extLst>
            </p:cNvPr>
            <p:cNvGrpSpPr/>
            <p:nvPr/>
          </p:nvGrpSpPr>
          <p:grpSpPr>
            <a:xfrm>
              <a:off x="6831002" y="2556956"/>
              <a:ext cx="3055358" cy="380297"/>
              <a:chOff x="1358383" y="5697353"/>
              <a:chExt cx="3055358" cy="380297"/>
            </a:xfrm>
          </p:grpSpPr>
          <p:sp>
            <p:nvSpPr>
              <p:cNvPr id="182" name="TextBox 22">
                <a:extLst>
                  <a:ext uri="{FF2B5EF4-FFF2-40B4-BE49-F238E27FC236}">
                    <a16:creationId xmlns:a16="http://schemas.microsoft.com/office/drawing/2014/main" id="{07F1EABF-B23D-4774-B5E5-406066BB57C4}"/>
                  </a:ext>
                </a:extLst>
              </p:cNvPr>
              <p:cNvSpPr txBox="1"/>
              <p:nvPr/>
            </p:nvSpPr>
            <p:spPr>
              <a:xfrm>
                <a:off x="1358383" y="5708318"/>
                <a:ext cx="26251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j-lt"/>
                  </a:rPr>
                  <a:t>INT metadata value</a:t>
                </a:r>
              </a:p>
            </p:txBody>
          </p:sp>
          <p:cxnSp>
            <p:nvCxnSpPr>
              <p:cNvPr id="183" name="Elbow Connector 24">
                <a:extLst>
                  <a:ext uri="{FF2B5EF4-FFF2-40B4-BE49-F238E27FC236}">
                    <a16:creationId xmlns:a16="http://schemas.microsoft.com/office/drawing/2014/main" id="{1403CBD6-8465-4C3E-A120-2A692262DCD2}"/>
                  </a:ext>
                </a:extLst>
              </p:cNvPr>
              <p:cNvCxnSpPr>
                <a:cxnSpLocks/>
                <a:stCxn id="182" idx="3"/>
                <a:endCxn id="179" idx="2"/>
              </p:cNvCxnSpPr>
              <p:nvPr/>
            </p:nvCxnSpPr>
            <p:spPr>
              <a:xfrm flipV="1">
                <a:off x="3983488" y="5697353"/>
                <a:ext cx="430253" cy="195631"/>
              </a:xfrm>
              <a:prstGeom prst="bent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81" name="Rectangle 180">
              <a:extLst>
                <a:ext uri="{FF2B5EF4-FFF2-40B4-BE49-F238E27FC236}">
                  <a16:creationId xmlns:a16="http://schemas.microsoft.com/office/drawing/2014/main" id="{D6D6AFC2-0497-4752-91C2-C3D3E574335E}"/>
                </a:ext>
              </a:extLst>
            </p:cNvPr>
            <p:cNvSpPr>
              <a:spLocks noChangeAspect="1"/>
            </p:cNvSpPr>
            <p:nvPr/>
          </p:nvSpPr>
          <p:spPr>
            <a:xfrm>
              <a:off x="9943516" y="1935164"/>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84446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3.61111E-6 1.11111E-6 L 0.25 1.11111E-6 " pathEditMode="relative" rAng="0" ptsTypes="AA">
                                      <p:cBhvr>
                                        <p:cTn id="10" dur="2000" fill="hold"/>
                                        <p:tgtEl>
                                          <p:spTgt spid="4"/>
                                        </p:tgtEl>
                                        <p:attrNameLst>
                                          <p:attrName>ppt_x</p:attrName>
                                          <p:attrName>ppt_y</p:attrName>
                                        </p:attrNameLst>
                                      </p:cBhvr>
                                      <p:rCtr x="12500" y="0"/>
                                    </p:animMotion>
                                  </p:childTnLst>
                                </p:cTn>
                              </p:par>
                              <p:par>
                                <p:cTn id="11" presetID="63" presetClass="path" presetSubtype="0" accel="50000" decel="50000" fill="hold" grpId="1" nodeType="withEffect">
                                  <p:stCondLst>
                                    <p:cond delay="0"/>
                                  </p:stCondLst>
                                  <p:childTnLst>
                                    <p:animMotion origin="layout" path="M 0 0 L 0.25 0 E" pathEditMode="relative" ptsTypes="">
                                      <p:cBhvr>
                                        <p:cTn id="12" dur="2000" fill="hold"/>
                                        <p:tgtEl>
                                          <p:spTgt spid="107"/>
                                        </p:tgtEl>
                                        <p:attrNameLst>
                                          <p:attrName>ppt_x</p:attrName>
                                          <p:attrName>ppt_y</p:attrName>
                                        </p:attrNameLst>
                                      </p:cBhvr>
                                    </p:animMotion>
                                  </p:childTnLst>
                                </p:cTn>
                              </p:par>
                            </p:childTnLst>
                          </p:cTn>
                        </p:par>
                        <p:par>
                          <p:cTn id="13" fill="hold">
                            <p:stCondLst>
                              <p:cond delay="2500"/>
                            </p:stCondLst>
                            <p:childTnLst>
                              <p:par>
                                <p:cTn id="14" presetID="1" presetClass="exit" presetSubtype="0" fill="hold" grpId="2" nodeType="afterEffect">
                                  <p:stCondLst>
                                    <p:cond delay="0"/>
                                  </p:stCondLst>
                                  <p:childTnLst>
                                    <p:set>
                                      <p:cBhvr>
                                        <p:cTn id="15" dur="1" fill="hold">
                                          <p:stCondLst>
                                            <p:cond delay="0"/>
                                          </p:stCondLst>
                                        </p:cTn>
                                        <p:tgtEl>
                                          <p:spTgt spid="107"/>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99"/>
                                        </p:tgtEl>
                                        <p:attrNameLst>
                                          <p:attrName>style.visibility</p:attrName>
                                        </p:attrNameLst>
                                      </p:cBhvr>
                                      <p:to>
                                        <p:strVal val="visible"/>
                                      </p:to>
                                    </p:se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75"/>
                                        </p:tgtEl>
                                        <p:attrNameLst>
                                          <p:attrName>style.visibility</p:attrName>
                                        </p:attrNameLst>
                                      </p:cBhvr>
                                      <p:to>
                                        <p:strVal val="visible"/>
                                      </p:to>
                                    </p:set>
                                    <p:animEffect transition="in" filter="fade">
                                      <p:cBhvr>
                                        <p:cTn id="23" dur="500"/>
                                        <p:tgtEl>
                                          <p:spTgt spid="175"/>
                                        </p:tgtEl>
                                      </p:cBhvr>
                                    </p:animEffect>
                                  </p:childTnLst>
                                </p:cTn>
                              </p:par>
                            </p:childTnLst>
                          </p:cTn>
                        </p:par>
                        <p:par>
                          <p:cTn id="24" fill="hold">
                            <p:stCondLst>
                              <p:cond delay="3000"/>
                            </p:stCondLst>
                            <p:childTnLst>
                              <p:par>
                                <p:cTn id="25" presetID="63" presetClass="path" presetSubtype="0" accel="50000" decel="50000" fill="hold" grpId="1" nodeType="afterEffect">
                                  <p:stCondLst>
                                    <p:cond delay="0"/>
                                  </p:stCondLst>
                                  <p:childTnLst>
                                    <p:animMotion origin="layout" path="M 8.33333E-7 -3.7037E-6 L 0.25 -3.7037E-6 " pathEditMode="relative" rAng="0" ptsTypes="AA">
                                      <p:cBhvr>
                                        <p:cTn id="26" dur="2000" fill="hold"/>
                                        <p:tgtEl>
                                          <p:spTgt spid="175"/>
                                        </p:tgtEl>
                                        <p:attrNameLst>
                                          <p:attrName>ppt_x</p:attrName>
                                          <p:attrName>ppt_y</p:attrName>
                                        </p:attrNameLst>
                                      </p:cBhvr>
                                      <p:rCtr x="12500" y="0"/>
                                    </p:animMotion>
                                  </p:childTnLst>
                                </p:cTn>
                              </p:par>
                              <p:par>
                                <p:cTn id="27" presetID="63" presetClass="path" presetSubtype="0" accel="50000" decel="50000" fill="hold" nodeType="withEffect">
                                  <p:stCondLst>
                                    <p:cond delay="0"/>
                                  </p:stCondLst>
                                  <p:childTnLst>
                                    <p:animMotion origin="layout" path="M 0 0 L 0.25 0 E" pathEditMode="relative" ptsTypes="">
                                      <p:cBhvr>
                                        <p:cTn id="28" dur="2000" fill="hold"/>
                                        <p:tgtEl>
                                          <p:spTgt spid="99"/>
                                        </p:tgtEl>
                                        <p:attrNameLst>
                                          <p:attrName>ppt_x</p:attrName>
                                          <p:attrName>ppt_y</p:attrName>
                                        </p:attrNameLst>
                                      </p:cBhvr>
                                    </p:animMotion>
                                  </p:childTnLst>
                                </p:cTn>
                              </p:par>
                            </p:childTnLst>
                          </p:cTn>
                        </p:par>
                        <p:par>
                          <p:cTn id="29" fill="hold">
                            <p:stCondLst>
                              <p:cond delay="5000"/>
                            </p:stCondLst>
                            <p:childTnLst>
                              <p:par>
                                <p:cTn id="30" presetID="1" presetClass="exit" presetSubtype="0" fill="hold" grpId="2" nodeType="afterEffect">
                                  <p:stCondLst>
                                    <p:cond delay="0"/>
                                  </p:stCondLst>
                                  <p:childTnLst>
                                    <p:set>
                                      <p:cBhvr>
                                        <p:cTn id="31" dur="1" fill="hold">
                                          <p:stCondLst>
                                            <p:cond delay="0"/>
                                          </p:stCondLst>
                                        </p:cTn>
                                        <p:tgtEl>
                                          <p:spTgt spid="175"/>
                                        </p:tgtEl>
                                        <p:attrNameLst>
                                          <p:attrName>style.visibility</p:attrName>
                                        </p:attrNameLst>
                                      </p:cBhvr>
                                      <p:to>
                                        <p:strVal val="hidden"/>
                                      </p:to>
                                    </p:set>
                                  </p:childTnLst>
                                </p:cTn>
                              </p:par>
                            </p:childTnLst>
                          </p:cTn>
                        </p:par>
                        <p:par>
                          <p:cTn id="32" fill="hold">
                            <p:stCondLst>
                              <p:cond delay="5000"/>
                            </p:stCondLst>
                            <p:childTnLst>
                              <p:par>
                                <p:cTn id="33" presetID="1" presetClass="exit" presetSubtype="0" fill="hold" nodeType="afterEffect">
                                  <p:stCondLst>
                                    <p:cond delay="0"/>
                                  </p:stCondLst>
                                  <p:childTnLst>
                                    <p:set>
                                      <p:cBhvr>
                                        <p:cTn id="34" dur="1" fill="hold">
                                          <p:stCondLst>
                                            <p:cond delay="0"/>
                                          </p:stCondLst>
                                        </p:cTn>
                                        <p:tgtEl>
                                          <p:spTgt spid="9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76"/>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0"/>
                                  </p:stCondLst>
                                  <p:childTnLst>
                                    <p:set>
                                      <p:cBhvr>
                                        <p:cTn id="39"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P spid="107" grpId="2" animBg="1"/>
      <p:bldP spid="175" grpId="0" animBg="1"/>
      <p:bldP spid="175" grpId="1" animBg="1"/>
      <p:bldP spid="175" grpId="2"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Slide Number Placeholder 2">
            <a:extLst>
              <a:ext uri="{FF2B5EF4-FFF2-40B4-BE49-F238E27FC236}">
                <a16:creationId xmlns:a16="http://schemas.microsoft.com/office/drawing/2014/main" id="{AD92B792-5C4D-4201-B9AC-A378C99C6CD3}"/>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70</a:t>
            </a:fld>
            <a:endParaRPr lang="en-US" sz="1200" dirty="0">
              <a:solidFill>
                <a:schemeClr val="tx1">
                  <a:tint val="75000"/>
                </a:schemeClr>
              </a:solidFill>
            </a:endParaRPr>
          </a:p>
        </p:txBody>
      </p:sp>
      <p:pic>
        <p:nvPicPr>
          <p:cNvPr id="12" name="Picture 11">
            <a:extLst>
              <a:ext uri="{FF2B5EF4-FFF2-40B4-BE49-F238E27FC236}">
                <a16:creationId xmlns:a16="http://schemas.microsoft.com/office/drawing/2014/main" id="{D0ED21A8-DEC4-42D5-AB59-127FDDA56BC7}"/>
              </a:ext>
            </a:extLst>
          </p:cNvPr>
          <p:cNvPicPr>
            <a:picLocks noChangeAspect="1"/>
          </p:cNvPicPr>
          <p:nvPr/>
        </p:nvPicPr>
        <p:blipFill rotWithShape="1">
          <a:blip r:embed="rId3">
            <a:extLst>
              <a:ext uri="{28A0092B-C50C-407E-A947-70E740481C1C}">
                <a14:useLocalDpi xmlns:a14="http://schemas.microsoft.com/office/drawing/2010/main" val="0"/>
              </a:ext>
            </a:extLst>
          </a:blip>
          <a:srcRect l="1868" t="14672"/>
          <a:stretch/>
        </p:blipFill>
        <p:spPr>
          <a:xfrm rot="1639528">
            <a:off x="5225095" y="2243672"/>
            <a:ext cx="3943859" cy="684781"/>
          </a:xfrm>
          <a:prstGeom prst="rect">
            <a:avLst/>
          </a:prstGeom>
        </p:spPr>
      </p:pic>
      <p:sp>
        <p:nvSpPr>
          <p:cNvPr id="13" name="Title 1">
            <a:extLst>
              <a:ext uri="{FF2B5EF4-FFF2-40B4-BE49-F238E27FC236}">
                <a16:creationId xmlns:a16="http://schemas.microsoft.com/office/drawing/2014/main" id="{EE40994A-AF70-4992-873A-11C62E6D1DDD}"/>
              </a:ext>
            </a:extLst>
          </p:cNvPr>
          <p:cNvSpPr>
            <a:spLocks noGrp="1"/>
          </p:cNvSpPr>
          <p:nvPr>
            <p:ph type="title"/>
          </p:nvPr>
        </p:nvSpPr>
        <p:spPr>
          <a:xfrm>
            <a:off x="207940" y="124742"/>
            <a:ext cx="8936060" cy="994172"/>
          </a:xfrm>
        </p:spPr>
        <p:txBody>
          <a:bodyPr/>
          <a:lstStyle/>
          <a:p>
            <a:r>
              <a:rPr lang="en-GB" dirty="0"/>
              <a:t>This is food for researchers!</a:t>
            </a:r>
          </a:p>
        </p:txBody>
      </p:sp>
      <p:pic>
        <p:nvPicPr>
          <p:cNvPr id="14" name="Picture 13">
            <a:extLst>
              <a:ext uri="{FF2B5EF4-FFF2-40B4-BE49-F238E27FC236}">
                <a16:creationId xmlns:a16="http://schemas.microsoft.com/office/drawing/2014/main" id="{122CB9EF-7604-4174-A075-6B5E3FAB5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578" y="2218337"/>
            <a:ext cx="4895850" cy="1447800"/>
          </a:xfrm>
          <a:prstGeom prst="rect">
            <a:avLst/>
          </a:prstGeom>
        </p:spPr>
      </p:pic>
      <p:pic>
        <p:nvPicPr>
          <p:cNvPr id="15" name="Picture 14">
            <a:extLst>
              <a:ext uri="{FF2B5EF4-FFF2-40B4-BE49-F238E27FC236}">
                <a16:creationId xmlns:a16="http://schemas.microsoft.com/office/drawing/2014/main" id="{39E94073-7225-4474-8CA2-07CACD1AA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38494">
            <a:off x="1026461" y="3213393"/>
            <a:ext cx="4340196" cy="1345025"/>
          </a:xfrm>
          <a:prstGeom prst="rect">
            <a:avLst/>
          </a:prstGeom>
        </p:spPr>
      </p:pic>
      <p:pic>
        <p:nvPicPr>
          <p:cNvPr id="16" name="Picture 15">
            <a:extLst>
              <a:ext uri="{FF2B5EF4-FFF2-40B4-BE49-F238E27FC236}">
                <a16:creationId xmlns:a16="http://schemas.microsoft.com/office/drawing/2014/main" id="{4043DD5F-52C1-449B-ADC8-FBEF0C1020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100" y="3591676"/>
            <a:ext cx="4914900" cy="1685925"/>
          </a:xfrm>
          <a:prstGeom prst="rect">
            <a:avLst/>
          </a:prstGeom>
        </p:spPr>
      </p:pic>
      <p:pic>
        <p:nvPicPr>
          <p:cNvPr id="17" name="Picture 16">
            <a:extLst>
              <a:ext uri="{FF2B5EF4-FFF2-40B4-BE49-F238E27FC236}">
                <a16:creationId xmlns:a16="http://schemas.microsoft.com/office/drawing/2014/main" id="{7808D707-6282-4221-B0C2-F704254964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690" y="4258309"/>
            <a:ext cx="4340196" cy="1508624"/>
          </a:xfrm>
          <a:prstGeom prst="rect">
            <a:avLst/>
          </a:prstGeom>
        </p:spPr>
      </p:pic>
      <p:pic>
        <p:nvPicPr>
          <p:cNvPr id="18" name="Picture 17">
            <a:extLst>
              <a:ext uri="{FF2B5EF4-FFF2-40B4-BE49-F238E27FC236}">
                <a16:creationId xmlns:a16="http://schemas.microsoft.com/office/drawing/2014/main" id="{19ABBA8E-B1FE-4362-9521-73D13E1E09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11078">
            <a:off x="1629107" y="4906268"/>
            <a:ext cx="6981825" cy="1219200"/>
          </a:xfrm>
          <a:prstGeom prst="rect">
            <a:avLst/>
          </a:prstGeom>
        </p:spPr>
      </p:pic>
    </p:spTree>
    <p:extLst>
      <p:ext uri="{BB962C8B-B14F-4D97-AF65-F5344CB8AC3E}">
        <p14:creationId xmlns:p14="http://schemas.microsoft.com/office/powerpoint/2010/main" val="9565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1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stomShape 2">
            <a:extLst>
              <a:ext uri="{FF2B5EF4-FFF2-40B4-BE49-F238E27FC236}">
                <a16:creationId xmlns:a16="http://schemas.microsoft.com/office/drawing/2014/main" id="{5B978F91-38D1-9A46-BF53-D7638D668D42}"/>
              </a:ext>
            </a:extLst>
          </p:cNvPr>
          <p:cNvSpPr/>
          <p:nvPr/>
        </p:nvSpPr>
        <p:spPr>
          <a:xfrm>
            <a:off x="217120" y="116687"/>
            <a:ext cx="8365280" cy="1578150"/>
          </a:xfrm>
          <a:prstGeom prst="rect">
            <a:avLst/>
          </a:prstGeom>
          <a:noFill/>
          <a:ln>
            <a:noFill/>
          </a:ln>
        </p:spPr>
        <p:style>
          <a:lnRef idx="0">
            <a:scrgbClr r="0" g="0" b="0"/>
          </a:lnRef>
          <a:fillRef idx="0">
            <a:scrgbClr r="0" g="0" b="0"/>
          </a:fillRef>
          <a:effectRef idx="0">
            <a:scrgbClr r="0" g="0" b="0"/>
          </a:effectRef>
          <a:fontRef idx="minor"/>
        </p:style>
        <p:txBody>
          <a:bodyPr anchor="ctr"/>
          <a:lstStyle/>
          <a:p>
            <a:pPr>
              <a:lnSpc>
                <a:spcPct val="100000"/>
              </a:lnSpc>
            </a:pPr>
            <a:r>
              <a:rPr lang="en-GB" sz="4050" b="1" dirty="0">
                <a:solidFill>
                  <a:schemeClr val="bg1"/>
                </a:solidFill>
                <a:latin typeface="+mj-lt"/>
                <a:ea typeface="ＭＳ Ｐゴシック" charset="0"/>
              </a:rPr>
              <a:t>Programmable Data Planes: not an academic dream</a:t>
            </a:r>
          </a:p>
          <a:p>
            <a:pPr>
              <a:lnSpc>
                <a:spcPct val="100000"/>
              </a:lnSpc>
            </a:pPr>
            <a:endParaRPr lang="en-GB" sz="4050" b="1" dirty="0">
              <a:solidFill>
                <a:schemeClr val="bg1"/>
              </a:solidFill>
              <a:latin typeface="+mj-lt"/>
              <a:ea typeface="ＭＳ Ｐゴシック" charset="0"/>
            </a:endParaRPr>
          </a:p>
        </p:txBody>
      </p:sp>
      <p:pic>
        <p:nvPicPr>
          <p:cNvPr id="4" name="Picture 3">
            <a:extLst>
              <a:ext uri="{FF2B5EF4-FFF2-40B4-BE49-F238E27FC236}">
                <a16:creationId xmlns:a16="http://schemas.microsoft.com/office/drawing/2014/main" id="{10B00F49-2ED3-2342-AFD3-4DEE02B1724A}"/>
              </a:ext>
            </a:extLst>
          </p:cNvPr>
          <p:cNvPicPr>
            <a:picLocks noChangeAspect="1"/>
          </p:cNvPicPr>
          <p:nvPr/>
        </p:nvPicPr>
        <p:blipFill rotWithShape="1">
          <a:blip r:embed="rId3">
            <a:extLst>
              <a:ext uri="{28A0092B-C50C-407E-A947-70E740481C1C}">
                <a14:useLocalDpi xmlns:a14="http://schemas.microsoft.com/office/drawing/2010/main" val="0"/>
              </a:ext>
            </a:extLst>
          </a:blip>
          <a:srcRect b="4394"/>
          <a:stretch/>
        </p:blipFill>
        <p:spPr>
          <a:xfrm>
            <a:off x="1206137" y="1398746"/>
            <a:ext cx="5587600" cy="4941008"/>
          </a:xfrm>
          <a:prstGeom prst="rect">
            <a:avLst/>
          </a:prstGeom>
        </p:spPr>
      </p:pic>
      <p:sp>
        <p:nvSpPr>
          <p:cNvPr id="7" name="Slide Number Placeholder 3">
            <a:extLst>
              <a:ext uri="{FF2B5EF4-FFF2-40B4-BE49-F238E27FC236}">
                <a16:creationId xmlns:a16="http://schemas.microsoft.com/office/drawing/2014/main" id="{B4CB865E-2444-4629-9EB1-8988EC8400F8}"/>
              </a:ext>
            </a:extLst>
          </p:cNvPr>
          <p:cNvSpPr txBox="1">
            <a:spLocks/>
          </p:cNvSpPr>
          <p:nvPr/>
        </p:nvSpPr>
        <p:spPr>
          <a:xfrm>
            <a:off x="-412316" y="6690921"/>
            <a:ext cx="1258872" cy="46286"/>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5B2C7F-DDE0-4A0E-A6BE-A9377A724DA1}" type="slidenum">
              <a:rPr lang="en-GB" sz="900"/>
              <a:pPr/>
              <a:t>71</a:t>
            </a:fld>
            <a:endParaRPr lang="en-GB" sz="900" dirty="0"/>
          </a:p>
        </p:txBody>
      </p:sp>
    </p:spTree>
    <p:extLst>
      <p:ext uri="{BB962C8B-B14F-4D97-AF65-F5344CB8AC3E}">
        <p14:creationId xmlns:p14="http://schemas.microsoft.com/office/powerpoint/2010/main" val="6759487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83" name="Group 7182">
            <a:extLst>
              <a:ext uri="{FF2B5EF4-FFF2-40B4-BE49-F238E27FC236}">
                <a16:creationId xmlns:a16="http://schemas.microsoft.com/office/drawing/2014/main" id="{7A72F5E4-5E32-46E3-8646-437B3166C800}"/>
              </a:ext>
            </a:extLst>
          </p:cNvPr>
          <p:cNvGrpSpPr/>
          <p:nvPr/>
        </p:nvGrpSpPr>
        <p:grpSpPr>
          <a:xfrm>
            <a:off x="1067674" y="1807019"/>
            <a:ext cx="5445128" cy="2880272"/>
            <a:chOff x="1067674" y="1807019"/>
            <a:chExt cx="5445128" cy="2880272"/>
          </a:xfrm>
        </p:grpSpPr>
        <p:pic>
          <p:nvPicPr>
            <p:cNvPr id="8" name="Picture 2" descr="Image result for SWITCH ICON">
              <a:extLst>
                <a:ext uri="{FF2B5EF4-FFF2-40B4-BE49-F238E27FC236}">
                  <a16:creationId xmlns:a16="http://schemas.microsoft.com/office/drawing/2014/main" id="{D6D6D977-C631-4EA0-A0F6-4B503620F2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3028312" y="3074957"/>
              <a:ext cx="1070886" cy="504000"/>
            </a:xfrm>
            <a:prstGeom prst="rect">
              <a:avLst/>
            </a:prstGeom>
            <a:noFill/>
            <a:extLst>
              <a:ext uri="{909E8E84-426E-40DD-AFC4-6F175D3DCCD1}">
                <a14:hiddenFill xmlns:a14="http://schemas.microsoft.com/office/drawing/2010/main">
                  <a:solidFill>
                    <a:srgbClr val="FFFFFF"/>
                  </a:solidFill>
                </a14:hiddenFill>
              </a:ext>
            </a:extLst>
          </p:spPr>
        </p:pic>
        <p:grpSp>
          <p:nvGrpSpPr>
            <p:cNvPr id="7182" name="Group 7181">
              <a:extLst>
                <a:ext uri="{FF2B5EF4-FFF2-40B4-BE49-F238E27FC236}">
                  <a16:creationId xmlns:a16="http://schemas.microsoft.com/office/drawing/2014/main" id="{55A17440-A7CA-4954-B157-F8B5B77786F9}"/>
                </a:ext>
              </a:extLst>
            </p:cNvPr>
            <p:cNvGrpSpPr/>
            <p:nvPr/>
          </p:nvGrpSpPr>
          <p:grpSpPr>
            <a:xfrm>
              <a:off x="1067674" y="1807019"/>
              <a:ext cx="5445128" cy="2880272"/>
              <a:chOff x="1067674" y="1807019"/>
              <a:chExt cx="5445128" cy="2880272"/>
            </a:xfrm>
          </p:grpSpPr>
          <p:pic>
            <p:nvPicPr>
              <p:cNvPr id="6" name="Picture 2" descr="Image result for SWITCH ICON">
                <a:extLst>
                  <a:ext uri="{FF2B5EF4-FFF2-40B4-BE49-F238E27FC236}">
                    <a16:creationId xmlns:a16="http://schemas.microsoft.com/office/drawing/2014/main" id="{6B51370E-B6A7-4847-B437-CD5A1F1C8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1759619" y="4183291"/>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SWITCH ICON">
                <a:extLst>
                  <a:ext uri="{FF2B5EF4-FFF2-40B4-BE49-F238E27FC236}">
                    <a16:creationId xmlns:a16="http://schemas.microsoft.com/office/drawing/2014/main" id="{0E4565C2-EEDA-4EBC-8FE5-EDC0AB812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4099198" y="4119624"/>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WITCH ICON">
                <a:extLst>
                  <a:ext uri="{FF2B5EF4-FFF2-40B4-BE49-F238E27FC236}">
                    <a16:creationId xmlns:a16="http://schemas.microsoft.com/office/drawing/2014/main" id="{77CC1CD8-CC35-4CF5-A8B1-F26712EBD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1067674" y="2733432"/>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WITCH ICON">
                <a:extLst>
                  <a:ext uri="{FF2B5EF4-FFF2-40B4-BE49-F238E27FC236}">
                    <a16:creationId xmlns:a16="http://schemas.microsoft.com/office/drawing/2014/main" id="{8D2DF296-D948-415A-A9C8-4A986EE23E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2839286" y="1807019"/>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WITCH ICON">
                <a:extLst>
                  <a:ext uri="{FF2B5EF4-FFF2-40B4-BE49-F238E27FC236}">
                    <a16:creationId xmlns:a16="http://schemas.microsoft.com/office/drawing/2014/main" id="{8C49C232-A8FB-4AF0-89F1-6709963E3A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4634641" y="1959358"/>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SWITCH ICON">
                <a:extLst>
                  <a:ext uri="{FF2B5EF4-FFF2-40B4-BE49-F238E27FC236}">
                    <a16:creationId xmlns:a16="http://schemas.microsoft.com/office/drawing/2014/main" id="{3170EAFF-90D8-4578-9F58-9B29743F8D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5441916" y="3074957"/>
                <a:ext cx="1070886" cy="504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6376DE1-FC3F-49F0-B1F9-754DD4FDAFB2}"/>
                  </a:ext>
                </a:extLst>
              </p:cNvPr>
              <p:cNvCxnSpPr>
                <a:stCxn id="9" idx="2"/>
                <a:endCxn id="6" idx="0"/>
              </p:cNvCxnSpPr>
              <p:nvPr/>
            </p:nvCxnSpPr>
            <p:spPr>
              <a:xfrm>
                <a:off x="1603117" y="3237432"/>
                <a:ext cx="691945" cy="945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8EF417D-5D11-4E62-9E07-3593F3561B96}"/>
                  </a:ext>
                </a:extLst>
              </p:cNvPr>
              <p:cNvCxnSpPr>
                <a:stCxn id="9" idx="3"/>
                <a:endCxn id="8" idx="1"/>
              </p:cNvCxnSpPr>
              <p:nvPr/>
            </p:nvCxnSpPr>
            <p:spPr>
              <a:xfrm>
                <a:off x="2138560" y="2985432"/>
                <a:ext cx="889752" cy="3415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9C3AEB0-D9DA-4159-928F-01EA339E08C9}"/>
                  </a:ext>
                </a:extLst>
              </p:cNvPr>
              <p:cNvCxnSpPr>
                <a:stCxn id="8" idx="0"/>
                <a:endCxn id="10" idx="2"/>
              </p:cNvCxnSpPr>
              <p:nvPr/>
            </p:nvCxnSpPr>
            <p:spPr>
              <a:xfrm flipH="1" flipV="1">
                <a:off x="3374729" y="2311019"/>
                <a:ext cx="189026" cy="7639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ADBFF65-D3AE-463F-9F87-0332850AD000}"/>
                  </a:ext>
                </a:extLst>
              </p:cNvPr>
              <p:cNvCxnSpPr>
                <a:stCxn id="10" idx="1"/>
                <a:endCxn id="9" idx="0"/>
              </p:cNvCxnSpPr>
              <p:nvPr/>
            </p:nvCxnSpPr>
            <p:spPr>
              <a:xfrm flipH="1">
                <a:off x="1603117" y="2059019"/>
                <a:ext cx="1236169" cy="6744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112BDBE-BC43-4352-9C8A-0B50EA7B5005}"/>
                  </a:ext>
                </a:extLst>
              </p:cNvPr>
              <p:cNvCxnSpPr>
                <a:stCxn id="6" idx="3"/>
                <a:endCxn id="7" idx="1"/>
              </p:cNvCxnSpPr>
              <p:nvPr/>
            </p:nvCxnSpPr>
            <p:spPr>
              <a:xfrm flipV="1">
                <a:off x="2830505" y="4371624"/>
                <a:ext cx="1268693" cy="63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42E1564-7D63-4AB2-BD39-793FA06A11E2}"/>
                  </a:ext>
                </a:extLst>
              </p:cNvPr>
              <p:cNvCxnSpPr>
                <a:stCxn id="7" idx="0"/>
              </p:cNvCxnSpPr>
              <p:nvPr/>
            </p:nvCxnSpPr>
            <p:spPr>
              <a:xfrm flipH="1" flipV="1">
                <a:off x="3822687" y="3578957"/>
                <a:ext cx="811954" cy="540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6AEDCCD-FA7D-470D-B9C8-E482BA24953A}"/>
                  </a:ext>
                </a:extLst>
              </p:cNvPr>
              <p:cNvCxnSpPr>
                <a:stCxn id="10" idx="3"/>
                <a:endCxn id="11" idx="1"/>
              </p:cNvCxnSpPr>
              <p:nvPr/>
            </p:nvCxnSpPr>
            <p:spPr>
              <a:xfrm>
                <a:off x="3910172" y="2059019"/>
                <a:ext cx="724469" cy="1523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61D6904-A549-4156-8A02-57E453B2A888}"/>
                  </a:ext>
                </a:extLst>
              </p:cNvPr>
              <p:cNvCxnSpPr>
                <a:stCxn id="11" idx="2"/>
                <a:endCxn id="12" idx="0"/>
              </p:cNvCxnSpPr>
              <p:nvPr/>
            </p:nvCxnSpPr>
            <p:spPr>
              <a:xfrm>
                <a:off x="5170084" y="2463358"/>
                <a:ext cx="807275" cy="6115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B20EA58-48C8-42BF-AAC5-93BED5845FD1}"/>
                  </a:ext>
                </a:extLst>
              </p:cNvPr>
              <p:cNvCxnSpPr>
                <a:stCxn id="7" idx="3"/>
                <a:endCxn id="12" idx="2"/>
              </p:cNvCxnSpPr>
              <p:nvPr/>
            </p:nvCxnSpPr>
            <p:spPr>
              <a:xfrm flipV="1">
                <a:off x="5170084" y="3578957"/>
                <a:ext cx="807275" cy="792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7535B33-0FBB-49D4-9507-0B54CA12C330}"/>
                  </a:ext>
                </a:extLst>
              </p:cNvPr>
              <p:cNvCxnSpPr>
                <a:stCxn id="8" idx="3"/>
                <a:endCxn id="12" idx="1"/>
              </p:cNvCxnSpPr>
              <p:nvPr/>
            </p:nvCxnSpPr>
            <p:spPr>
              <a:xfrm>
                <a:off x="4099198" y="3326957"/>
                <a:ext cx="13427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E5636D5-16FA-4B83-97A1-9F9DF3EEDFC8}"/>
                  </a:ext>
                </a:extLst>
              </p:cNvPr>
              <p:cNvCxnSpPr/>
              <p:nvPr/>
            </p:nvCxnSpPr>
            <p:spPr>
              <a:xfrm flipV="1">
                <a:off x="2704752" y="3578957"/>
                <a:ext cx="714298" cy="611600"/>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7172" name="Picture 4" descr="Automation, engineering, gears, machine, processing icon">
            <a:extLst>
              <a:ext uri="{FF2B5EF4-FFF2-40B4-BE49-F238E27FC236}">
                <a16:creationId xmlns:a16="http://schemas.microsoft.com/office/drawing/2014/main" id="{E2EF0B5D-F811-474A-B013-CD4BB5299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8736" y="3849290"/>
            <a:ext cx="621769" cy="62176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Image result for server">
            <a:extLst>
              <a:ext uri="{FF2B5EF4-FFF2-40B4-BE49-F238E27FC236}">
                <a16:creationId xmlns:a16="http://schemas.microsoft.com/office/drawing/2014/main" id="{2C1810F4-2AC1-44E4-B153-74B7B00E26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53" r="54747" b="6356"/>
          <a:stretch/>
        </p:blipFill>
        <p:spPr bwMode="auto">
          <a:xfrm>
            <a:off x="6958736" y="4435291"/>
            <a:ext cx="705200" cy="1369647"/>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A1E93EBA-F7A2-4C1E-B572-A586D2089701}"/>
              </a:ext>
            </a:extLst>
          </p:cNvPr>
          <p:cNvSpPr>
            <a:spLocks/>
          </p:cNvSpPr>
          <p:nvPr/>
        </p:nvSpPr>
        <p:spPr>
          <a:xfrm>
            <a:off x="-2541320" y="4459472"/>
            <a:ext cx="120348" cy="640080"/>
          </a:xfrm>
          <a:prstGeom prst="rect">
            <a:avLst/>
          </a:prstGeom>
          <a:gradFill flip="none" rotWithShape="1">
            <a:gsLst>
              <a:gs pos="0">
                <a:schemeClr val="accent3">
                  <a:lumMod val="5000"/>
                  <a:lumOff val="95000"/>
                </a:schemeClr>
              </a:gs>
              <a:gs pos="100000">
                <a:srgbClr val="7030A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9" name="Group 78">
            <a:extLst>
              <a:ext uri="{FF2B5EF4-FFF2-40B4-BE49-F238E27FC236}">
                <a16:creationId xmlns:a16="http://schemas.microsoft.com/office/drawing/2014/main" id="{85D675BA-78DD-45AE-B7CD-EEAB14A822BB}"/>
              </a:ext>
            </a:extLst>
          </p:cNvPr>
          <p:cNvGrpSpPr/>
          <p:nvPr/>
        </p:nvGrpSpPr>
        <p:grpSpPr>
          <a:xfrm>
            <a:off x="-2422448" y="4459472"/>
            <a:ext cx="835062" cy="640080"/>
            <a:chOff x="-2422448" y="4459472"/>
            <a:chExt cx="835062" cy="292608"/>
          </a:xfrm>
        </p:grpSpPr>
        <p:sp>
          <p:nvSpPr>
            <p:cNvPr id="82" name="Rectangle 81">
              <a:extLst>
                <a:ext uri="{FF2B5EF4-FFF2-40B4-BE49-F238E27FC236}">
                  <a16:creationId xmlns:a16="http://schemas.microsoft.com/office/drawing/2014/main" id="{A414C5C1-13DC-43FA-8BBC-50AE551E8E0B}"/>
                </a:ext>
              </a:extLst>
            </p:cNvPr>
            <p:cNvSpPr>
              <a:spLocks/>
            </p:cNvSpPr>
            <p:nvPr/>
          </p:nvSpPr>
          <p:spPr>
            <a:xfrm>
              <a:off x="-2422448" y="445947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Rectangle 82">
              <a:extLst>
                <a:ext uri="{FF2B5EF4-FFF2-40B4-BE49-F238E27FC236}">
                  <a16:creationId xmlns:a16="http://schemas.microsoft.com/office/drawing/2014/main" id="{F8A47533-3A24-4D8D-9C1B-4DC5D9579B64}"/>
                </a:ext>
              </a:extLst>
            </p:cNvPr>
            <p:cNvSpPr>
              <a:spLocks/>
            </p:cNvSpPr>
            <p:nvPr/>
          </p:nvSpPr>
          <p:spPr>
            <a:xfrm>
              <a:off x="-2305052" y="445947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Rectangle 83">
              <a:extLst>
                <a:ext uri="{FF2B5EF4-FFF2-40B4-BE49-F238E27FC236}">
                  <a16:creationId xmlns:a16="http://schemas.microsoft.com/office/drawing/2014/main" id="{13757629-ECA7-450E-A627-61E6D8686314}"/>
                </a:ext>
              </a:extLst>
            </p:cNvPr>
            <p:cNvSpPr>
              <a:spLocks/>
            </p:cNvSpPr>
            <p:nvPr/>
          </p:nvSpPr>
          <p:spPr>
            <a:xfrm>
              <a:off x="-2184698" y="445947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08B6C32D-0D27-48C2-804F-BE8A73C21EC0}"/>
                </a:ext>
              </a:extLst>
            </p:cNvPr>
            <p:cNvSpPr>
              <a:spLocks/>
            </p:cNvSpPr>
            <p:nvPr/>
          </p:nvSpPr>
          <p:spPr>
            <a:xfrm>
              <a:off x="-2065826" y="445947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Rectangle 85">
              <a:extLst>
                <a:ext uri="{FF2B5EF4-FFF2-40B4-BE49-F238E27FC236}">
                  <a16:creationId xmlns:a16="http://schemas.microsoft.com/office/drawing/2014/main" id="{89188A7A-D59A-4F69-B90E-AF0FFD8BF309}"/>
                </a:ext>
              </a:extLst>
            </p:cNvPr>
            <p:cNvSpPr>
              <a:spLocks/>
            </p:cNvSpPr>
            <p:nvPr/>
          </p:nvSpPr>
          <p:spPr>
            <a:xfrm>
              <a:off x="-1946954" y="445947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ectangle 86">
              <a:extLst>
                <a:ext uri="{FF2B5EF4-FFF2-40B4-BE49-F238E27FC236}">
                  <a16:creationId xmlns:a16="http://schemas.microsoft.com/office/drawing/2014/main" id="{310ED341-D718-4C65-AEDE-3AC3794101B7}"/>
                </a:ext>
              </a:extLst>
            </p:cNvPr>
            <p:cNvSpPr>
              <a:spLocks/>
            </p:cNvSpPr>
            <p:nvPr/>
          </p:nvSpPr>
          <p:spPr>
            <a:xfrm>
              <a:off x="-1828082" y="445947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Rectangle 87">
              <a:extLst>
                <a:ext uri="{FF2B5EF4-FFF2-40B4-BE49-F238E27FC236}">
                  <a16:creationId xmlns:a16="http://schemas.microsoft.com/office/drawing/2014/main" id="{40DCC072-95B2-4CFE-952B-A21169AAAC94}"/>
                </a:ext>
              </a:extLst>
            </p:cNvPr>
            <p:cNvSpPr>
              <a:spLocks/>
            </p:cNvSpPr>
            <p:nvPr/>
          </p:nvSpPr>
          <p:spPr>
            <a:xfrm>
              <a:off x="-1707734" y="4459472"/>
              <a:ext cx="120348" cy="29260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8" name="Group 77">
            <a:extLst>
              <a:ext uri="{FF2B5EF4-FFF2-40B4-BE49-F238E27FC236}">
                <a16:creationId xmlns:a16="http://schemas.microsoft.com/office/drawing/2014/main" id="{23E84024-0753-43FB-9290-711173183C2B}"/>
              </a:ext>
            </a:extLst>
          </p:cNvPr>
          <p:cNvGrpSpPr/>
          <p:nvPr/>
        </p:nvGrpSpPr>
        <p:grpSpPr>
          <a:xfrm>
            <a:off x="-1588439" y="4459472"/>
            <a:ext cx="1190843" cy="640080"/>
            <a:chOff x="-1588439" y="4459472"/>
            <a:chExt cx="1190843" cy="292608"/>
          </a:xfrm>
        </p:grpSpPr>
        <p:sp>
          <p:nvSpPr>
            <p:cNvPr id="89" name="Rectangle 88">
              <a:extLst>
                <a:ext uri="{FF2B5EF4-FFF2-40B4-BE49-F238E27FC236}">
                  <a16:creationId xmlns:a16="http://schemas.microsoft.com/office/drawing/2014/main" id="{A2426FD4-F38E-489B-A0E8-7D15B77F7C81}"/>
                </a:ext>
              </a:extLst>
            </p:cNvPr>
            <p:cNvSpPr>
              <a:spLocks/>
            </p:cNvSpPr>
            <p:nvPr/>
          </p:nvSpPr>
          <p:spPr>
            <a:xfrm>
              <a:off x="-1588439"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Rectangle 89">
              <a:extLst>
                <a:ext uri="{FF2B5EF4-FFF2-40B4-BE49-F238E27FC236}">
                  <a16:creationId xmlns:a16="http://schemas.microsoft.com/office/drawing/2014/main" id="{AED525EF-D436-4F4C-A5A9-CB9413A4EEE4}"/>
                </a:ext>
              </a:extLst>
            </p:cNvPr>
            <p:cNvSpPr>
              <a:spLocks/>
            </p:cNvSpPr>
            <p:nvPr/>
          </p:nvSpPr>
          <p:spPr>
            <a:xfrm>
              <a:off x="-1469567"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Rectangle 90">
              <a:extLst>
                <a:ext uri="{FF2B5EF4-FFF2-40B4-BE49-F238E27FC236}">
                  <a16:creationId xmlns:a16="http://schemas.microsoft.com/office/drawing/2014/main" id="{446EF880-5662-469F-A890-59CB2A11D94F}"/>
                </a:ext>
              </a:extLst>
            </p:cNvPr>
            <p:cNvSpPr>
              <a:spLocks/>
            </p:cNvSpPr>
            <p:nvPr/>
          </p:nvSpPr>
          <p:spPr>
            <a:xfrm>
              <a:off x="-1350695"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Rectangle 91">
              <a:extLst>
                <a:ext uri="{FF2B5EF4-FFF2-40B4-BE49-F238E27FC236}">
                  <a16:creationId xmlns:a16="http://schemas.microsoft.com/office/drawing/2014/main" id="{85CE6778-AEFE-4595-9AF2-03EE96C606C4}"/>
                </a:ext>
              </a:extLst>
            </p:cNvPr>
            <p:cNvSpPr>
              <a:spLocks/>
            </p:cNvSpPr>
            <p:nvPr/>
          </p:nvSpPr>
          <p:spPr>
            <a:xfrm>
              <a:off x="-1231823"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Rectangle 92">
              <a:extLst>
                <a:ext uri="{FF2B5EF4-FFF2-40B4-BE49-F238E27FC236}">
                  <a16:creationId xmlns:a16="http://schemas.microsoft.com/office/drawing/2014/main" id="{DD1C426F-C40E-41B2-BA37-BFA40D3A730B}"/>
                </a:ext>
              </a:extLst>
            </p:cNvPr>
            <p:cNvSpPr>
              <a:spLocks/>
            </p:cNvSpPr>
            <p:nvPr/>
          </p:nvSpPr>
          <p:spPr>
            <a:xfrm>
              <a:off x="-1114427"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Rectangle 93">
              <a:extLst>
                <a:ext uri="{FF2B5EF4-FFF2-40B4-BE49-F238E27FC236}">
                  <a16:creationId xmlns:a16="http://schemas.microsoft.com/office/drawing/2014/main" id="{1D3C85C3-A11B-4EDD-987B-896994AFD222}"/>
                </a:ext>
              </a:extLst>
            </p:cNvPr>
            <p:cNvSpPr>
              <a:spLocks/>
            </p:cNvSpPr>
            <p:nvPr/>
          </p:nvSpPr>
          <p:spPr>
            <a:xfrm>
              <a:off x="-991956"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Rectangle 94">
              <a:extLst>
                <a:ext uri="{FF2B5EF4-FFF2-40B4-BE49-F238E27FC236}">
                  <a16:creationId xmlns:a16="http://schemas.microsoft.com/office/drawing/2014/main" id="{8351EE2F-55CC-48C7-BDD5-D1FC8D9BD427}"/>
                </a:ext>
              </a:extLst>
            </p:cNvPr>
            <p:cNvSpPr>
              <a:spLocks/>
            </p:cNvSpPr>
            <p:nvPr/>
          </p:nvSpPr>
          <p:spPr>
            <a:xfrm>
              <a:off x="-873084"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Rectangle 95">
              <a:extLst>
                <a:ext uri="{FF2B5EF4-FFF2-40B4-BE49-F238E27FC236}">
                  <a16:creationId xmlns:a16="http://schemas.microsoft.com/office/drawing/2014/main" id="{186A74DC-1609-467D-A572-D5C63867AA6A}"/>
                </a:ext>
              </a:extLst>
            </p:cNvPr>
            <p:cNvSpPr>
              <a:spLocks/>
            </p:cNvSpPr>
            <p:nvPr/>
          </p:nvSpPr>
          <p:spPr>
            <a:xfrm>
              <a:off x="-754212"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Rectangle 96">
              <a:extLst>
                <a:ext uri="{FF2B5EF4-FFF2-40B4-BE49-F238E27FC236}">
                  <a16:creationId xmlns:a16="http://schemas.microsoft.com/office/drawing/2014/main" id="{8447C4FD-57D5-4F3F-8E4F-790C536E1D35}"/>
                </a:ext>
              </a:extLst>
            </p:cNvPr>
            <p:cNvSpPr>
              <a:spLocks/>
            </p:cNvSpPr>
            <p:nvPr/>
          </p:nvSpPr>
          <p:spPr>
            <a:xfrm>
              <a:off x="-635340"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Rectangle 97">
              <a:extLst>
                <a:ext uri="{FF2B5EF4-FFF2-40B4-BE49-F238E27FC236}">
                  <a16:creationId xmlns:a16="http://schemas.microsoft.com/office/drawing/2014/main" id="{76EB330B-8C4B-45D3-BFB7-2BE3186CA565}"/>
                </a:ext>
              </a:extLst>
            </p:cNvPr>
            <p:cNvSpPr>
              <a:spLocks/>
            </p:cNvSpPr>
            <p:nvPr/>
          </p:nvSpPr>
          <p:spPr>
            <a:xfrm>
              <a:off x="-517944" y="4459472"/>
              <a:ext cx="120348" cy="2926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23" name="Rectangle 122">
            <a:extLst>
              <a:ext uri="{FF2B5EF4-FFF2-40B4-BE49-F238E27FC236}">
                <a16:creationId xmlns:a16="http://schemas.microsoft.com/office/drawing/2014/main" id="{1D7AB9FC-370B-4601-8336-013594471505}"/>
              </a:ext>
            </a:extLst>
          </p:cNvPr>
          <p:cNvSpPr>
            <a:spLocks noChangeAspect="1"/>
          </p:cNvSpPr>
          <p:nvPr/>
        </p:nvSpPr>
        <p:spPr>
          <a:xfrm>
            <a:off x="-584551" y="9439016"/>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 name="Rectangle 124">
            <a:extLst>
              <a:ext uri="{FF2B5EF4-FFF2-40B4-BE49-F238E27FC236}">
                <a16:creationId xmlns:a16="http://schemas.microsoft.com/office/drawing/2014/main" id="{29F6AC14-7AA3-4A07-8946-252558297165}"/>
              </a:ext>
            </a:extLst>
          </p:cNvPr>
          <p:cNvSpPr>
            <a:spLocks noChangeAspect="1"/>
          </p:cNvSpPr>
          <p:nvPr/>
        </p:nvSpPr>
        <p:spPr>
          <a:xfrm>
            <a:off x="-970419" y="6238616"/>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Rectangle 125">
            <a:extLst>
              <a:ext uri="{FF2B5EF4-FFF2-40B4-BE49-F238E27FC236}">
                <a16:creationId xmlns:a16="http://schemas.microsoft.com/office/drawing/2014/main" id="{A8A62F3A-4441-408F-BC00-BE08CA1992A8}"/>
              </a:ext>
            </a:extLst>
          </p:cNvPr>
          <p:cNvSpPr>
            <a:spLocks noChangeAspect="1"/>
          </p:cNvSpPr>
          <p:nvPr/>
        </p:nvSpPr>
        <p:spPr>
          <a:xfrm>
            <a:off x="-853089" y="6238616"/>
            <a:ext cx="120348" cy="621792"/>
          </a:xfrm>
          <a:prstGeom prst="rect">
            <a:avLst/>
          </a:prstGeom>
          <a:solidFill>
            <a:schemeClr val="bg1"/>
          </a:solidFill>
          <a:ln>
            <a:solidFill>
              <a:schemeClr val="tx1">
                <a:alpha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 name="Picture 121">
            <a:extLst>
              <a:ext uri="{FF2B5EF4-FFF2-40B4-BE49-F238E27FC236}">
                <a16:creationId xmlns:a16="http://schemas.microsoft.com/office/drawing/2014/main" id="{77C19A3F-829C-40BE-938C-17BFFBEDA773}"/>
              </a:ext>
            </a:extLst>
          </p:cNvPr>
          <p:cNvPicPr>
            <a:picLocks noChangeAspect="1"/>
          </p:cNvPicPr>
          <p:nvPr/>
        </p:nvPicPr>
        <p:blipFill>
          <a:blip r:embed="rId6"/>
          <a:stretch>
            <a:fillRect/>
          </a:stretch>
        </p:blipFill>
        <p:spPr>
          <a:xfrm>
            <a:off x="4426937" y="7349105"/>
            <a:ext cx="2145978" cy="640135"/>
          </a:xfrm>
          <a:prstGeom prst="rect">
            <a:avLst/>
          </a:prstGeom>
        </p:spPr>
      </p:pic>
      <p:sp>
        <p:nvSpPr>
          <p:cNvPr id="124" name="Rectangle 123">
            <a:extLst>
              <a:ext uri="{FF2B5EF4-FFF2-40B4-BE49-F238E27FC236}">
                <a16:creationId xmlns:a16="http://schemas.microsoft.com/office/drawing/2014/main" id="{E3B1EC07-B024-487F-9657-62C69E517B58}"/>
              </a:ext>
            </a:extLst>
          </p:cNvPr>
          <p:cNvSpPr/>
          <p:nvPr/>
        </p:nvSpPr>
        <p:spPr>
          <a:xfrm>
            <a:off x="4706176" y="7349160"/>
            <a:ext cx="673099" cy="640080"/>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 name="Rectangle 148">
            <a:extLst>
              <a:ext uri="{FF2B5EF4-FFF2-40B4-BE49-F238E27FC236}">
                <a16:creationId xmlns:a16="http://schemas.microsoft.com/office/drawing/2014/main" id="{7C196060-C13A-42A0-8612-A6D4BFABA0F0}"/>
              </a:ext>
            </a:extLst>
          </p:cNvPr>
          <p:cNvSpPr/>
          <p:nvPr/>
        </p:nvSpPr>
        <p:spPr>
          <a:xfrm>
            <a:off x="4547251" y="7350131"/>
            <a:ext cx="292442" cy="64008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69" name="Picture 7168">
            <a:extLst>
              <a:ext uri="{FF2B5EF4-FFF2-40B4-BE49-F238E27FC236}">
                <a16:creationId xmlns:a16="http://schemas.microsoft.com/office/drawing/2014/main" id="{68002D93-B2FC-4118-A4F0-7913C860BA3B}"/>
              </a:ext>
            </a:extLst>
          </p:cNvPr>
          <p:cNvPicPr>
            <a:picLocks noChangeAspect="1"/>
          </p:cNvPicPr>
          <p:nvPr/>
        </p:nvPicPr>
        <p:blipFill>
          <a:blip r:embed="rId7"/>
          <a:stretch>
            <a:fillRect/>
          </a:stretch>
        </p:blipFill>
        <p:spPr>
          <a:xfrm>
            <a:off x="7254024" y="7314436"/>
            <a:ext cx="2145978" cy="640135"/>
          </a:xfrm>
          <a:prstGeom prst="rect">
            <a:avLst/>
          </a:prstGeom>
        </p:spPr>
      </p:pic>
      <p:sp>
        <p:nvSpPr>
          <p:cNvPr id="157" name="Rectangle 156">
            <a:extLst>
              <a:ext uri="{FF2B5EF4-FFF2-40B4-BE49-F238E27FC236}">
                <a16:creationId xmlns:a16="http://schemas.microsoft.com/office/drawing/2014/main" id="{D8D0068E-F938-408C-9150-C5ABB710977C}"/>
              </a:ext>
            </a:extLst>
          </p:cNvPr>
          <p:cNvSpPr>
            <a:spLocks/>
          </p:cNvSpPr>
          <p:nvPr/>
        </p:nvSpPr>
        <p:spPr>
          <a:xfrm>
            <a:off x="7665569" y="7314436"/>
            <a:ext cx="182880" cy="6400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8" name="Picture 157">
            <a:extLst>
              <a:ext uri="{FF2B5EF4-FFF2-40B4-BE49-F238E27FC236}">
                <a16:creationId xmlns:a16="http://schemas.microsoft.com/office/drawing/2014/main" id="{5436D206-A70F-48AF-A51A-C8C2B59BC321}"/>
              </a:ext>
            </a:extLst>
          </p:cNvPr>
          <p:cNvPicPr>
            <a:picLocks noChangeAspect="1"/>
          </p:cNvPicPr>
          <p:nvPr/>
        </p:nvPicPr>
        <p:blipFill>
          <a:blip r:embed="rId7"/>
          <a:stretch>
            <a:fillRect/>
          </a:stretch>
        </p:blipFill>
        <p:spPr>
          <a:xfrm>
            <a:off x="1804454" y="7083009"/>
            <a:ext cx="2145978" cy="640135"/>
          </a:xfrm>
          <a:prstGeom prst="rect">
            <a:avLst/>
          </a:prstGeom>
        </p:spPr>
      </p:pic>
      <p:sp>
        <p:nvSpPr>
          <p:cNvPr id="159" name="Rectangle 158">
            <a:extLst>
              <a:ext uri="{FF2B5EF4-FFF2-40B4-BE49-F238E27FC236}">
                <a16:creationId xmlns:a16="http://schemas.microsoft.com/office/drawing/2014/main" id="{010C9D18-13FF-416E-828B-AA72D37C9F1B}"/>
              </a:ext>
            </a:extLst>
          </p:cNvPr>
          <p:cNvSpPr>
            <a:spLocks/>
          </p:cNvSpPr>
          <p:nvPr/>
        </p:nvSpPr>
        <p:spPr>
          <a:xfrm>
            <a:off x="2215999" y="7083009"/>
            <a:ext cx="182880" cy="6400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 name="Rectangle 159">
            <a:extLst>
              <a:ext uri="{FF2B5EF4-FFF2-40B4-BE49-F238E27FC236}">
                <a16:creationId xmlns:a16="http://schemas.microsoft.com/office/drawing/2014/main" id="{4CBAE31E-C5EE-4C13-9E39-7F7EAC839A46}"/>
              </a:ext>
            </a:extLst>
          </p:cNvPr>
          <p:cNvSpPr>
            <a:spLocks/>
          </p:cNvSpPr>
          <p:nvPr/>
        </p:nvSpPr>
        <p:spPr>
          <a:xfrm>
            <a:off x="2398879" y="7083009"/>
            <a:ext cx="182880" cy="6400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1" name="Picture 160">
            <a:extLst>
              <a:ext uri="{FF2B5EF4-FFF2-40B4-BE49-F238E27FC236}">
                <a16:creationId xmlns:a16="http://schemas.microsoft.com/office/drawing/2014/main" id="{572DC81B-B4DA-4125-8610-545CAD439E87}"/>
              </a:ext>
            </a:extLst>
          </p:cNvPr>
          <p:cNvPicPr>
            <a:picLocks noChangeAspect="1"/>
          </p:cNvPicPr>
          <p:nvPr/>
        </p:nvPicPr>
        <p:blipFill>
          <a:blip r:embed="rId7"/>
          <a:stretch>
            <a:fillRect/>
          </a:stretch>
        </p:blipFill>
        <p:spPr>
          <a:xfrm>
            <a:off x="252901" y="7999055"/>
            <a:ext cx="2145978" cy="640135"/>
          </a:xfrm>
          <a:prstGeom prst="rect">
            <a:avLst/>
          </a:prstGeom>
        </p:spPr>
      </p:pic>
      <p:sp>
        <p:nvSpPr>
          <p:cNvPr id="162" name="Rectangle 161">
            <a:extLst>
              <a:ext uri="{FF2B5EF4-FFF2-40B4-BE49-F238E27FC236}">
                <a16:creationId xmlns:a16="http://schemas.microsoft.com/office/drawing/2014/main" id="{305CAD5C-BA3E-405F-920A-77492DBD6CEC}"/>
              </a:ext>
            </a:extLst>
          </p:cNvPr>
          <p:cNvSpPr>
            <a:spLocks/>
          </p:cNvSpPr>
          <p:nvPr/>
        </p:nvSpPr>
        <p:spPr>
          <a:xfrm>
            <a:off x="664446" y="7999055"/>
            <a:ext cx="182880" cy="6400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 name="Rectangle 162">
            <a:extLst>
              <a:ext uri="{FF2B5EF4-FFF2-40B4-BE49-F238E27FC236}">
                <a16:creationId xmlns:a16="http://schemas.microsoft.com/office/drawing/2014/main" id="{A41915E2-872C-4E91-99E6-AC6C92945AA9}"/>
              </a:ext>
            </a:extLst>
          </p:cNvPr>
          <p:cNvSpPr>
            <a:spLocks/>
          </p:cNvSpPr>
          <p:nvPr/>
        </p:nvSpPr>
        <p:spPr>
          <a:xfrm>
            <a:off x="847326" y="7999055"/>
            <a:ext cx="182880" cy="6400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 name="Rectangle 163">
            <a:extLst>
              <a:ext uri="{FF2B5EF4-FFF2-40B4-BE49-F238E27FC236}">
                <a16:creationId xmlns:a16="http://schemas.microsoft.com/office/drawing/2014/main" id="{C2805838-68DE-4478-9C46-FAA8B3406515}"/>
              </a:ext>
            </a:extLst>
          </p:cNvPr>
          <p:cNvSpPr>
            <a:spLocks/>
          </p:cNvSpPr>
          <p:nvPr/>
        </p:nvSpPr>
        <p:spPr>
          <a:xfrm>
            <a:off x="1030206" y="7999110"/>
            <a:ext cx="182880" cy="6400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1" name="Picture 7170">
            <a:extLst>
              <a:ext uri="{FF2B5EF4-FFF2-40B4-BE49-F238E27FC236}">
                <a16:creationId xmlns:a16="http://schemas.microsoft.com/office/drawing/2014/main" id="{E20C33FE-0C16-498F-9C68-8364D860B0BA}"/>
              </a:ext>
            </a:extLst>
          </p:cNvPr>
          <p:cNvPicPr>
            <a:picLocks noChangeAspect="1"/>
          </p:cNvPicPr>
          <p:nvPr/>
        </p:nvPicPr>
        <p:blipFill>
          <a:blip r:embed="rId7"/>
          <a:stretch>
            <a:fillRect/>
          </a:stretch>
        </p:blipFill>
        <p:spPr>
          <a:xfrm>
            <a:off x="643616" y="2638145"/>
            <a:ext cx="1226168" cy="365760"/>
          </a:xfrm>
          <a:prstGeom prst="rect">
            <a:avLst/>
          </a:prstGeom>
          <a:ln>
            <a:solidFill>
              <a:schemeClr val="tx1"/>
            </a:solidFill>
          </a:ln>
        </p:spPr>
      </p:pic>
      <p:pic>
        <p:nvPicPr>
          <p:cNvPr id="7173" name="Picture 7172">
            <a:extLst>
              <a:ext uri="{FF2B5EF4-FFF2-40B4-BE49-F238E27FC236}">
                <a16:creationId xmlns:a16="http://schemas.microsoft.com/office/drawing/2014/main" id="{BFFCA1F6-27D9-47EA-9528-D4AD28732E0E}"/>
              </a:ext>
            </a:extLst>
          </p:cNvPr>
          <p:cNvPicPr>
            <a:picLocks noChangeAspect="1"/>
          </p:cNvPicPr>
          <p:nvPr/>
        </p:nvPicPr>
        <p:blipFill>
          <a:blip r:embed="rId8"/>
          <a:stretch>
            <a:fillRect/>
          </a:stretch>
        </p:blipFill>
        <p:spPr>
          <a:xfrm>
            <a:off x="2721429" y="1815862"/>
            <a:ext cx="1226168" cy="365760"/>
          </a:xfrm>
          <a:prstGeom prst="rect">
            <a:avLst/>
          </a:prstGeom>
          <a:ln>
            <a:solidFill>
              <a:schemeClr val="tx1"/>
            </a:solidFill>
          </a:ln>
        </p:spPr>
      </p:pic>
      <p:sp>
        <p:nvSpPr>
          <p:cNvPr id="168" name="Rectangle 167">
            <a:extLst>
              <a:ext uri="{FF2B5EF4-FFF2-40B4-BE49-F238E27FC236}">
                <a16:creationId xmlns:a16="http://schemas.microsoft.com/office/drawing/2014/main" id="{CED057E7-25CF-4BAD-B9FE-978E21331091}"/>
              </a:ext>
            </a:extLst>
          </p:cNvPr>
          <p:cNvSpPr>
            <a:spLocks/>
          </p:cNvSpPr>
          <p:nvPr/>
        </p:nvSpPr>
        <p:spPr>
          <a:xfrm>
            <a:off x="2954643" y="1816921"/>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5" name="Picture 7174">
            <a:extLst>
              <a:ext uri="{FF2B5EF4-FFF2-40B4-BE49-F238E27FC236}">
                <a16:creationId xmlns:a16="http://schemas.microsoft.com/office/drawing/2014/main" id="{FED193D7-00AF-41FC-A4A9-B3CD63207907}"/>
              </a:ext>
            </a:extLst>
          </p:cNvPr>
          <p:cNvPicPr>
            <a:picLocks noChangeAspect="1"/>
          </p:cNvPicPr>
          <p:nvPr/>
        </p:nvPicPr>
        <p:blipFill>
          <a:blip r:embed="rId9"/>
          <a:stretch>
            <a:fillRect/>
          </a:stretch>
        </p:blipFill>
        <p:spPr>
          <a:xfrm>
            <a:off x="4509360" y="2004010"/>
            <a:ext cx="1226168" cy="365760"/>
          </a:xfrm>
          <a:prstGeom prst="rect">
            <a:avLst/>
          </a:prstGeom>
          <a:ln>
            <a:solidFill>
              <a:schemeClr val="tx1"/>
            </a:solidFill>
          </a:ln>
        </p:spPr>
      </p:pic>
      <p:sp>
        <p:nvSpPr>
          <p:cNvPr id="174" name="Rectangle 173">
            <a:extLst>
              <a:ext uri="{FF2B5EF4-FFF2-40B4-BE49-F238E27FC236}">
                <a16:creationId xmlns:a16="http://schemas.microsoft.com/office/drawing/2014/main" id="{3610E881-A414-471F-8DCC-8F67511B230C}"/>
              </a:ext>
            </a:extLst>
          </p:cNvPr>
          <p:cNvSpPr>
            <a:spLocks noChangeAspect="1"/>
          </p:cNvSpPr>
          <p:nvPr/>
        </p:nvSpPr>
        <p:spPr>
          <a:xfrm>
            <a:off x="4005310" y="8819632"/>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2" name="Rectangle 181">
            <a:extLst>
              <a:ext uri="{FF2B5EF4-FFF2-40B4-BE49-F238E27FC236}">
                <a16:creationId xmlns:a16="http://schemas.microsoft.com/office/drawing/2014/main" id="{DF7DA208-CD5B-4D9D-8322-4DBC2E84263B}"/>
              </a:ext>
            </a:extLst>
          </p:cNvPr>
          <p:cNvSpPr/>
          <p:nvPr/>
        </p:nvSpPr>
        <p:spPr>
          <a:xfrm>
            <a:off x="3714675" y="8819954"/>
            <a:ext cx="292442" cy="6190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6" name="Rectangle 175">
            <a:extLst>
              <a:ext uri="{FF2B5EF4-FFF2-40B4-BE49-F238E27FC236}">
                <a16:creationId xmlns:a16="http://schemas.microsoft.com/office/drawing/2014/main" id="{31597361-1D5B-4B98-9B97-883C1ABA6692}"/>
              </a:ext>
            </a:extLst>
          </p:cNvPr>
          <p:cNvSpPr>
            <a:spLocks noChangeAspect="1"/>
          </p:cNvSpPr>
          <p:nvPr/>
        </p:nvSpPr>
        <p:spPr>
          <a:xfrm>
            <a:off x="4120824" y="8819632"/>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Rectangle 177">
            <a:extLst>
              <a:ext uri="{FF2B5EF4-FFF2-40B4-BE49-F238E27FC236}">
                <a16:creationId xmlns:a16="http://schemas.microsoft.com/office/drawing/2014/main" id="{1C9A2305-774A-45C2-9500-B245B4C46379}"/>
              </a:ext>
            </a:extLst>
          </p:cNvPr>
          <p:cNvSpPr>
            <a:spLocks noChangeAspect="1"/>
          </p:cNvSpPr>
          <p:nvPr/>
        </p:nvSpPr>
        <p:spPr>
          <a:xfrm>
            <a:off x="4238154" y="8819632"/>
            <a:ext cx="120348" cy="6217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5" name="Picture 184">
            <a:extLst>
              <a:ext uri="{FF2B5EF4-FFF2-40B4-BE49-F238E27FC236}">
                <a16:creationId xmlns:a16="http://schemas.microsoft.com/office/drawing/2014/main" id="{4A60470E-4E83-4691-B8CB-7BC60F4C7BE7}"/>
              </a:ext>
            </a:extLst>
          </p:cNvPr>
          <p:cNvPicPr>
            <a:picLocks noChangeAspect="1"/>
          </p:cNvPicPr>
          <p:nvPr/>
        </p:nvPicPr>
        <p:blipFill>
          <a:blip r:embed="rId7"/>
          <a:stretch>
            <a:fillRect/>
          </a:stretch>
        </p:blipFill>
        <p:spPr>
          <a:xfrm>
            <a:off x="1671716" y="4214070"/>
            <a:ext cx="1226168" cy="365760"/>
          </a:xfrm>
          <a:prstGeom prst="rect">
            <a:avLst/>
          </a:prstGeom>
          <a:ln>
            <a:solidFill>
              <a:schemeClr val="tx1"/>
            </a:solidFill>
          </a:ln>
        </p:spPr>
      </p:pic>
      <p:pic>
        <p:nvPicPr>
          <p:cNvPr id="188" name="Picture 187">
            <a:extLst>
              <a:ext uri="{FF2B5EF4-FFF2-40B4-BE49-F238E27FC236}">
                <a16:creationId xmlns:a16="http://schemas.microsoft.com/office/drawing/2014/main" id="{B5F4D2AD-8426-4612-814E-F9C12EE3E160}"/>
              </a:ext>
            </a:extLst>
          </p:cNvPr>
          <p:cNvPicPr>
            <a:picLocks noChangeAspect="1"/>
          </p:cNvPicPr>
          <p:nvPr/>
        </p:nvPicPr>
        <p:blipFill>
          <a:blip r:embed="rId8"/>
          <a:stretch>
            <a:fillRect/>
          </a:stretch>
        </p:blipFill>
        <p:spPr>
          <a:xfrm>
            <a:off x="2969079" y="3123342"/>
            <a:ext cx="1226168" cy="365760"/>
          </a:xfrm>
          <a:prstGeom prst="rect">
            <a:avLst/>
          </a:prstGeom>
          <a:ln>
            <a:solidFill>
              <a:schemeClr val="tx1"/>
            </a:solidFill>
          </a:ln>
        </p:spPr>
      </p:pic>
      <p:sp>
        <p:nvSpPr>
          <p:cNvPr id="169" name="Rectangle 168">
            <a:extLst>
              <a:ext uri="{FF2B5EF4-FFF2-40B4-BE49-F238E27FC236}">
                <a16:creationId xmlns:a16="http://schemas.microsoft.com/office/drawing/2014/main" id="{3FED82F3-64F2-4140-862B-1BA564C5603A}"/>
              </a:ext>
            </a:extLst>
          </p:cNvPr>
          <p:cNvSpPr>
            <a:spLocks/>
          </p:cNvSpPr>
          <p:nvPr/>
        </p:nvSpPr>
        <p:spPr>
          <a:xfrm>
            <a:off x="4857755" y="1997461"/>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1" name="Picture 190">
            <a:extLst>
              <a:ext uri="{FF2B5EF4-FFF2-40B4-BE49-F238E27FC236}">
                <a16:creationId xmlns:a16="http://schemas.microsoft.com/office/drawing/2014/main" id="{15F6FD71-9B0F-444A-A280-05C8F1502374}"/>
              </a:ext>
            </a:extLst>
          </p:cNvPr>
          <p:cNvPicPr>
            <a:picLocks noChangeAspect="1"/>
          </p:cNvPicPr>
          <p:nvPr/>
        </p:nvPicPr>
        <p:blipFill>
          <a:blip r:embed="rId9"/>
          <a:stretch>
            <a:fillRect/>
          </a:stretch>
        </p:blipFill>
        <p:spPr>
          <a:xfrm>
            <a:off x="2715626" y="1816921"/>
            <a:ext cx="1226168" cy="365760"/>
          </a:xfrm>
          <a:prstGeom prst="rect">
            <a:avLst/>
          </a:prstGeom>
          <a:ln>
            <a:solidFill>
              <a:schemeClr val="tx1"/>
            </a:solidFill>
          </a:ln>
        </p:spPr>
      </p:pic>
      <p:sp>
        <p:nvSpPr>
          <p:cNvPr id="172" name="Rectangle 171">
            <a:extLst>
              <a:ext uri="{FF2B5EF4-FFF2-40B4-BE49-F238E27FC236}">
                <a16:creationId xmlns:a16="http://schemas.microsoft.com/office/drawing/2014/main" id="{086DDF0B-6DA1-43A3-87FB-A12A31FE48A6}"/>
              </a:ext>
            </a:extLst>
          </p:cNvPr>
          <p:cNvSpPr>
            <a:spLocks/>
          </p:cNvSpPr>
          <p:nvPr/>
        </p:nvSpPr>
        <p:spPr>
          <a:xfrm>
            <a:off x="5766747" y="3101490"/>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8" name="Picture 7177">
            <a:extLst>
              <a:ext uri="{FF2B5EF4-FFF2-40B4-BE49-F238E27FC236}">
                <a16:creationId xmlns:a16="http://schemas.microsoft.com/office/drawing/2014/main" id="{99993647-E5A1-4940-A136-4B8A6C886C90}"/>
              </a:ext>
            </a:extLst>
          </p:cNvPr>
          <p:cNvPicPr>
            <a:picLocks noChangeAspect="1"/>
          </p:cNvPicPr>
          <p:nvPr/>
        </p:nvPicPr>
        <p:blipFill rotWithShape="1">
          <a:blip r:embed="rId10"/>
          <a:srcRect l="6925" t="2936" r="54715" b="3079"/>
          <a:stretch/>
        </p:blipFill>
        <p:spPr>
          <a:xfrm>
            <a:off x="5393563" y="3091015"/>
            <a:ext cx="479425" cy="366713"/>
          </a:xfrm>
          <a:prstGeom prst="rect">
            <a:avLst/>
          </a:prstGeom>
          <a:ln>
            <a:solidFill>
              <a:schemeClr val="tx1"/>
            </a:solidFill>
          </a:ln>
        </p:spPr>
      </p:pic>
      <p:pic>
        <p:nvPicPr>
          <p:cNvPr id="196" name="Picture 195">
            <a:extLst>
              <a:ext uri="{FF2B5EF4-FFF2-40B4-BE49-F238E27FC236}">
                <a16:creationId xmlns:a16="http://schemas.microsoft.com/office/drawing/2014/main" id="{0611CAA3-E473-4B52-A052-908EBA84FF52}"/>
              </a:ext>
            </a:extLst>
          </p:cNvPr>
          <p:cNvPicPr>
            <a:picLocks noChangeAspect="1"/>
          </p:cNvPicPr>
          <p:nvPr/>
        </p:nvPicPr>
        <p:blipFill rotWithShape="1">
          <a:blip r:embed="rId10"/>
          <a:srcRect l="6925" t="2936" r="54715" b="3079"/>
          <a:stretch/>
        </p:blipFill>
        <p:spPr>
          <a:xfrm>
            <a:off x="4572000" y="1999324"/>
            <a:ext cx="479425" cy="366713"/>
          </a:xfrm>
          <a:prstGeom prst="rect">
            <a:avLst/>
          </a:prstGeom>
          <a:ln>
            <a:solidFill>
              <a:schemeClr val="tx1"/>
            </a:solidFill>
          </a:ln>
        </p:spPr>
      </p:pic>
      <p:pic>
        <p:nvPicPr>
          <p:cNvPr id="200" name="Picture 199">
            <a:extLst>
              <a:ext uri="{FF2B5EF4-FFF2-40B4-BE49-F238E27FC236}">
                <a16:creationId xmlns:a16="http://schemas.microsoft.com/office/drawing/2014/main" id="{A1EB9CE3-1D1C-4CF3-A0A5-7917EA2593BE}"/>
              </a:ext>
            </a:extLst>
          </p:cNvPr>
          <p:cNvPicPr>
            <a:picLocks noChangeAspect="1"/>
          </p:cNvPicPr>
          <p:nvPr/>
        </p:nvPicPr>
        <p:blipFill>
          <a:blip r:embed="rId7"/>
          <a:stretch>
            <a:fillRect/>
          </a:stretch>
        </p:blipFill>
        <p:spPr>
          <a:xfrm>
            <a:off x="4509360" y="1999801"/>
            <a:ext cx="1226168" cy="365760"/>
          </a:xfrm>
          <a:prstGeom prst="rect">
            <a:avLst/>
          </a:prstGeom>
          <a:ln>
            <a:solidFill>
              <a:schemeClr val="tx1"/>
            </a:solidFill>
          </a:ln>
        </p:spPr>
      </p:pic>
      <p:sp>
        <p:nvSpPr>
          <p:cNvPr id="186" name="Rectangle 185">
            <a:extLst>
              <a:ext uri="{FF2B5EF4-FFF2-40B4-BE49-F238E27FC236}">
                <a16:creationId xmlns:a16="http://schemas.microsoft.com/office/drawing/2014/main" id="{1B55C002-55A1-4CBD-8747-3B6DC8D4AA1A}"/>
              </a:ext>
            </a:extLst>
          </p:cNvPr>
          <p:cNvSpPr>
            <a:spLocks/>
          </p:cNvSpPr>
          <p:nvPr/>
        </p:nvSpPr>
        <p:spPr>
          <a:xfrm>
            <a:off x="3203265" y="3126518"/>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1" name="Rectangle 200">
            <a:extLst>
              <a:ext uri="{FF2B5EF4-FFF2-40B4-BE49-F238E27FC236}">
                <a16:creationId xmlns:a16="http://schemas.microsoft.com/office/drawing/2014/main" id="{C4FCF256-074C-4ADF-8A07-0E73A5C2B25C}"/>
              </a:ext>
            </a:extLst>
          </p:cNvPr>
          <p:cNvSpPr>
            <a:spLocks/>
          </p:cNvSpPr>
          <p:nvPr/>
        </p:nvSpPr>
        <p:spPr>
          <a:xfrm>
            <a:off x="5554039" y="3095326"/>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2" name="Picture 201">
            <a:extLst>
              <a:ext uri="{FF2B5EF4-FFF2-40B4-BE49-F238E27FC236}">
                <a16:creationId xmlns:a16="http://schemas.microsoft.com/office/drawing/2014/main" id="{66A23C7B-2B45-42AF-892B-984D4B75DDEC}"/>
              </a:ext>
            </a:extLst>
          </p:cNvPr>
          <p:cNvPicPr>
            <a:picLocks noChangeAspect="1"/>
          </p:cNvPicPr>
          <p:nvPr/>
        </p:nvPicPr>
        <p:blipFill>
          <a:blip r:embed="rId8"/>
          <a:stretch>
            <a:fillRect/>
          </a:stretch>
        </p:blipFill>
        <p:spPr>
          <a:xfrm>
            <a:off x="5384770" y="3088518"/>
            <a:ext cx="1226168" cy="365760"/>
          </a:xfrm>
          <a:prstGeom prst="rect">
            <a:avLst/>
          </a:prstGeom>
          <a:ln>
            <a:solidFill>
              <a:schemeClr val="tx1"/>
            </a:solidFill>
          </a:ln>
        </p:spPr>
      </p:pic>
      <p:sp>
        <p:nvSpPr>
          <p:cNvPr id="190" name="Rectangle 189">
            <a:extLst>
              <a:ext uri="{FF2B5EF4-FFF2-40B4-BE49-F238E27FC236}">
                <a16:creationId xmlns:a16="http://schemas.microsoft.com/office/drawing/2014/main" id="{8A8EEF8F-D2C4-4801-880D-B7AC5D2A6451}"/>
              </a:ext>
            </a:extLst>
          </p:cNvPr>
          <p:cNvSpPr>
            <a:spLocks/>
          </p:cNvSpPr>
          <p:nvPr/>
        </p:nvSpPr>
        <p:spPr>
          <a:xfrm>
            <a:off x="3058726" y="1816921"/>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3" name="Rectangle 202">
            <a:extLst>
              <a:ext uri="{FF2B5EF4-FFF2-40B4-BE49-F238E27FC236}">
                <a16:creationId xmlns:a16="http://schemas.microsoft.com/office/drawing/2014/main" id="{B86143E5-4D60-4EB1-94BE-ED1F2E47D587}"/>
              </a:ext>
            </a:extLst>
          </p:cNvPr>
          <p:cNvSpPr>
            <a:spLocks/>
          </p:cNvSpPr>
          <p:nvPr/>
        </p:nvSpPr>
        <p:spPr>
          <a:xfrm>
            <a:off x="4387702" y="4188743"/>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4" name="Picture 203">
            <a:extLst>
              <a:ext uri="{FF2B5EF4-FFF2-40B4-BE49-F238E27FC236}">
                <a16:creationId xmlns:a16="http://schemas.microsoft.com/office/drawing/2014/main" id="{877B0586-52AB-406D-99BE-9119712B9A76}"/>
              </a:ext>
            </a:extLst>
          </p:cNvPr>
          <p:cNvPicPr>
            <a:picLocks noChangeAspect="1"/>
          </p:cNvPicPr>
          <p:nvPr/>
        </p:nvPicPr>
        <p:blipFill>
          <a:blip r:embed="rId9"/>
          <a:stretch>
            <a:fillRect/>
          </a:stretch>
        </p:blipFill>
        <p:spPr>
          <a:xfrm>
            <a:off x="4042632" y="4183291"/>
            <a:ext cx="1226168" cy="365760"/>
          </a:xfrm>
          <a:prstGeom prst="rect">
            <a:avLst/>
          </a:prstGeom>
          <a:ln>
            <a:solidFill>
              <a:schemeClr val="tx1"/>
            </a:solidFill>
          </a:ln>
        </p:spPr>
      </p:pic>
      <p:sp>
        <p:nvSpPr>
          <p:cNvPr id="192" name="Rectangle 191">
            <a:extLst>
              <a:ext uri="{FF2B5EF4-FFF2-40B4-BE49-F238E27FC236}">
                <a16:creationId xmlns:a16="http://schemas.microsoft.com/office/drawing/2014/main" id="{29BBB0CB-D2A7-45A0-A9BF-2ED1AA13E109}"/>
              </a:ext>
            </a:extLst>
          </p:cNvPr>
          <p:cNvSpPr>
            <a:spLocks/>
          </p:cNvSpPr>
          <p:nvPr/>
        </p:nvSpPr>
        <p:spPr>
          <a:xfrm>
            <a:off x="4957943" y="2004010"/>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 name="Rectangle 204">
            <a:extLst>
              <a:ext uri="{FF2B5EF4-FFF2-40B4-BE49-F238E27FC236}">
                <a16:creationId xmlns:a16="http://schemas.microsoft.com/office/drawing/2014/main" id="{5738BCB7-13A0-46F9-B225-B60793E55C71}"/>
              </a:ext>
            </a:extLst>
          </p:cNvPr>
          <p:cNvSpPr>
            <a:spLocks/>
          </p:cNvSpPr>
          <p:nvPr/>
        </p:nvSpPr>
        <p:spPr>
          <a:xfrm>
            <a:off x="2109491" y="4210667"/>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9" name="Picture 208">
            <a:extLst>
              <a:ext uri="{FF2B5EF4-FFF2-40B4-BE49-F238E27FC236}">
                <a16:creationId xmlns:a16="http://schemas.microsoft.com/office/drawing/2014/main" id="{CC1EC163-B735-4984-BA5E-5C862B2B791D}"/>
              </a:ext>
            </a:extLst>
          </p:cNvPr>
          <p:cNvPicPr>
            <a:picLocks noChangeAspect="1"/>
          </p:cNvPicPr>
          <p:nvPr/>
        </p:nvPicPr>
        <p:blipFill rotWithShape="1">
          <a:blip r:embed="rId10"/>
          <a:srcRect l="6925" t="2936" r="54715" b="3079"/>
          <a:stretch/>
        </p:blipFill>
        <p:spPr>
          <a:xfrm>
            <a:off x="1745825" y="4214802"/>
            <a:ext cx="479425" cy="366713"/>
          </a:xfrm>
          <a:prstGeom prst="rect">
            <a:avLst/>
          </a:prstGeom>
          <a:ln>
            <a:solidFill>
              <a:schemeClr val="tx1"/>
            </a:solidFill>
          </a:ln>
        </p:spPr>
      </p:pic>
    </p:spTree>
    <p:extLst>
      <p:ext uri="{BB962C8B-B14F-4D97-AF65-F5344CB8AC3E}">
        <p14:creationId xmlns:p14="http://schemas.microsoft.com/office/powerpoint/2010/main" val="59299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fade">
                                      <p:cBhvr>
                                        <p:cTn id="7" dur="500"/>
                                        <p:tgtEl>
                                          <p:spTgt spid="7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par>
                                <p:cTn id="13" presetID="10"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fade">
                                      <p:cBhvr>
                                        <p:cTn id="20" dur="50"/>
                                        <p:tgtEl>
                                          <p:spTgt spid="7171"/>
                                        </p:tgtEl>
                                      </p:cBhvr>
                                    </p:animEffect>
                                  </p:childTnLst>
                                </p:cTn>
                              </p:par>
                              <p:par>
                                <p:cTn id="21" presetID="10" presetClass="entr" presetSubtype="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50"/>
                                        <p:tgtEl>
                                          <p:spTgt spid="185"/>
                                        </p:tgtEl>
                                      </p:cBhvr>
                                    </p:animEffect>
                                  </p:childTnLst>
                                </p:cTn>
                              </p:par>
                              <p:par>
                                <p:cTn id="24" presetID="10" presetClass="entr" presetSubtype="0" fill="hold" nodeType="withEffect">
                                  <p:stCondLst>
                                    <p:cond delay="0"/>
                                  </p:stCondLst>
                                  <p:childTnLst>
                                    <p:set>
                                      <p:cBhvr>
                                        <p:cTn id="25" dur="1" fill="hold">
                                          <p:stCondLst>
                                            <p:cond delay="0"/>
                                          </p:stCondLst>
                                        </p:cTn>
                                        <p:tgtEl>
                                          <p:spTgt spid="200"/>
                                        </p:tgtEl>
                                        <p:attrNameLst>
                                          <p:attrName>style.visibility</p:attrName>
                                        </p:attrNameLst>
                                      </p:cBhvr>
                                      <p:to>
                                        <p:strVal val="visible"/>
                                      </p:to>
                                    </p:set>
                                    <p:animEffect transition="in" filter="fade">
                                      <p:cBhvr>
                                        <p:cTn id="26" dur="50"/>
                                        <p:tgtEl>
                                          <p:spTgt spid="200"/>
                                        </p:tgtEl>
                                      </p:cBhvr>
                                    </p:animEffect>
                                  </p:childTnLst>
                                </p:cTn>
                              </p:par>
                            </p:childTnLst>
                          </p:cTn>
                        </p:par>
                        <p:par>
                          <p:cTn id="27" fill="hold">
                            <p:stCondLst>
                              <p:cond delay="50"/>
                            </p:stCondLst>
                            <p:childTnLst>
                              <p:par>
                                <p:cTn id="28" presetID="0" presetClass="path" presetSubtype="0" accel="50000" decel="50000" fill="hold" nodeType="afterEffect">
                                  <p:stCondLst>
                                    <p:cond delay="0"/>
                                  </p:stCondLst>
                                  <p:childTnLst>
                                    <p:animMotion origin="layout" path="M -0.00608 0.0044 L 0.22795 -0.11967 " pathEditMode="relative" ptsTypes="AA">
                                      <p:cBhvr>
                                        <p:cTn id="29" dur="400" fill="hold"/>
                                        <p:tgtEl>
                                          <p:spTgt spid="7171"/>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00608 0.0044 L 0.14149 -0.15879 " pathEditMode="relative" rAng="0" ptsTypes="AA">
                                      <p:cBhvr>
                                        <p:cTn id="31" dur="400" fill="hold"/>
                                        <p:tgtEl>
                                          <p:spTgt spid="185"/>
                                        </p:tgtEl>
                                        <p:attrNameLst>
                                          <p:attrName>ppt_x</p:attrName>
                                          <p:attrName>ppt_y</p:attrName>
                                        </p:attrNameLst>
                                      </p:cBhvr>
                                      <p:rCtr x="7378" y="-8171"/>
                                    </p:animMotion>
                                  </p:childTnLst>
                                </p:cTn>
                              </p:par>
                              <p:par>
                                <p:cTn id="32" presetID="0" presetClass="path" presetSubtype="0" accel="50000" decel="50000" fill="hold" nodeType="withEffect">
                                  <p:stCondLst>
                                    <p:cond delay="0"/>
                                  </p:stCondLst>
                                  <p:childTnLst>
                                    <p:animMotion origin="layout" path="M -0.00607 0.0044 L 0.0882 0.15949 " pathEditMode="relative" rAng="0" ptsTypes="AA">
                                      <p:cBhvr>
                                        <p:cTn id="33" dur="400" fill="hold"/>
                                        <p:tgtEl>
                                          <p:spTgt spid="200"/>
                                        </p:tgtEl>
                                        <p:attrNameLst>
                                          <p:attrName>ppt_x</p:attrName>
                                          <p:attrName>ppt_y</p:attrName>
                                        </p:attrNameLst>
                                      </p:cBhvr>
                                      <p:rCtr x="4705" y="7755"/>
                                    </p:animMotion>
                                  </p:childTnLst>
                                </p:cTn>
                              </p:par>
                            </p:childTnLst>
                          </p:cTn>
                        </p:par>
                        <p:par>
                          <p:cTn id="34" fill="hold">
                            <p:stCondLst>
                              <p:cond delay="450"/>
                            </p:stCondLst>
                            <p:childTnLst>
                              <p:par>
                                <p:cTn id="35" presetID="10" presetClass="entr" presetSubtype="0" fill="hold" grpId="0" nodeType="afterEffect">
                                  <p:stCondLst>
                                    <p:cond delay="0"/>
                                  </p:stCondLst>
                                  <p:childTnLst>
                                    <p:set>
                                      <p:cBhvr>
                                        <p:cTn id="36" dur="1" fill="hold">
                                          <p:stCondLst>
                                            <p:cond delay="0"/>
                                          </p:stCondLst>
                                        </p:cTn>
                                        <p:tgtEl>
                                          <p:spTgt spid="186"/>
                                        </p:tgtEl>
                                        <p:attrNameLst>
                                          <p:attrName>style.visibility</p:attrName>
                                        </p:attrNameLst>
                                      </p:cBhvr>
                                      <p:to>
                                        <p:strVal val="visible"/>
                                      </p:to>
                                    </p:set>
                                    <p:animEffect transition="in" filter="fade">
                                      <p:cBhvr>
                                        <p:cTn id="37" dur="50"/>
                                        <p:tgtEl>
                                          <p:spTgt spid="18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1"/>
                                        </p:tgtEl>
                                        <p:attrNameLst>
                                          <p:attrName>style.visibility</p:attrName>
                                        </p:attrNameLst>
                                      </p:cBhvr>
                                      <p:to>
                                        <p:strVal val="visible"/>
                                      </p:to>
                                    </p:set>
                                    <p:animEffect transition="in" filter="fade">
                                      <p:cBhvr>
                                        <p:cTn id="40" dur="50"/>
                                        <p:tgtEl>
                                          <p:spTgt spid="20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8"/>
                                        </p:tgtEl>
                                        <p:attrNameLst>
                                          <p:attrName>style.visibility</p:attrName>
                                        </p:attrNameLst>
                                      </p:cBhvr>
                                      <p:to>
                                        <p:strVal val="visible"/>
                                      </p:to>
                                    </p:set>
                                    <p:animEffect transition="in" filter="fade">
                                      <p:cBhvr>
                                        <p:cTn id="43" dur="50"/>
                                        <p:tgtEl>
                                          <p:spTgt spid="168"/>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7173"/>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88"/>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202"/>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7171"/>
                                        </p:tgtEl>
                                        <p:attrNameLst>
                                          <p:attrName>style.visibility</p:attrName>
                                        </p:attrNameLst>
                                      </p:cBhvr>
                                      <p:to>
                                        <p:strVal val="hidden"/>
                                      </p:to>
                                    </p:set>
                                  </p:childTnLst>
                                </p:cTn>
                              </p:par>
                            </p:childTnLst>
                          </p:cTn>
                        </p:par>
                        <p:par>
                          <p:cTn id="55" fill="hold">
                            <p:stCondLst>
                              <p:cond delay="500"/>
                            </p:stCondLst>
                            <p:childTnLst>
                              <p:par>
                                <p:cTn id="56" presetID="1" presetClass="exit" presetSubtype="0" fill="hold" grpId="1" nodeType="afterEffect">
                                  <p:stCondLst>
                                    <p:cond delay="0"/>
                                  </p:stCondLst>
                                  <p:childTnLst>
                                    <p:set>
                                      <p:cBhvr>
                                        <p:cTn id="57" dur="1" fill="hold">
                                          <p:stCondLst>
                                            <p:cond delay="0"/>
                                          </p:stCondLst>
                                        </p:cTn>
                                        <p:tgtEl>
                                          <p:spTgt spid="16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85"/>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00"/>
                                        </p:tgtEl>
                                        <p:attrNameLst>
                                          <p:attrName>style.visibility</p:attrName>
                                        </p:attrNameLst>
                                      </p:cBhvr>
                                      <p:to>
                                        <p:strVal val="hidden"/>
                                      </p:to>
                                    </p:set>
                                  </p:childTnLst>
                                </p:cTn>
                              </p:par>
                            </p:childTnLst>
                          </p:cTn>
                        </p:par>
                        <p:par>
                          <p:cTn id="62" fill="hold">
                            <p:stCondLst>
                              <p:cond delay="500"/>
                            </p:stCondLst>
                            <p:childTnLst>
                              <p:par>
                                <p:cTn id="63" presetID="1" presetClass="exit" presetSubtype="0" fill="hold" grpId="1" nodeType="afterEffect">
                                  <p:stCondLst>
                                    <p:cond delay="0"/>
                                  </p:stCondLst>
                                  <p:childTnLst>
                                    <p:set>
                                      <p:cBhvr>
                                        <p:cTn id="64" dur="1" fill="hold">
                                          <p:stCondLst>
                                            <p:cond delay="0"/>
                                          </p:stCondLst>
                                        </p:cTn>
                                        <p:tgtEl>
                                          <p:spTgt spid="186"/>
                                        </p:tgtEl>
                                        <p:attrNameLst>
                                          <p:attrName>style.visibility</p:attrName>
                                        </p:attrNameLst>
                                      </p:cBhvr>
                                      <p:to>
                                        <p:strVal val="hidden"/>
                                      </p:to>
                                    </p:set>
                                  </p:childTnLst>
                                </p:cTn>
                              </p:par>
                            </p:childTnLst>
                          </p:cTn>
                        </p:par>
                        <p:par>
                          <p:cTn id="65" fill="hold">
                            <p:stCondLst>
                              <p:cond delay="500"/>
                            </p:stCondLst>
                            <p:childTnLst>
                              <p:par>
                                <p:cTn id="66" presetID="1" presetClass="exit" presetSubtype="0" fill="hold" grpId="1" nodeType="afterEffect">
                                  <p:stCondLst>
                                    <p:cond delay="0"/>
                                  </p:stCondLst>
                                  <p:childTnLst>
                                    <p:set>
                                      <p:cBhvr>
                                        <p:cTn id="67" dur="1" fill="hold">
                                          <p:stCondLst>
                                            <p:cond delay="0"/>
                                          </p:stCondLst>
                                        </p:cTn>
                                        <p:tgtEl>
                                          <p:spTgt spid="201"/>
                                        </p:tgtEl>
                                        <p:attrNameLst>
                                          <p:attrName>style.visibility</p:attrName>
                                        </p:attrNameLst>
                                      </p:cBhvr>
                                      <p:to>
                                        <p:strVal val="hidden"/>
                                      </p:to>
                                    </p:set>
                                  </p:childTnLst>
                                </p:cTn>
                              </p:par>
                              <p:par>
                                <p:cTn id="68" presetID="0" presetClass="path" presetSubtype="0" accel="50000" decel="50000" fill="hold" nodeType="withEffect">
                                  <p:stCondLst>
                                    <p:cond delay="250"/>
                                  </p:stCondLst>
                                  <p:childTnLst>
                                    <p:animMotion origin="layout" path="M 0.00069 0.00023 L 0.19723 0.02638 " pathEditMode="relative" rAng="0" ptsTypes="AA">
                                      <p:cBhvr>
                                        <p:cTn id="69" dur="400" fill="hold"/>
                                        <p:tgtEl>
                                          <p:spTgt spid="7173"/>
                                        </p:tgtEl>
                                        <p:attrNameLst>
                                          <p:attrName>ppt_x</p:attrName>
                                          <p:attrName>ppt_y</p:attrName>
                                        </p:attrNameLst>
                                      </p:cBhvr>
                                      <p:rCtr x="9878" y="1296"/>
                                    </p:animMotion>
                                  </p:childTnLst>
                                </p:cTn>
                              </p:par>
                              <p:par>
                                <p:cTn id="70" presetID="0" presetClass="path" presetSubtype="0" accel="50000" decel="50000" fill="hold" nodeType="withEffect">
                                  <p:stCondLst>
                                    <p:cond delay="250"/>
                                  </p:stCondLst>
                                  <p:childTnLst>
                                    <p:animMotion origin="layout" path="M 0.00069 0.00024 L -0.02639 -0.19028 " pathEditMode="relative" rAng="0" ptsTypes="AA">
                                      <p:cBhvr>
                                        <p:cTn id="71" dur="400" fill="hold"/>
                                        <p:tgtEl>
                                          <p:spTgt spid="188"/>
                                        </p:tgtEl>
                                        <p:attrNameLst>
                                          <p:attrName>ppt_x</p:attrName>
                                          <p:attrName>ppt_y</p:attrName>
                                        </p:attrNameLst>
                                      </p:cBhvr>
                                      <p:rCtr x="-1424" y="-9560"/>
                                    </p:animMotion>
                                  </p:childTnLst>
                                </p:cTn>
                              </p:par>
                              <p:par>
                                <p:cTn id="72" presetID="0" presetClass="path" presetSubtype="0" accel="50000" decel="50000" fill="hold" nodeType="withEffect">
                                  <p:stCondLst>
                                    <p:cond delay="250"/>
                                  </p:stCondLst>
                                  <p:childTnLst>
                                    <p:animMotion origin="layout" path="M 0.0007 0.00023 L -0.14566 0.16042 " pathEditMode="relative" rAng="0" ptsTypes="AA">
                                      <p:cBhvr>
                                        <p:cTn id="73" dur="400" fill="hold"/>
                                        <p:tgtEl>
                                          <p:spTgt spid="202"/>
                                        </p:tgtEl>
                                        <p:attrNameLst>
                                          <p:attrName>ppt_x</p:attrName>
                                          <p:attrName>ppt_y</p:attrName>
                                        </p:attrNameLst>
                                      </p:cBhvr>
                                      <p:rCtr x="-7326" y="8009"/>
                                    </p:animMotion>
                                  </p:childTnLst>
                                </p:cTn>
                              </p:par>
                            </p:childTnLst>
                          </p:cTn>
                        </p:par>
                        <p:par>
                          <p:cTn id="74" fill="hold">
                            <p:stCondLst>
                              <p:cond delay="1150"/>
                            </p:stCondLst>
                            <p:childTnLst>
                              <p:par>
                                <p:cTn id="75" presetID="10" presetClass="entr" presetSubtype="0" fill="hold" grpId="0" nodeType="afterEffect">
                                  <p:stCondLst>
                                    <p:cond delay="250"/>
                                  </p:stCondLst>
                                  <p:childTnLst>
                                    <p:set>
                                      <p:cBhvr>
                                        <p:cTn id="76" dur="1" fill="hold">
                                          <p:stCondLst>
                                            <p:cond delay="0"/>
                                          </p:stCondLst>
                                        </p:cTn>
                                        <p:tgtEl>
                                          <p:spTgt spid="169"/>
                                        </p:tgtEl>
                                        <p:attrNameLst>
                                          <p:attrName>style.visibility</p:attrName>
                                        </p:attrNameLst>
                                      </p:cBhvr>
                                      <p:to>
                                        <p:strVal val="visible"/>
                                      </p:to>
                                    </p:set>
                                    <p:animEffect transition="in" filter="fade">
                                      <p:cBhvr>
                                        <p:cTn id="77" dur="50"/>
                                        <p:tgtEl>
                                          <p:spTgt spid="169"/>
                                        </p:tgtEl>
                                      </p:cBhvr>
                                    </p:animEffect>
                                  </p:childTnLst>
                                </p:cTn>
                              </p:par>
                              <p:par>
                                <p:cTn id="78" presetID="10" presetClass="entr" presetSubtype="0" fill="hold" grpId="0" nodeType="withEffect">
                                  <p:stCondLst>
                                    <p:cond delay="250"/>
                                  </p:stCondLst>
                                  <p:childTnLst>
                                    <p:set>
                                      <p:cBhvr>
                                        <p:cTn id="79" dur="1" fill="hold">
                                          <p:stCondLst>
                                            <p:cond delay="0"/>
                                          </p:stCondLst>
                                        </p:cTn>
                                        <p:tgtEl>
                                          <p:spTgt spid="190"/>
                                        </p:tgtEl>
                                        <p:attrNameLst>
                                          <p:attrName>style.visibility</p:attrName>
                                        </p:attrNameLst>
                                      </p:cBhvr>
                                      <p:to>
                                        <p:strVal val="visible"/>
                                      </p:to>
                                    </p:set>
                                    <p:animEffect transition="in" filter="fade">
                                      <p:cBhvr>
                                        <p:cTn id="80" dur="50"/>
                                        <p:tgtEl>
                                          <p:spTgt spid="190"/>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203"/>
                                        </p:tgtEl>
                                        <p:attrNameLst>
                                          <p:attrName>style.visibility</p:attrName>
                                        </p:attrNameLst>
                                      </p:cBhvr>
                                      <p:to>
                                        <p:strVal val="visible"/>
                                      </p:to>
                                    </p:set>
                                    <p:animEffect transition="in" filter="fade">
                                      <p:cBhvr>
                                        <p:cTn id="83" dur="50"/>
                                        <p:tgtEl>
                                          <p:spTgt spid="203"/>
                                        </p:tgtEl>
                                      </p:cBhvr>
                                    </p:animEffect>
                                  </p:childTnLst>
                                </p:cTn>
                              </p:par>
                            </p:childTnLst>
                          </p:cTn>
                        </p:par>
                        <p:par>
                          <p:cTn id="84" fill="hold">
                            <p:stCondLst>
                              <p:cond delay="1450"/>
                            </p:stCondLst>
                            <p:childTnLst>
                              <p:par>
                                <p:cTn id="85" presetID="1" presetClass="exit" presetSubtype="0" fill="hold" nodeType="afterEffect">
                                  <p:stCondLst>
                                    <p:cond delay="0"/>
                                  </p:stCondLst>
                                  <p:childTnLst>
                                    <p:set>
                                      <p:cBhvr>
                                        <p:cTn id="86" dur="1" fill="hold">
                                          <p:stCondLst>
                                            <p:cond delay="0"/>
                                          </p:stCondLst>
                                        </p:cTn>
                                        <p:tgtEl>
                                          <p:spTgt spid="7173"/>
                                        </p:tgtEl>
                                        <p:attrNameLst>
                                          <p:attrName>style.visibility</p:attrName>
                                        </p:attrNameLst>
                                      </p:cBhvr>
                                      <p:to>
                                        <p:strVal val="hidden"/>
                                      </p:to>
                                    </p:set>
                                  </p:childTnLst>
                                </p:cTn>
                              </p:par>
                            </p:childTnLst>
                          </p:cTn>
                        </p:par>
                        <p:par>
                          <p:cTn id="87" fill="hold">
                            <p:stCondLst>
                              <p:cond delay="1450"/>
                            </p:stCondLst>
                            <p:childTnLst>
                              <p:par>
                                <p:cTn id="88" presetID="1" presetClass="exit" presetSubtype="0" fill="hold" nodeType="afterEffect">
                                  <p:stCondLst>
                                    <p:cond delay="0"/>
                                  </p:stCondLst>
                                  <p:childTnLst>
                                    <p:set>
                                      <p:cBhvr>
                                        <p:cTn id="89" dur="1" fill="hold">
                                          <p:stCondLst>
                                            <p:cond delay="0"/>
                                          </p:stCondLst>
                                        </p:cTn>
                                        <p:tgtEl>
                                          <p:spTgt spid="188"/>
                                        </p:tgtEl>
                                        <p:attrNameLst>
                                          <p:attrName>style.visibility</p:attrName>
                                        </p:attrNameLst>
                                      </p:cBhvr>
                                      <p:to>
                                        <p:strVal val="hidden"/>
                                      </p:to>
                                    </p:set>
                                  </p:childTnLst>
                                </p:cTn>
                              </p:par>
                            </p:childTnLst>
                          </p:cTn>
                        </p:par>
                        <p:par>
                          <p:cTn id="90" fill="hold">
                            <p:stCondLst>
                              <p:cond delay="1450"/>
                            </p:stCondLst>
                            <p:childTnLst>
                              <p:par>
                                <p:cTn id="91" presetID="1" presetClass="exit" presetSubtype="0" fill="hold" nodeType="afterEffect">
                                  <p:stCondLst>
                                    <p:cond delay="0"/>
                                  </p:stCondLst>
                                  <p:childTnLst>
                                    <p:set>
                                      <p:cBhvr>
                                        <p:cTn id="92" dur="1" fill="hold">
                                          <p:stCondLst>
                                            <p:cond delay="0"/>
                                          </p:stCondLst>
                                        </p:cTn>
                                        <p:tgtEl>
                                          <p:spTgt spid="20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69"/>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9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03"/>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717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91"/>
                                        </p:tgtEl>
                                        <p:attrNameLst>
                                          <p:attrName>style.visibility</p:attrName>
                                        </p:attrNameLst>
                                      </p:cBhvr>
                                      <p:to>
                                        <p:strVal val="visible"/>
                                      </p:to>
                                    </p:set>
                                  </p:childTnLst>
                                </p:cTn>
                              </p:par>
                              <p:par>
                                <p:cTn id="103" presetID="0" presetClass="path" presetSubtype="0" accel="50000" decel="50000" fill="hold" nodeType="withEffect">
                                  <p:stCondLst>
                                    <p:cond delay="0"/>
                                  </p:stCondLst>
                                  <p:childTnLst>
                                    <p:animMotion origin="layout" path="M 0.00052 0.00115 L 0.1967 0.02824 " pathEditMode="relative" rAng="0" ptsTypes="AA">
                                      <p:cBhvr>
                                        <p:cTn id="104" dur="400" fill="hold"/>
                                        <p:tgtEl>
                                          <p:spTgt spid="191"/>
                                        </p:tgtEl>
                                        <p:attrNameLst>
                                          <p:attrName>ppt_x</p:attrName>
                                          <p:attrName>ppt_y</p:attrName>
                                        </p:attrNameLst>
                                      </p:cBhvr>
                                      <p:rCtr x="9757" y="1296"/>
                                    </p:animMotion>
                                  </p:childTnLst>
                                </p:cTn>
                              </p:par>
                              <p:par>
                                <p:cTn id="105" presetID="1" presetClass="entr" presetSubtype="0" fill="hold" nodeType="withEffect">
                                  <p:stCondLst>
                                    <p:cond delay="0"/>
                                  </p:stCondLst>
                                  <p:childTnLst>
                                    <p:set>
                                      <p:cBhvr>
                                        <p:cTn id="106" dur="1" fill="hold">
                                          <p:stCondLst>
                                            <p:cond delay="0"/>
                                          </p:stCondLst>
                                        </p:cTn>
                                        <p:tgtEl>
                                          <p:spTgt spid="204"/>
                                        </p:tgtEl>
                                        <p:attrNameLst>
                                          <p:attrName>style.visibility</p:attrName>
                                        </p:attrNameLst>
                                      </p:cBhvr>
                                      <p:to>
                                        <p:strVal val="visible"/>
                                      </p:to>
                                    </p:set>
                                  </p:childTnLst>
                                </p:cTn>
                              </p:par>
                              <p:par>
                                <p:cTn id="107" presetID="0" presetClass="path" presetSubtype="0" accel="50000" decel="50000" fill="hold" nodeType="withEffect">
                                  <p:stCondLst>
                                    <p:cond delay="0"/>
                                  </p:stCondLst>
                                  <p:childTnLst>
                                    <p:animMotion origin="layout" path="M 0.00052 0.00116 L -0.26545 0.00903 " pathEditMode="relative" rAng="0" ptsTypes="AA">
                                      <p:cBhvr>
                                        <p:cTn id="108" dur="400" fill="hold"/>
                                        <p:tgtEl>
                                          <p:spTgt spid="204"/>
                                        </p:tgtEl>
                                        <p:attrNameLst>
                                          <p:attrName>ppt_x</p:attrName>
                                          <p:attrName>ppt_y</p:attrName>
                                        </p:attrNameLst>
                                      </p:cBhvr>
                                      <p:rCtr x="-12934" y="-162"/>
                                    </p:animMotion>
                                  </p:childTnLst>
                                </p:cTn>
                              </p:par>
                              <p:par>
                                <p:cTn id="109" presetID="0" presetClass="path" presetSubtype="0" accel="50000" decel="50000" fill="hold" nodeType="withEffect">
                                  <p:stCondLst>
                                    <p:cond delay="0"/>
                                  </p:stCondLst>
                                  <p:childTnLst>
                                    <p:animMotion origin="layout" path="M 0.00052 0.00116 L 0.08941 0.15995 " pathEditMode="relative" ptsTypes="AA">
                                      <p:cBhvr>
                                        <p:cTn id="110" dur="400" fill="hold"/>
                                        <p:tgtEl>
                                          <p:spTgt spid="7175"/>
                                        </p:tgtEl>
                                        <p:attrNameLst>
                                          <p:attrName>ppt_x</p:attrName>
                                          <p:attrName>ppt_y</p:attrName>
                                        </p:attrNameLst>
                                      </p:cBhvr>
                                    </p:animMotion>
                                  </p:childTnLst>
                                </p:cTn>
                              </p:par>
                            </p:childTnLst>
                          </p:cTn>
                        </p:par>
                        <p:par>
                          <p:cTn id="111" fill="hold">
                            <p:stCondLst>
                              <p:cond delay="1850"/>
                            </p:stCondLst>
                            <p:childTnLst>
                              <p:par>
                                <p:cTn id="112" presetID="10" presetClass="entr" presetSubtype="0" fill="hold" grpId="0" nodeType="afterEffect">
                                  <p:stCondLst>
                                    <p:cond delay="0"/>
                                  </p:stCondLst>
                                  <p:childTnLst>
                                    <p:set>
                                      <p:cBhvr>
                                        <p:cTn id="113" dur="1" fill="hold">
                                          <p:stCondLst>
                                            <p:cond delay="0"/>
                                          </p:stCondLst>
                                        </p:cTn>
                                        <p:tgtEl>
                                          <p:spTgt spid="172"/>
                                        </p:tgtEl>
                                        <p:attrNameLst>
                                          <p:attrName>style.visibility</p:attrName>
                                        </p:attrNameLst>
                                      </p:cBhvr>
                                      <p:to>
                                        <p:strVal val="visible"/>
                                      </p:to>
                                    </p:set>
                                    <p:animEffect transition="in" filter="fade">
                                      <p:cBhvr>
                                        <p:cTn id="114" dur="50"/>
                                        <p:tgtEl>
                                          <p:spTgt spid="17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92"/>
                                        </p:tgtEl>
                                        <p:attrNameLst>
                                          <p:attrName>style.visibility</p:attrName>
                                        </p:attrNameLst>
                                      </p:cBhvr>
                                      <p:to>
                                        <p:strVal val="visible"/>
                                      </p:to>
                                    </p:set>
                                    <p:animEffect transition="in" filter="fade">
                                      <p:cBhvr>
                                        <p:cTn id="117" dur="50"/>
                                        <p:tgtEl>
                                          <p:spTgt spid="19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05"/>
                                        </p:tgtEl>
                                        <p:attrNameLst>
                                          <p:attrName>style.visibility</p:attrName>
                                        </p:attrNameLst>
                                      </p:cBhvr>
                                      <p:to>
                                        <p:strVal val="visible"/>
                                      </p:to>
                                    </p:set>
                                    <p:animEffect transition="in" filter="fade">
                                      <p:cBhvr>
                                        <p:cTn id="120" dur="50"/>
                                        <p:tgtEl>
                                          <p:spTgt spid="205"/>
                                        </p:tgtEl>
                                      </p:cBhvr>
                                    </p:animEffect>
                                  </p:childTnLst>
                                </p:cTn>
                              </p:par>
                            </p:childTnLst>
                          </p:cTn>
                        </p:par>
                        <p:par>
                          <p:cTn id="121" fill="hold">
                            <p:stCondLst>
                              <p:cond delay="1900"/>
                            </p:stCondLst>
                            <p:childTnLst>
                              <p:par>
                                <p:cTn id="122" presetID="1" presetClass="exit" presetSubtype="0" fill="hold" nodeType="afterEffect">
                                  <p:stCondLst>
                                    <p:cond delay="0"/>
                                  </p:stCondLst>
                                  <p:childTnLst>
                                    <p:set>
                                      <p:cBhvr>
                                        <p:cTn id="123" dur="1" fill="hold">
                                          <p:stCondLst>
                                            <p:cond delay="0"/>
                                          </p:stCondLst>
                                        </p:cTn>
                                        <p:tgtEl>
                                          <p:spTgt spid="717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91"/>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204"/>
                                        </p:tgtEl>
                                        <p:attrNameLst>
                                          <p:attrName>style.visibility</p:attrName>
                                        </p:attrNameLst>
                                      </p:cBhvr>
                                      <p:to>
                                        <p:strVal val="hidden"/>
                                      </p:to>
                                    </p:set>
                                  </p:childTnLst>
                                </p:cTn>
                              </p:par>
                            </p:childTnLst>
                          </p:cTn>
                        </p:par>
                        <p:par>
                          <p:cTn id="128" fill="hold">
                            <p:stCondLst>
                              <p:cond delay="1900"/>
                            </p:stCondLst>
                            <p:childTnLst>
                              <p:par>
                                <p:cTn id="129" presetID="1" presetClass="exit" presetSubtype="0" fill="hold" grpId="1" nodeType="afterEffect">
                                  <p:stCondLst>
                                    <p:cond delay="0"/>
                                  </p:stCondLst>
                                  <p:childTnLst>
                                    <p:set>
                                      <p:cBhvr>
                                        <p:cTn id="130" dur="1" fill="hold">
                                          <p:stCondLst>
                                            <p:cond delay="0"/>
                                          </p:stCondLst>
                                        </p:cTn>
                                        <p:tgtEl>
                                          <p:spTgt spid="172"/>
                                        </p:tgtEl>
                                        <p:attrNameLst>
                                          <p:attrName>style.visibility</p:attrName>
                                        </p:attrNameLst>
                                      </p:cBhvr>
                                      <p:to>
                                        <p:strVal val="hidden"/>
                                      </p:to>
                                    </p:set>
                                  </p:childTnLst>
                                </p:cTn>
                              </p:par>
                            </p:childTnLst>
                          </p:cTn>
                        </p:par>
                        <p:par>
                          <p:cTn id="131" fill="hold">
                            <p:stCondLst>
                              <p:cond delay="1900"/>
                            </p:stCondLst>
                            <p:childTnLst>
                              <p:par>
                                <p:cTn id="132" presetID="1" presetClass="exit" presetSubtype="0" fill="hold" grpId="1" nodeType="afterEffect">
                                  <p:stCondLst>
                                    <p:cond delay="0"/>
                                  </p:stCondLst>
                                  <p:childTnLst>
                                    <p:set>
                                      <p:cBhvr>
                                        <p:cTn id="133" dur="1" fill="hold">
                                          <p:stCondLst>
                                            <p:cond delay="0"/>
                                          </p:stCondLst>
                                        </p:cTn>
                                        <p:tgtEl>
                                          <p:spTgt spid="192"/>
                                        </p:tgtEl>
                                        <p:attrNameLst>
                                          <p:attrName>style.visibility</p:attrName>
                                        </p:attrNameLst>
                                      </p:cBhvr>
                                      <p:to>
                                        <p:strVal val="hidden"/>
                                      </p:to>
                                    </p:set>
                                  </p:childTnLst>
                                </p:cTn>
                              </p:par>
                            </p:childTnLst>
                          </p:cTn>
                        </p:par>
                        <p:par>
                          <p:cTn id="134" fill="hold">
                            <p:stCondLst>
                              <p:cond delay="1900"/>
                            </p:stCondLst>
                            <p:childTnLst>
                              <p:par>
                                <p:cTn id="135" presetID="1" presetClass="exit" presetSubtype="0" fill="hold" grpId="1" nodeType="afterEffect">
                                  <p:stCondLst>
                                    <p:cond delay="0"/>
                                  </p:stCondLst>
                                  <p:childTnLst>
                                    <p:set>
                                      <p:cBhvr>
                                        <p:cTn id="136" dur="1" fill="hold">
                                          <p:stCondLst>
                                            <p:cond delay="0"/>
                                          </p:stCondLst>
                                        </p:cTn>
                                        <p:tgtEl>
                                          <p:spTgt spid="205"/>
                                        </p:tgtEl>
                                        <p:attrNameLst>
                                          <p:attrName>style.visibility</p:attrName>
                                        </p:attrNameLst>
                                      </p:cBhvr>
                                      <p:to>
                                        <p:strVal val="hidden"/>
                                      </p:to>
                                    </p:set>
                                  </p:childTnLst>
                                </p:cTn>
                              </p:par>
                              <p:par>
                                <p:cTn id="137" presetID="1" presetClass="entr" presetSubtype="0" fill="hold" nodeType="withEffect">
                                  <p:stCondLst>
                                    <p:cond delay="0"/>
                                  </p:stCondLst>
                                  <p:childTnLst>
                                    <p:set>
                                      <p:cBhvr>
                                        <p:cTn id="138" dur="1" fill="hold">
                                          <p:stCondLst>
                                            <p:cond delay="0"/>
                                          </p:stCondLst>
                                        </p:cTn>
                                        <p:tgtEl>
                                          <p:spTgt spid="7178"/>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09"/>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96"/>
                                        </p:tgtEl>
                                        <p:attrNameLst>
                                          <p:attrName>style.visibility</p:attrName>
                                        </p:attrNameLst>
                                      </p:cBhvr>
                                      <p:to>
                                        <p:strVal val="visible"/>
                                      </p:to>
                                    </p:set>
                                  </p:childTnLst>
                                </p:cTn>
                              </p:par>
                            </p:childTnLst>
                          </p:cTn>
                        </p:par>
                        <p:par>
                          <p:cTn id="143" fill="hold">
                            <p:stCondLst>
                              <p:cond delay="1900"/>
                            </p:stCondLst>
                            <p:childTnLst>
                              <p:par>
                                <p:cTn id="144" presetID="0" presetClass="path" presetSubtype="0" accel="50000" decel="50000" fill="hold" nodeType="afterEffect">
                                  <p:stCondLst>
                                    <p:cond delay="500"/>
                                  </p:stCondLst>
                                  <p:childTnLst>
                                    <p:animMotion origin="layout" path="M -0.00052 0.00163 L 0.17066 0.20625 " pathEditMode="relative" rAng="0" ptsTypes="AA">
                                      <p:cBhvr>
                                        <p:cTn id="145" dur="1000" fill="hold"/>
                                        <p:tgtEl>
                                          <p:spTgt spid="7178"/>
                                        </p:tgtEl>
                                        <p:attrNameLst>
                                          <p:attrName>ppt_x</p:attrName>
                                          <p:attrName>ppt_y</p:attrName>
                                        </p:attrNameLst>
                                      </p:cBhvr>
                                      <p:rCtr x="8559" y="10231"/>
                                    </p:animMotion>
                                  </p:childTnLst>
                                </p:cTn>
                              </p:par>
                              <p:par>
                                <p:cTn id="146" presetID="0" presetClass="path" presetSubtype="0" accel="50000" decel="50000" fill="hold" nodeType="withEffect">
                                  <p:stCondLst>
                                    <p:cond delay="500"/>
                                  </p:stCondLst>
                                  <p:childTnLst>
                                    <p:animMotion origin="layout" path="M -0.00053 0.00162 L 0.26059 0.3655 " pathEditMode="relative" rAng="0" ptsTypes="AA">
                                      <p:cBhvr>
                                        <p:cTn id="147" dur="1000" fill="hold"/>
                                        <p:tgtEl>
                                          <p:spTgt spid="196"/>
                                        </p:tgtEl>
                                        <p:attrNameLst>
                                          <p:attrName>ppt_x</p:attrName>
                                          <p:attrName>ppt_y</p:attrName>
                                        </p:attrNameLst>
                                      </p:cBhvr>
                                      <p:rCtr x="13056" y="18194"/>
                                    </p:animMotion>
                                  </p:childTnLst>
                                </p:cTn>
                              </p:par>
                              <p:par>
                                <p:cTn id="148" presetID="0" presetClass="path" presetSubtype="0" accel="50000" decel="50000" fill="hold" nodeType="withEffect">
                                  <p:stCondLst>
                                    <p:cond delay="500"/>
                                  </p:stCondLst>
                                  <p:childTnLst>
                                    <p:animMotion origin="layout" path="M -0.00052 0.00162 L 0.56962 0.04236 " pathEditMode="relative" rAng="0" ptsTypes="AA">
                                      <p:cBhvr>
                                        <p:cTn id="149" dur="1000" fill="hold"/>
                                        <p:tgtEl>
                                          <p:spTgt spid="209"/>
                                        </p:tgtEl>
                                        <p:attrNameLst>
                                          <p:attrName>ppt_x</p:attrName>
                                          <p:attrName>ppt_y</p:attrName>
                                        </p:attrNameLst>
                                      </p:cBhvr>
                                      <p:rCtr x="28507" y="2037"/>
                                    </p:animMotion>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7183"/>
                                        </p:tgtEl>
                                      </p:cBhvr>
                                    </p:animEffect>
                                    <p:set>
                                      <p:cBhvr>
                                        <p:cTn id="154" dur="1" fill="hold">
                                          <p:stCondLst>
                                            <p:cond delay="499"/>
                                          </p:stCondLst>
                                        </p:cTn>
                                        <p:tgtEl>
                                          <p:spTgt spid="718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7172"/>
                                        </p:tgtEl>
                                      </p:cBhvr>
                                    </p:animEffect>
                                    <p:set>
                                      <p:cBhvr>
                                        <p:cTn id="157" dur="1" fill="hold">
                                          <p:stCondLst>
                                            <p:cond delay="499"/>
                                          </p:stCondLst>
                                        </p:cTn>
                                        <p:tgtEl>
                                          <p:spTgt spid="7172"/>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80"/>
                                        </p:tgtEl>
                                      </p:cBhvr>
                                    </p:animEffect>
                                    <p:set>
                                      <p:cBhvr>
                                        <p:cTn id="160" dur="1" fill="hold">
                                          <p:stCondLst>
                                            <p:cond delay="499"/>
                                          </p:stCondLst>
                                        </p:cTn>
                                        <p:tgtEl>
                                          <p:spTgt spid="80"/>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7171"/>
                                        </p:tgtEl>
                                      </p:cBhvr>
                                    </p:animEffect>
                                    <p:set>
                                      <p:cBhvr>
                                        <p:cTn id="163" dur="1" fill="hold">
                                          <p:stCondLst>
                                            <p:cond delay="499"/>
                                          </p:stCondLst>
                                        </p:cTn>
                                        <p:tgtEl>
                                          <p:spTgt spid="7171"/>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85"/>
                                        </p:tgtEl>
                                      </p:cBhvr>
                                    </p:animEffect>
                                    <p:set>
                                      <p:cBhvr>
                                        <p:cTn id="166" dur="1" fill="hold">
                                          <p:stCondLst>
                                            <p:cond delay="499"/>
                                          </p:stCondLst>
                                        </p:cTn>
                                        <p:tgtEl>
                                          <p:spTgt spid="18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200"/>
                                        </p:tgtEl>
                                      </p:cBhvr>
                                    </p:animEffect>
                                    <p:set>
                                      <p:cBhvr>
                                        <p:cTn id="169" dur="1" fill="hold">
                                          <p:stCondLst>
                                            <p:cond delay="499"/>
                                          </p:stCondLst>
                                        </p:cTn>
                                        <p:tgtEl>
                                          <p:spTgt spid="200"/>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186"/>
                                        </p:tgtEl>
                                      </p:cBhvr>
                                    </p:animEffect>
                                    <p:set>
                                      <p:cBhvr>
                                        <p:cTn id="172" dur="1" fill="hold">
                                          <p:stCondLst>
                                            <p:cond delay="499"/>
                                          </p:stCondLst>
                                        </p:cTn>
                                        <p:tgtEl>
                                          <p:spTgt spid="186"/>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201"/>
                                        </p:tgtEl>
                                      </p:cBhvr>
                                    </p:animEffect>
                                    <p:set>
                                      <p:cBhvr>
                                        <p:cTn id="175" dur="1" fill="hold">
                                          <p:stCondLst>
                                            <p:cond delay="499"/>
                                          </p:stCondLst>
                                        </p:cTn>
                                        <p:tgtEl>
                                          <p:spTgt spid="201"/>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68"/>
                                        </p:tgtEl>
                                      </p:cBhvr>
                                    </p:animEffect>
                                    <p:set>
                                      <p:cBhvr>
                                        <p:cTn id="178" dur="1" fill="hold">
                                          <p:stCondLst>
                                            <p:cond delay="499"/>
                                          </p:stCondLst>
                                        </p:cTn>
                                        <p:tgtEl>
                                          <p:spTgt spid="168"/>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7173"/>
                                        </p:tgtEl>
                                      </p:cBhvr>
                                    </p:animEffect>
                                    <p:set>
                                      <p:cBhvr>
                                        <p:cTn id="181" dur="1" fill="hold">
                                          <p:stCondLst>
                                            <p:cond delay="499"/>
                                          </p:stCondLst>
                                        </p:cTn>
                                        <p:tgtEl>
                                          <p:spTgt spid="7173"/>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188"/>
                                        </p:tgtEl>
                                      </p:cBhvr>
                                    </p:animEffect>
                                    <p:set>
                                      <p:cBhvr>
                                        <p:cTn id="184" dur="1" fill="hold">
                                          <p:stCondLst>
                                            <p:cond delay="499"/>
                                          </p:stCondLst>
                                        </p:cTn>
                                        <p:tgtEl>
                                          <p:spTgt spid="188"/>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02"/>
                                        </p:tgtEl>
                                      </p:cBhvr>
                                    </p:animEffect>
                                    <p:set>
                                      <p:cBhvr>
                                        <p:cTn id="187" dur="1" fill="hold">
                                          <p:stCondLst>
                                            <p:cond delay="499"/>
                                          </p:stCondLst>
                                        </p:cTn>
                                        <p:tgtEl>
                                          <p:spTgt spid="202"/>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169"/>
                                        </p:tgtEl>
                                      </p:cBhvr>
                                    </p:animEffect>
                                    <p:set>
                                      <p:cBhvr>
                                        <p:cTn id="190" dur="1" fill="hold">
                                          <p:stCondLst>
                                            <p:cond delay="499"/>
                                          </p:stCondLst>
                                        </p:cTn>
                                        <p:tgtEl>
                                          <p:spTgt spid="169"/>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190"/>
                                        </p:tgtEl>
                                      </p:cBhvr>
                                    </p:animEffect>
                                    <p:set>
                                      <p:cBhvr>
                                        <p:cTn id="193" dur="1" fill="hold">
                                          <p:stCondLst>
                                            <p:cond delay="499"/>
                                          </p:stCondLst>
                                        </p:cTn>
                                        <p:tgtEl>
                                          <p:spTgt spid="190"/>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203"/>
                                        </p:tgtEl>
                                      </p:cBhvr>
                                    </p:animEffect>
                                    <p:set>
                                      <p:cBhvr>
                                        <p:cTn id="196" dur="1" fill="hold">
                                          <p:stCondLst>
                                            <p:cond delay="499"/>
                                          </p:stCondLst>
                                        </p:cTn>
                                        <p:tgtEl>
                                          <p:spTgt spid="203"/>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7175"/>
                                        </p:tgtEl>
                                      </p:cBhvr>
                                    </p:animEffect>
                                    <p:set>
                                      <p:cBhvr>
                                        <p:cTn id="199" dur="1" fill="hold">
                                          <p:stCondLst>
                                            <p:cond delay="499"/>
                                          </p:stCondLst>
                                        </p:cTn>
                                        <p:tgtEl>
                                          <p:spTgt spid="7175"/>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91"/>
                                        </p:tgtEl>
                                      </p:cBhvr>
                                    </p:animEffect>
                                    <p:set>
                                      <p:cBhvr>
                                        <p:cTn id="202" dur="1" fill="hold">
                                          <p:stCondLst>
                                            <p:cond delay="499"/>
                                          </p:stCondLst>
                                        </p:cTn>
                                        <p:tgtEl>
                                          <p:spTgt spid="191"/>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204"/>
                                        </p:tgtEl>
                                      </p:cBhvr>
                                    </p:animEffect>
                                    <p:set>
                                      <p:cBhvr>
                                        <p:cTn id="205" dur="1" fill="hold">
                                          <p:stCondLst>
                                            <p:cond delay="499"/>
                                          </p:stCondLst>
                                        </p:cTn>
                                        <p:tgtEl>
                                          <p:spTgt spid="204"/>
                                        </p:tgtEl>
                                        <p:attrNameLst>
                                          <p:attrName>style.visibility</p:attrName>
                                        </p:attrNameLst>
                                      </p:cBhvr>
                                      <p:to>
                                        <p:strVal val="hidden"/>
                                      </p:to>
                                    </p:set>
                                  </p:childTnLst>
                                </p:cTn>
                              </p:par>
                              <p:par>
                                <p:cTn id="206" presetID="10" presetClass="exit" presetSubtype="0" fill="hold" grpId="2" nodeType="withEffect">
                                  <p:stCondLst>
                                    <p:cond delay="0"/>
                                  </p:stCondLst>
                                  <p:childTnLst>
                                    <p:animEffect transition="out" filter="fade">
                                      <p:cBhvr>
                                        <p:cTn id="207" dur="500"/>
                                        <p:tgtEl>
                                          <p:spTgt spid="172"/>
                                        </p:tgtEl>
                                      </p:cBhvr>
                                    </p:animEffect>
                                    <p:set>
                                      <p:cBhvr>
                                        <p:cTn id="208" dur="1" fill="hold">
                                          <p:stCondLst>
                                            <p:cond delay="499"/>
                                          </p:stCondLst>
                                        </p:cTn>
                                        <p:tgtEl>
                                          <p:spTgt spid="172"/>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192"/>
                                        </p:tgtEl>
                                      </p:cBhvr>
                                    </p:animEffect>
                                    <p:set>
                                      <p:cBhvr>
                                        <p:cTn id="211" dur="1" fill="hold">
                                          <p:stCondLst>
                                            <p:cond delay="499"/>
                                          </p:stCondLst>
                                        </p:cTn>
                                        <p:tgtEl>
                                          <p:spTgt spid="192"/>
                                        </p:tgtEl>
                                        <p:attrNameLst>
                                          <p:attrName>style.visibility</p:attrName>
                                        </p:attrNameLst>
                                      </p:cBhvr>
                                      <p:to>
                                        <p:strVal val="hidden"/>
                                      </p:to>
                                    </p:set>
                                  </p:childTnLst>
                                </p:cTn>
                              </p:par>
                              <p:par>
                                <p:cTn id="212" presetID="10" presetClass="exit" presetSubtype="0" fill="hold" grpId="2" nodeType="withEffect">
                                  <p:stCondLst>
                                    <p:cond delay="0"/>
                                  </p:stCondLst>
                                  <p:childTnLst>
                                    <p:animEffect transition="out" filter="fade">
                                      <p:cBhvr>
                                        <p:cTn id="213" dur="500"/>
                                        <p:tgtEl>
                                          <p:spTgt spid="205"/>
                                        </p:tgtEl>
                                      </p:cBhvr>
                                    </p:animEffect>
                                    <p:set>
                                      <p:cBhvr>
                                        <p:cTn id="214" dur="1" fill="hold">
                                          <p:stCondLst>
                                            <p:cond delay="499"/>
                                          </p:stCondLst>
                                        </p:cTn>
                                        <p:tgtEl>
                                          <p:spTgt spid="205"/>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7178"/>
                                        </p:tgtEl>
                                      </p:cBhvr>
                                    </p:animEffect>
                                    <p:set>
                                      <p:cBhvr>
                                        <p:cTn id="217" dur="1" fill="hold">
                                          <p:stCondLst>
                                            <p:cond delay="499"/>
                                          </p:stCondLst>
                                        </p:cTn>
                                        <p:tgtEl>
                                          <p:spTgt spid="7178"/>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209"/>
                                        </p:tgtEl>
                                      </p:cBhvr>
                                    </p:animEffect>
                                    <p:set>
                                      <p:cBhvr>
                                        <p:cTn id="220" dur="1" fill="hold">
                                          <p:stCondLst>
                                            <p:cond delay="499"/>
                                          </p:stCondLst>
                                        </p:cTn>
                                        <p:tgtEl>
                                          <p:spTgt spid="209"/>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96"/>
                                        </p:tgtEl>
                                      </p:cBhvr>
                                    </p:animEffect>
                                    <p:set>
                                      <p:cBhvr>
                                        <p:cTn id="223" dur="1" fill="hold">
                                          <p:stCondLst>
                                            <p:cond delay="499"/>
                                          </p:stCondLst>
                                        </p:cTn>
                                        <p:tgtEl>
                                          <p:spTgt spid="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8" grpId="1" animBg="1"/>
      <p:bldP spid="168" grpId="2" animBg="1"/>
      <p:bldP spid="169" grpId="0" animBg="1"/>
      <p:bldP spid="169" grpId="1" animBg="1"/>
      <p:bldP spid="169" grpId="2" animBg="1"/>
      <p:bldP spid="172" grpId="0" animBg="1"/>
      <p:bldP spid="172" grpId="1" animBg="1"/>
      <p:bldP spid="172" grpId="2" animBg="1"/>
      <p:bldP spid="186" grpId="0" animBg="1"/>
      <p:bldP spid="186" grpId="1" animBg="1"/>
      <p:bldP spid="186" grpId="2" animBg="1"/>
      <p:bldP spid="201" grpId="0" animBg="1"/>
      <p:bldP spid="201" grpId="1" animBg="1"/>
      <p:bldP spid="201" grpId="2" animBg="1"/>
      <p:bldP spid="190" grpId="0" animBg="1"/>
      <p:bldP spid="190" grpId="1" animBg="1"/>
      <p:bldP spid="190" grpId="2" animBg="1"/>
      <p:bldP spid="203" grpId="0" animBg="1"/>
      <p:bldP spid="203" grpId="1" animBg="1"/>
      <p:bldP spid="203" grpId="2" animBg="1"/>
      <p:bldP spid="192" grpId="0" animBg="1"/>
      <p:bldP spid="192" grpId="1" animBg="1"/>
      <p:bldP spid="192" grpId="2" animBg="1"/>
      <p:bldP spid="205" grpId="0" animBg="1"/>
      <p:bldP spid="205" grpId="1" animBg="1"/>
      <p:bldP spid="205" grpId="2"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83" name="Group 7182">
            <a:extLst>
              <a:ext uri="{FF2B5EF4-FFF2-40B4-BE49-F238E27FC236}">
                <a16:creationId xmlns:a16="http://schemas.microsoft.com/office/drawing/2014/main" id="{7A72F5E4-5E32-46E3-8646-437B3166C800}"/>
              </a:ext>
            </a:extLst>
          </p:cNvPr>
          <p:cNvGrpSpPr/>
          <p:nvPr/>
        </p:nvGrpSpPr>
        <p:grpSpPr>
          <a:xfrm>
            <a:off x="1067674" y="1807019"/>
            <a:ext cx="5445128" cy="2880272"/>
            <a:chOff x="1067674" y="1807019"/>
            <a:chExt cx="5445128" cy="2880272"/>
          </a:xfrm>
        </p:grpSpPr>
        <p:pic>
          <p:nvPicPr>
            <p:cNvPr id="8" name="Picture 2" descr="Image result for SWITCH ICON">
              <a:extLst>
                <a:ext uri="{FF2B5EF4-FFF2-40B4-BE49-F238E27FC236}">
                  <a16:creationId xmlns:a16="http://schemas.microsoft.com/office/drawing/2014/main" id="{D6D6D977-C631-4EA0-A0F6-4B503620F2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3028312" y="3074957"/>
              <a:ext cx="1070886" cy="504000"/>
            </a:xfrm>
            <a:prstGeom prst="rect">
              <a:avLst/>
            </a:prstGeom>
            <a:noFill/>
            <a:extLst>
              <a:ext uri="{909E8E84-426E-40DD-AFC4-6F175D3DCCD1}">
                <a14:hiddenFill xmlns:a14="http://schemas.microsoft.com/office/drawing/2010/main">
                  <a:solidFill>
                    <a:srgbClr val="FFFFFF"/>
                  </a:solidFill>
                </a14:hiddenFill>
              </a:ext>
            </a:extLst>
          </p:spPr>
        </p:pic>
        <p:grpSp>
          <p:nvGrpSpPr>
            <p:cNvPr id="7182" name="Group 7181">
              <a:extLst>
                <a:ext uri="{FF2B5EF4-FFF2-40B4-BE49-F238E27FC236}">
                  <a16:creationId xmlns:a16="http://schemas.microsoft.com/office/drawing/2014/main" id="{55A17440-A7CA-4954-B157-F8B5B77786F9}"/>
                </a:ext>
              </a:extLst>
            </p:cNvPr>
            <p:cNvGrpSpPr/>
            <p:nvPr/>
          </p:nvGrpSpPr>
          <p:grpSpPr>
            <a:xfrm>
              <a:off x="1067674" y="1807019"/>
              <a:ext cx="5445128" cy="2880272"/>
              <a:chOff x="1067674" y="1807019"/>
              <a:chExt cx="5445128" cy="2880272"/>
            </a:xfrm>
          </p:grpSpPr>
          <p:pic>
            <p:nvPicPr>
              <p:cNvPr id="6" name="Picture 2" descr="Image result for SWITCH ICON">
                <a:extLst>
                  <a:ext uri="{FF2B5EF4-FFF2-40B4-BE49-F238E27FC236}">
                    <a16:creationId xmlns:a16="http://schemas.microsoft.com/office/drawing/2014/main" id="{6B51370E-B6A7-4847-B437-CD5A1F1C8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1759619" y="4183291"/>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SWITCH ICON">
                <a:extLst>
                  <a:ext uri="{FF2B5EF4-FFF2-40B4-BE49-F238E27FC236}">
                    <a16:creationId xmlns:a16="http://schemas.microsoft.com/office/drawing/2014/main" id="{0E4565C2-EEDA-4EBC-8FE5-EDC0AB812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4099198" y="4119624"/>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WITCH ICON">
                <a:extLst>
                  <a:ext uri="{FF2B5EF4-FFF2-40B4-BE49-F238E27FC236}">
                    <a16:creationId xmlns:a16="http://schemas.microsoft.com/office/drawing/2014/main" id="{77CC1CD8-CC35-4CF5-A8B1-F26712EBD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1067674" y="2733432"/>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WITCH ICON">
                <a:extLst>
                  <a:ext uri="{FF2B5EF4-FFF2-40B4-BE49-F238E27FC236}">
                    <a16:creationId xmlns:a16="http://schemas.microsoft.com/office/drawing/2014/main" id="{8D2DF296-D948-415A-A9C8-4A986EE23E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2839286" y="1807019"/>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WITCH ICON">
                <a:extLst>
                  <a:ext uri="{FF2B5EF4-FFF2-40B4-BE49-F238E27FC236}">
                    <a16:creationId xmlns:a16="http://schemas.microsoft.com/office/drawing/2014/main" id="{8C49C232-A8FB-4AF0-89F1-6709963E3A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4634641" y="1959358"/>
                <a:ext cx="1070886"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SWITCH ICON">
                <a:extLst>
                  <a:ext uri="{FF2B5EF4-FFF2-40B4-BE49-F238E27FC236}">
                    <a16:creationId xmlns:a16="http://schemas.microsoft.com/office/drawing/2014/main" id="{3170EAFF-90D8-4578-9F58-9B29743F8D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594" b="18308"/>
              <a:stretch/>
            </p:blipFill>
            <p:spPr bwMode="auto">
              <a:xfrm>
                <a:off x="5441916" y="3074957"/>
                <a:ext cx="1070886" cy="504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6376DE1-FC3F-49F0-B1F9-754DD4FDAFB2}"/>
                  </a:ext>
                </a:extLst>
              </p:cNvPr>
              <p:cNvCxnSpPr>
                <a:stCxn id="9" idx="2"/>
                <a:endCxn id="6" idx="0"/>
              </p:cNvCxnSpPr>
              <p:nvPr/>
            </p:nvCxnSpPr>
            <p:spPr>
              <a:xfrm>
                <a:off x="1603117" y="3237432"/>
                <a:ext cx="691945" cy="945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8EF417D-5D11-4E62-9E07-3593F3561B96}"/>
                  </a:ext>
                </a:extLst>
              </p:cNvPr>
              <p:cNvCxnSpPr>
                <a:stCxn id="9" idx="3"/>
                <a:endCxn id="8" idx="1"/>
              </p:cNvCxnSpPr>
              <p:nvPr/>
            </p:nvCxnSpPr>
            <p:spPr>
              <a:xfrm>
                <a:off x="2138560" y="2985432"/>
                <a:ext cx="889752" cy="3415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9C3AEB0-D9DA-4159-928F-01EA339E08C9}"/>
                  </a:ext>
                </a:extLst>
              </p:cNvPr>
              <p:cNvCxnSpPr>
                <a:stCxn id="8" idx="0"/>
                <a:endCxn id="10" idx="2"/>
              </p:cNvCxnSpPr>
              <p:nvPr/>
            </p:nvCxnSpPr>
            <p:spPr>
              <a:xfrm flipH="1" flipV="1">
                <a:off x="3374729" y="2311019"/>
                <a:ext cx="189026" cy="7639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ADBFF65-D3AE-463F-9F87-0332850AD000}"/>
                  </a:ext>
                </a:extLst>
              </p:cNvPr>
              <p:cNvCxnSpPr>
                <a:stCxn id="10" idx="1"/>
                <a:endCxn id="9" idx="0"/>
              </p:cNvCxnSpPr>
              <p:nvPr/>
            </p:nvCxnSpPr>
            <p:spPr>
              <a:xfrm flipH="1">
                <a:off x="1603117" y="2059019"/>
                <a:ext cx="1236169" cy="6744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112BDBE-BC43-4352-9C8A-0B50EA7B5005}"/>
                  </a:ext>
                </a:extLst>
              </p:cNvPr>
              <p:cNvCxnSpPr>
                <a:stCxn id="6" idx="3"/>
                <a:endCxn id="7" idx="1"/>
              </p:cNvCxnSpPr>
              <p:nvPr/>
            </p:nvCxnSpPr>
            <p:spPr>
              <a:xfrm flipV="1">
                <a:off x="2830505" y="4371624"/>
                <a:ext cx="1268693" cy="63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42E1564-7D63-4AB2-BD39-793FA06A11E2}"/>
                  </a:ext>
                </a:extLst>
              </p:cNvPr>
              <p:cNvCxnSpPr>
                <a:stCxn id="7" idx="0"/>
              </p:cNvCxnSpPr>
              <p:nvPr/>
            </p:nvCxnSpPr>
            <p:spPr>
              <a:xfrm flipH="1" flipV="1">
                <a:off x="3822687" y="3578957"/>
                <a:ext cx="811954" cy="540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6AEDCCD-FA7D-470D-B9C8-E482BA24953A}"/>
                  </a:ext>
                </a:extLst>
              </p:cNvPr>
              <p:cNvCxnSpPr>
                <a:stCxn id="10" idx="3"/>
                <a:endCxn id="11" idx="1"/>
              </p:cNvCxnSpPr>
              <p:nvPr/>
            </p:nvCxnSpPr>
            <p:spPr>
              <a:xfrm>
                <a:off x="3910172" y="2059019"/>
                <a:ext cx="724469" cy="1523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61D6904-A549-4156-8A02-57E453B2A888}"/>
                  </a:ext>
                </a:extLst>
              </p:cNvPr>
              <p:cNvCxnSpPr>
                <a:stCxn id="11" idx="2"/>
                <a:endCxn id="12" idx="0"/>
              </p:cNvCxnSpPr>
              <p:nvPr/>
            </p:nvCxnSpPr>
            <p:spPr>
              <a:xfrm>
                <a:off x="5170084" y="2463358"/>
                <a:ext cx="807275" cy="6115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B20EA58-48C8-42BF-AAC5-93BED5845FD1}"/>
                  </a:ext>
                </a:extLst>
              </p:cNvPr>
              <p:cNvCxnSpPr>
                <a:stCxn id="7" idx="3"/>
                <a:endCxn id="12" idx="2"/>
              </p:cNvCxnSpPr>
              <p:nvPr/>
            </p:nvCxnSpPr>
            <p:spPr>
              <a:xfrm flipV="1">
                <a:off x="5170084" y="3578957"/>
                <a:ext cx="807275" cy="792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7535B33-0FBB-49D4-9507-0B54CA12C330}"/>
                  </a:ext>
                </a:extLst>
              </p:cNvPr>
              <p:cNvCxnSpPr>
                <a:stCxn id="8" idx="3"/>
                <a:endCxn id="12" idx="1"/>
              </p:cNvCxnSpPr>
              <p:nvPr/>
            </p:nvCxnSpPr>
            <p:spPr>
              <a:xfrm>
                <a:off x="4099198" y="3326957"/>
                <a:ext cx="13427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E5636D5-16FA-4B83-97A1-9F9DF3EEDFC8}"/>
                  </a:ext>
                </a:extLst>
              </p:cNvPr>
              <p:cNvCxnSpPr/>
              <p:nvPr/>
            </p:nvCxnSpPr>
            <p:spPr>
              <a:xfrm flipV="1">
                <a:off x="2704752" y="3578957"/>
                <a:ext cx="714298" cy="611600"/>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7172" name="Picture 4" descr="Automation, engineering, gears, machine, processing icon">
            <a:extLst>
              <a:ext uri="{FF2B5EF4-FFF2-40B4-BE49-F238E27FC236}">
                <a16:creationId xmlns:a16="http://schemas.microsoft.com/office/drawing/2014/main" id="{E2EF0B5D-F811-474A-B013-CD4BB5299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8736" y="3849290"/>
            <a:ext cx="621769" cy="62176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Image result for server">
            <a:extLst>
              <a:ext uri="{FF2B5EF4-FFF2-40B4-BE49-F238E27FC236}">
                <a16:creationId xmlns:a16="http://schemas.microsoft.com/office/drawing/2014/main" id="{2C1810F4-2AC1-44E4-B153-74B7B00E26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53" r="54747" b="6356"/>
          <a:stretch/>
        </p:blipFill>
        <p:spPr bwMode="auto">
          <a:xfrm>
            <a:off x="6958736" y="4435291"/>
            <a:ext cx="705200" cy="136964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7170">
            <a:extLst>
              <a:ext uri="{FF2B5EF4-FFF2-40B4-BE49-F238E27FC236}">
                <a16:creationId xmlns:a16="http://schemas.microsoft.com/office/drawing/2014/main" id="{E20C33FE-0C16-498F-9C68-8364D860B0BA}"/>
              </a:ext>
            </a:extLst>
          </p:cNvPr>
          <p:cNvPicPr>
            <a:picLocks noChangeAspect="1"/>
          </p:cNvPicPr>
          <p:nvPr/>
        </p:nvPicPr>
        <p:blipFill>
          <a:blip r:embed="rId6"/>
          <a:stretch>
            <a:fillRect/>
          </a:stretch>
        </p:blipFill>
        <p:spPr>
          <a:xfrm>
            <a:off x="643616" y="2638145"/>
            <a:ext cx="1226168" cy="365760"/>
          </a:xfrm>
          <a:prstGeom prst="rect">
            <a:avLst/>
          </a:prstGeom>
          <a:ln>
            <a:solidFill>
              <a:schemeClr val="tx1"/>
            </a:solidFill>
          </a:ln>
        </p:spPr>
      </p:pic>
      <p:pic>
        <p:nvPicPr>
          <p:cNvPr id="7173" name="Picture 7172">
            <a:extLst>
              <a:ext uri="{FF2B5EF4-FFF2-40B4-BE49-F238E27FC236}">
                <a16:creationId xmlns:a16="http://schemas.microsoft.com/office/drawing/2014/main" id="{BFFCA1F6-27D9-47EA-9528-D4AD28732E0E}"/>
              </a:ext>
            </a:extLst>
          </p:cNvPr>
          <p:cNvPicPr>
            <a:picLocks noChangeAspect="1"/>
          </p:cNvPicPr>
          <p:nvPr/>
        </p:nvPicPr>
        <p:blipFill>
          <a:blip r:embed="rId7"/>
          <a:stretch>
            <a:fillRect/>
          </a:stretch>
        </p:blipFill>
        <p:spPr>
          <a:xfrm>
            <a:off x="2721429" y="1815862"/>
            <a:ext cx="1226168" cy="365760"/>
          </a:xfrm>
          <a:prstGeom prst="rect">
            <a:avLst/>
          </a:prstGeom>
          <a:ln>
            <a:solidFill>
              <a:schemeClr val="tx1"/>
            </a:solidFill>
          </a:ln>
        </p:spPr>
      </p:pic>
      <p:sp>
        <p:nvSpPr>
          <p:cNvPr id="168" name="Rectangle 167">
            <a:extLst>
              <a:ext uri="{FF2B5EF4-FFF2-40B4-BE49-F238E27FC236}">
                <a16:creationId xmlns:a16="http://schemas.microsoft.com/office/drawing/2014/main" id="{CED057E7-25CF-4BAD-B9FE-978E21331091}"/>
              </a:ext>
            </a:extLst>
          </p:cNvPr>
          <p:cNvSpPr>
            <a:spLocks/>
          </p:cNvSpPr>
          <p:nvPr/>
        </p:nvSpPr>
        <p:spPr>
          <a:xfrm>
            <a:off x="2954643" y="1816921"/>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5" name="Picture 7174">
            <a:extLst>
              <a:ext uri="{FF2B5EF4-FFF2-40B4-BE49-F238E27FC236}">
                <a16:creationId xmlns:a16="http://schemas.microsoft.com/office/drawing/2014/main" id="{FED193D7-00AF-41FC-A4A9-B3CD63207907}"/>
              </a:ext>
            </a:extLst>
          </p:cNvPr>
          <p:cNvPicPr>
            <a:picLocks noChangeAspect="1"/>
          </p:cNvPicPr>
          <p:nvPr/>
        </p:nvPicPr>
        <p:blipFill>
          <a:blip r:embed="rId8"/>
          <a:stretch>
            <a:fillRect/>
          </a:stretch>
        </p:blipFill>
        <p:spPr>
          <a:xfrm>
            <a:off x="4509360" y="2004010"/>
            <a:ext cx="1226168" cy="365760"/>
          </a:xfrm>
          <a:prstGeom prst="rect">
            <a:avLst/>
          </a:prstGeom>
          <a:ln>
            <a:solidFill>
              <a:schemeClr val="tx1"/>
            </a:solidFill>
          </a:ln>
        </p:spPr>
      </p:pic>
      <p:pic>
        <p:nvPicPr>
          <p:cNvPr id="185" name="Picture 184">
            <a:extLst>
              <a:ext uri="{FF2B5EF4-FFF2-40B4-BE49-F238E27FC236}">
                <a16:creationId xmlns:a16="http://schemas.microsoft.com/office/drawing/2014/main" id="{4A60470E-4E83-4691-B8CB-7BC60F4C7BE7}"/>
              </a:ext>
            </a:extLst>
          </p:cNvPr>
          <p:cNvPicPr>
            <a:picLocks noChangeAspect="1"/>
          </p:cNvPicPr>
          <p:nvPr/>
        </p:nvPicPr>
        <p:blipFill>
          <a:blip r:embed="rId6"/>
          <a:stretch>
            <a:fillRect/>
          </a:stretch>
        </p:blipFill>
        <p:spPr>
          <a:xfrm>
            <a:off x="1671716" y="4214070"/>
            <a:ext cx="1226168" cy="365760"/>
          </a:xfrm>
          <a:prstGeom prst="rect">
            <a:avLst/>
          </a:prstGeom>
          <a:ln>
            <a:solidFill>
              <a:schemeClr val="tx1"/>
            </a:solidFill>
          </a:ln>
        </p:spPr>
      </p:pic>
      <p:pic>
        <p:nvPicPr>
          <p:cNvPr id="188" name="Picture 187">
            <a:extLst>
              <a:ext uri="{FF2B5EF4-FFF2-40B4-BE49-F238E27FC236}">
                <a16:creationId xmlns:a16="http://schemas.microsoft.com/office/drawing/2014/main" id="{B5F4D2AD-8426-4612-814E-F9C12EE3E160}"/>
              </a:ext>
            </a:extLst>
          </p:cNvPr>
          <p:cNvPicPr>
            <a:picLocks noChangeAspect="1"/>
          </p:cNvPicPr>
          <p:nvPr/>
        </p:nvPicPr>
        <p:blipFill>
          <a:blip r:embed="rId7"/>
          <a:stretch>
            <a:fillRect/>
          </a:stretch>
        </p:blipFill>
        <p:spPr>
          <a:xfrm>
            <a:off x="2969079" y="3123342"/>
            <a:ext cx="1226168" cy="365760"/>
          </a:xfrm>
          <a:prstGeom prst="rect">
            <a:avLst/>
          </a:prstGeom>
          <a:ln>
            <a:solidFill>
              <a:schemeClr val="tx1"/>
            </a:solidFill>
          </a:ln>
        </p:spPr>
      </p:pic>
      <p:sp>
        <p:nvSpPr>
          <p:cNvPr id="169" name="Rectangle 168">
            <a:extLst>
              <a:ext uri="{FF2B5EF4-FFF2-40B4-BE49-F238E27FC236}">
                <a16:creationId xmlns:a16="http://schemas.microsoft.com/office/drawing/2014/main" id="{3FED82F3-64F2-4140-862B-1BA564C5603A}"/>
              </a:ext>
            </a:extLst>
          </p:cNvPr>
          <p:cNvSpPr>
            <a:spLocks/>
          </p:cNvSpPr>
          <p:nvPr/>
        </p:nvSpPr>
        <p:spPr>
          <a:xfrm>
            <a:off x="4857755" y="1997461"/>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1" name="Picture 190">
            <a:extLst>
              <a:ext uri="{FF2B5EF4-FFF2-40B4-BE49-F238E27FC236}">
                <a16:creationId xmlns:a16="http://schemas.microsoft.com/office/drawing/2014/main" id="{15F6FD71-9B0F-444A-A280-05C8F1502374}"/>
              </a:ext>
            </a:extLst>
          </p:cNvPr>
          <p:cNvPicPr>
            <a:picLocks noChangeAspect="1"/>
          </p:cNvPicPr>
          <p:nvPr/>
        </p:nvPicPr>
        <p:blipFill>
          <a:blip r:embed="rId8"/>
          <a:stretch>
            <a:fillRect/>
          </a:stretch>
        </p:blipFill>
        <p:spPr>
          <a:xfrm>
            <a:off x="2715626" y="1816921"/>
            <a:ext cx="1226168" cy="365760"/>
          </a:xfrm>
          <a:prstGeom prst="rect">
            <a:avLst/>
          </a:prstGeom>
          <a:ln>
            <a:solidFill>
              <a:schemeClr val="tx1"/>
            </a:solidFill>
          </a:ln>
        </p:spPr>
      </p:pic>
      <p:sp>
        <p:nvSpPr>
          <p:cNvPr id="172" name="Rectangle 171">
            <a:extLst>
              <a:ext uri="{FF2B5EF4-FFF2-40B4-BE49-F238E27FC236}">
                <a16:creationId xmlns:a16="http://schemas.microsoft.com/office/drawing/2014/main" id="{086DDF0B-6DA1-43A3-87FB-A12A31FE48A6}"/>
              </a:ext>
            </a:extLst>
          </p:cNvPr>
          <p:cNvSpPr>
            <a:spLocks/>
          </p:cNvSpPr>
          <p:nvPr/>
        </p:nvSpPr>
        <p:spPr>
          <a:xfrm>
            <a:off x="5766747" y="3101490"/>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8" name="Picture 7177">
            <a:extLst>
              <a:ext uri="{FF2B5EF4-FFF2-40B4-BE49-F238E27FC236}">
                <a16:creationId xmlns:a16="http://schemas.microsoft.com/office/drawing/2014/main" id="{99993647-E5A1-4940-A136-4B8A6C886C90}"/>
              </a:ext>
            </a:extLst>
          </p:cNvPr>
          <p:cNvPicPr>
            <a:picLocks noChangeAspect="1"/>
          </p:cNvPicPr>
          <p:nvPr/>
        </p:nvPicPr>
        <p:blipFill rotWithShape="1">
          <a:blip r:embed="rId9"/>
          <a:srcRect l="6925" t="2936" r="54715" b="3079"/>
          <a:stretch/>
        </p:blipFill>
        <p:spPr>
          <a:xfrm>
            <a:off x="5393563" y="3091015"/>
            <a:ext cx="479425" cy="366713"/>
          </a:xfrm>
          <a:prstGeom prst="rect">
            <a:avLst/>
          </a:prstGeom>
          <a:ln>
            <a:solidFill>
              <a:schemeClr val="tx1"/>
            </a:solidFill>
          </a:ln>
        </p:spPr>
      </p:pic>
      <p:pic>
        <p:nvPicPr>
          <p:cNvPr id="196" name="Picture 195">
            <a:extLst>
              <a:ext uri="{FF2B5EF4-FFF2-40B4-BE49-F238E27FC236}">
                <a16:creationId xmlns:a16="http://schemas.microsoft.com/office/drawing/2014/main" id="{0611CAA3-E473-4B52-A052-908EBA84FF52}"/>
              </a:ext>
            </a:extLst>
          </p:cNvPr>
          <p:cNvPicPr>
            <a:picLocks noChangeAspect="1"/>
          </p:cNvPicPr>
          <p:nvPr/>
        </p:nvPicPr>
        <p:blipFill rotWithShape="1">
          <a:blip r:embed="rId9"/>
          <a:srcRect l="6925" t="2936" r="54715" b="3079"/>
          <a:stretch/>
        </p:blipFill>
        <p:spPr>
          <a:xfrm>
            <a:off x="4572000" y="1999324"/>
            <a:ext cx="479425" cy="366713"/>
          </a:xfrm>
          <a:prstGeom prst="rect">
            <a:avLst/>
          </a:prstGeom>
          <a:ln>
            <a:solidFill>
              <a:schemeClr val="tx1"/>
            </a:solidFill>
          </a:ln>
        </p:spPr>
      </p:pic>
      <p:pic>
        <p:nvPicPr>
          <p:cNvPr id="200" name="Picture 199">
            <a:extLst>
              <a:ext uri="{FF2B5EF4-FFF2-40B4-BE49-F238E27FC236}">
                <a16:creationId xmlns:a16="http://schemas.microsoft.com/office/drawing/2014/main" id="{A1EB9CE3-1D1C-4CF3-A0A5-7917EA2593BE}"/>
              </a:ext>
            </a:extLst>
          </p:cNvPr>
          <p:cNvPicPr>
            <a:picLocks noChangeAspect="1"/>
          </p:cNvPicPr>
          <p:nvPr/>
        </p:nvPicPr>
        <p:blipFill>
          <a:blip r:embed="rId6"/>
          <a:stretch>
            <a:fillRect/>
          </a:stretch>
        </p:blipFill>
        <p:spPr>
          <a:xfrm>
            <a:off x="4509360" y="1999801"/>
            <a:ext cx="1226168" cy="365760"/>
          </a:xfrm>
          <a:prstGeom prst="rect">
            <a:avLst/>
          </a:prstGeom>
          <a:ln>
            <a:solidFill>
              <a:schemeClr val="tx1"/>
            </a:solidFill>
          </a:ln>
        </p:spPr>
      </p:pic>
      <p:sp>
        <p:nvSpPr>
          <p:cNvPr id="186" name="Rectangle 185">
            <a:extLst>
              <a:ext uri="{FF2B5EF4-FFF2-40B4-BE49-F238E27FC236}">
                <a16:creationId xmlns:a16="http://schemas.microsoft.com/office/drawing/2014/main" id="{1B55C002-55A1-4CBD-8747-3B6DC8D4AA1A}"/>
              </a:ext>
            </a:extLst>
          </p:cNvPr>
          <p:cNvSpPr>
            <a:spLocks/>
          </p:cNvSpPr>
          <p:nvPr/>
        </p:nvSpPr>
        <p:spPr>
          <a:xfrm>
            <a:off x="3203265" y="3126518"/>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1" name="Rectangle 200">
            <a:extLst>
              <a:ext uri="{FF2B5EF4-FFF2-40B4-BE49-F238E27FC236}">
                <a16:creationId xmlns:a16="http://schemas.microsoft.com/office/drawing/2014/main" id="{C4FCF256-074C-4ADF-8A07-0E73A5C2B25C}"/>
              </a:ext>
            </a:extLst>
          </p:cNvPr>
          <p:cNvSpPr>
            <a:spLocks/>
          </p:cNvSpPr>
          <p:nvPr/>
        </p:nvSpPr>
        <p:spPr>
          <a:xfrm>
            <a:off x="5554039" y="3095326"/>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2" name="Picture 201">
            <a:extLst>
              <a:ext uri="{FF2B5EF4-FFF2-40B4-BE49-F238E27FC236}">
                <a16:creationId xmlns:a16="http://schemas.microsoft.com/office/drawing/2014/main" id="{66A23C7B-2B45-42AF-892B-984D4B75DDEC}"/>
              </a:ext>
            </a:extLst>
          </p:cNvPr>
          <p:cNvPicPr>
            <a:picLocks noChangeAspect="1"/>
          </p:cNvPicPr>
          <p:nvPr/>
        </p:nvPicPr>
        <p:blipFill>
          <a:blip r:embed="rId7"/>
          <a:stretch>
            <a:fillRect/>
          </a:stretch>
        </p:blipFill>
        <p:spPr>
          <a:xfrm>
            <a:off x="5384770" y="3088518"/>
            <a:ext cx="1226168" cy="365760"/>
          </a:xfrm>
          <a:prstGeom prst="rect">
            <a:avLst/>
          </a:prstGeom>
          <a:ln>
            <a:solidFill>
              <a:schemeClr val="tx1"/>
            </a:solidFill>
          </a:ln>
        </p:spPr>
      </p:pic>
      <p:sp>
        <p:nvSpPr>
          <p:cNvPr id="190" name="Rectangle 189">
            <a:extLst>
              <a:ext uri="{FF2B5EF4-FFF2-40B4-BE49-F238E27FC236}">
                <a16:creationId xmlns:a16="http://schemas.microsoft.com/office/drawing/2014/main" id="{8A8EEF8F-D2C4-4801-880D-B7AC5D2A6451}"/>
              </a:ext>
            </a:extLst>
          </p:cNvPr>
          <p:cNvSpPr>
            <a:spLocks/>
          </p:cNvSpPr>
          <p:nvPr/>
        </p:nvSpPr>
        <p:spPr>
          <a:xfrm>
            <a:off x="3058726" y="1816921"/>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3" name="Rectangle 202">
            <a:extLst>
              <a:ext uri="{FF2B5EF4-FFF2-40B4-BE49-F238E27FC236}">
                <a16:creationId xmlns:a16="http://schemas.microsoft.com/office/drawing/2014/main" id="{B86143E5-4D60-4EB1-94BE-ED1F2E47D587}"/>
              </a:ext>
            </a:extLst>
          </p:cNvPr>
          <p:cNvSpPr>
            <a:spLocks/>
          </p:cNvSpPr>
          <p:nvPr/>
        </p:nvSpPr>
        <p:spPr>
          <a:xfrm>
            <a:off x="4387702" y="4188743"/>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4" name="Picture 203">
            <a:extLst>
              <a:ext uri="{FF2B5EF4-FFF2-40B4-BE49-F238E27FC236}">
                <a16:creationId xmlns:a16="http://schemas.microsoft.com/office/drawing/2014/main" id="{877B0586-52AB-406D-99BE-9119712B9A76}"/>
              </a:ext>
            </a:extLst>
          </p:cNvPr>
          <p:cNvPicPr>
            <a:picLocks noChangeAspect="1"/>
          </p:cNvPicPr>
          <p:nvPr/>
        </p:nvPicPr>
        <p:blipFill>
          <a:blip r:embed="rId8"/>
          <a:stretch>
            <a:fillRect/>
          </a:stretch>
        </p:blipFill>
        <p:spPr>
          <a:xfrm>
            <a:off x="4042632" y="4183291"/>
            <a:ext cx="1226168" cy="365760"/>
          </a:xfrm>
          <a:prstGeom prst="rect">
            <a:avLst/>
          </a:prstGeom>
          <a:ln>
            <a:solidFill>
              <a:schemeClr val="tx1"/>
            </a:solidFill>
          </a:ln>
        </p:spPr>
      </p:pic>
      <p:sp>
        <p:nvSpPr>
          <p:cNvPr id="192" name="Rectangle 191">
            <a:extLst>
              <a:ext uri="{FF2B5EF4-FFF2-40B4-BE49-F238E27FC236}">
                <a16:creationId xmlns:a16="http://schemas.microsoft.com/office/drawing/2014/main" id="{29BBB0CB-D2A7-45A0-A9BF-2ED1AA13E109}"/>
              </a:ext>
            </a:extLst>
          </p:cNvPr>
          <p:cNvSpPr>
            <a:spLocks/>
          </p:cNvSpPr>
          <p:nvPr/>
        </p:nvSpPr>
        <p:spPr>
          <a:xfrm>
            <a:off x="4957943" y="2004010"/>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 name="Rectangle 204">
            <a:extLst>
              <a:ext uri="{FF2B5EF4-FFF2-40B4-BE49-F238E27FC236}">
                <a16:creationId xmlns:a16="http://schemas.microsoft.com/office/drawing/2014/main" id="{5738BCB7-13A0-46F9-B225-B60793E55C71}"/>
              </a:ext>
            </a:extLst>
          </p:cNvPr>
          <p:cNvSpPr>
            <a:spLocks/>
          </p:cNvSpPr>
          <p:nvPr/>
        </p:nvSpPr>
        <p:spPr>
          <a:xfrm>
            <a:off x="2109491" y="4210667"/>
            <a:ext cx="100584" cy="3657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9" name="Picture 208">
            <a:extLst>
              <a:ext uri="{FF2B5EF4-FFF2-40B4-BE49-F238E27FC236}">
                <a16:creationId xmlns:a16="http://schemas.microsoft.com/office/drawing/2014/main" id="{CC1EC163-B735-4984-BA5E-5C862B2B791D}"/>
              </a:ext>
            </a:extLst>
          </p:cNvPr>
          <p:cNvPicPr>
            <a:picLocks noChangeAspect="1"/>
          </p:cNvPicPr>
          <p:nvPr/>
        </p:nvPicPr>
        <p:blipFill rotWithShape="1">
          <a:blip r:embed="rId9"/>
          <a:srcRect l="6925" t="2936" r="54715" b="3079"/>
          <a:stretch/>
        </p:blipFill>
        <p:spPr>
          <a:xfrm>
            <a:off x="1745825" y="4214802"/>
            <a:ext cx="479425" cy="366713"/>
          </a:xfrm>
          <a:prstGeom prst="rect">
            <a:avLst/>
          </a:prstGeom>
          <a:ln>
            <a:solidFill>
              <a:schemeClr val="tx1"/>
            </a:solidFill>
          </a:ln>
        </p:spPr>
      </p:pic>
    </p:spTree>
    <p:extLst>
      <p:ext uri="{BB962C8B-B14F-4D97-AF65-F5344CB8AC3E}">
        <p14:creationId xmlns:p14="http://schemas.microsoft.com/office/powerpoint/2010/main" val="17861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fade">
                                      <p:cBhvr>
                                        <p:cTn id="7" dur="500"/>
                                        <p:tgtEl>
                                          <p:spTgt spid="7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par>
                                <p:cTn id="13" presetID="10"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fade">
                                      <p:cBhvr>
                                        <p:cTn id="20" dur="50"/>
                                        <p:tgtEl>
                                          <p:spTgt spid="7171"/>
                                        </p:tgtEl>
                                      </p:cBhvr>
                                    </p:animEffect>
                                  </p:childTnLst>
                                </p:cTn>
                              </p:par>
                              <p:par>
                                <p:cTn id="21" presetID="10" presetClass="entr" presetSubtype="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50"/>
                                        <p:tgtEl>
                                          <p:spTgt spid="185"/>
                                        </p:tgtEl>
                                      </p:cBhvr>
                                    </p:animEffect>
                                  </p:childTnLst>
                                </p:cTn>
                              </p:par>
                              <p:par>
                                <p:cTn id="24" presetID="10" presetClass="entr" presetSubtype="0" fill="hold" nodeType="withEffect">
                                  <p:stCondLst>
                                    <p:cond delay="0"/>
                                  </p:stCondLst>
                                  <p:childTnLst>
                                    <p:set>
                                      <p:cBhvr>
                                        <p:cTn id="25" dur="1" fill="hold">
                                          <p:stCondLst>
                                            <p:cond delay="0"/>
                                          </p:stCondLst>
                                        </p:cTn>
                                        <p:tgtEl>
                                          <p:spTgt spid="200"/>
                                        </p:tgtEl>
                                        <p:attrNameLst>
                                          <p:attrName>style.visibility</p:attrName>
                                        </p:attrNameLst>
                                      </p:cBhvr>
                                      <p:to>
                                        <p:strVal val="visible"/>
                                      </p:to>
                                    </p:set>
                                    <p:animEffect transition="in" filter="fade">
                                      <p:cBhvr>
                                        <p:cTn id="26" dur="50"/>
                                        <p:tgtEl>
                                          <p:spTgt spid="200"/>
                                        </p:tgtEl>
                                      </p:cBhvr>
                                    </p:animEffect>
                                  </p:childTnLst>
                                </p:cTn>
                              </p:par>
                            </p:childTnLst>
                          </p:cTn>
                        </p:par>
                        <p:par>
                          <p:cTn id="27" fill="hold">
                            <p:stCondLst>
                              <p:cond delay="50"/>
                            </p:stCondLst>
                            <p:childTnLst>
                              <p:par>
                                <p:cTn id="28" presetID="0" presetClass="path" presetSubtype="0" accel="50000" decel="50000" fill="hold" nodeType="afterEffect">
                                  <p:stCondLst>
                                    <p:cond delay="0"/>
                                  </p:stCondLst>
                                  <p:childTnLst>
                                    <p:animMotion origin="layout" path="M -0.00608 0.0044 L 0.22795 -0.11967 " pathEditMode="relative" ptsTypes="AA">
                                      <p:cBhvr>
                                        <p:cTn id="29" dur="400" fill="hold"/>
                                        <p:tgtEl>
                                          <p:spTgt spid="7171"/>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00608 0.0044 L 0.14149 -0.15879 " pathEditMode="relative" rAng="0" ptsTypes="AA">
                                      <p:cBhvr>
                                        <p:cTn id="31" dur="400" fill="hold"/>
                                        <p:tgtEl>
                                          <p:spTgt spid="185"/>
                                        </p:tgtEl>
                                        <p:attrNameLst>
                                          <p:attrName>ppt_x</p:attrName>
                                          <p:attrName>ppt_y</p:attrName>
                                        </p:attrNameLst>
                                      </p:cBhvr>
                                      <p:rCtr x="7378" y="-8171"/>
                                    </p:animMotion>
                                  </p:childTnLst>
                                </p:cTn>
                              </p:par>
                              <p:par>
                                <p:cTn id="32" presetID="0" presetClass="path" presetSubtype="0" accel="50000" decel="50000" fill="hold" nodeType="withEffect">
                                  <p:stCondLst>
                                    <p:cond delay="0"/>
                                  </p:stCondLst>
                                  <p:childTnLst>
                                    <p:animMotion origin="layout" path="M -0.00607 0.0044 L 0.0882 0.15949 " pathEditMode="relative" rAng="0" ptsTypes="AA">
                                      <p:cBhvr>
                                        <p:cTn id="33" dur="400" fill="hold"/>
                                        <p:tgtEl>
                                          <p:spTgt spid="200"/>
                                        </p:tgtEl>
                                        <p:attrNameLst>
                                          <p:attrName>ppt_x</p:attrName>
                                          <p:attrName>ppt_y</p:attrName>
                                        </p:attrNameLst>
                                      </p:cBhvr>
                                      <p:rCtr x="4705" y="7755"/>
                                    </p:animMotion>
                                  </p:childTnLst>
                                </p:cTn>
                              </p:par>
                            </p:childTnLst>
                          </p:cTn>
                        </p:par>
                        <p:par>
                          <p:cTn id="34" fill="hold">
                            <p:stCondLst>
                              <p:cond delay="450"/>
                            </p:stCondLst>
                            <p:childTnLst>
                              <p:par>
                                <p:cTn id="35" presetID="10" presetClass="entr" presetSubtype="0" fill="hold" grpId="0" nodeType="afterEffect">
                                  <p:stCondLst>
                                    <p:cond delay="0"/>
                                  </p:stCondLst>
                                  <p:childTnLst>
                                    <p:set>
                                      <p:cBhvr>
                                        <p:cTn id="36" dur="1" fill="hold">
                                          <p:stCondLst>
                                            <p:cond delay="0"/>
                                          </p:stCondLst>
                                        </p:cTn>
                                        <p:tgtEl>
                                          <p:spTgt spid="186"/>
                                        </p:tgtEl>
                                        <p:attrNameLst>
                                          <p:attrName>style.visibility</p:attrName>
                                        </p:attrNameLst>
                                      </p:cBhvr>
                                      <p:to>
                                        <p:strVal val="visible"/>
                                      </p:to>
                                    </p:set>
                                    <p:animEffect transition="in" filter="fade">
                                      <p:cBhvr>
                                        <p:cTn id="37" dur="50"/>
                                        <p:tgtEl>
                                          <p:spTgt spid="18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1"/>
                                        </p:tgtEl>
                                        <p:attrNameLst>
                                          <p:attrName>style.visibility</p:attrName>
                                        </p:attrNameLst>
                                      </p:cBhvr>
                                      <p:to>
                                        <p:strVal val="visible"/>
                                      </p:to>
                                    </p:set>
                                    <p:animEffect transition="in" filter="fade">
                                      <p:cBhvr>
                                        <p:cTn id="40" dur="50"/>
                                        <p:tgtEl>
                                          <p:spTgt spid="20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8"/>
                                        </p:tgtEl>
                                        <p:attrNameLst>
                                          <p:attrName>style.visibility</p:attrName>
                                        </p:attrNameLst>
                                      </p:cBhvr>
                                      <p:to>
                                        <p:strVal val="visible"/>
                                      </p:to>
                                    </p:set>
                                    <p:animEffect transition="in" filter="fade">
                                      <p:cBhvr>
                                        <p:cTn id="43" dur="50"/>
                                        <p:tgtEl>
                                          <p:spTgt spid="168"/>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7173"/>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88"/>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202"/>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7171"/>
                                        </p:tgtEl>
                                        <p:attrNameLst>
                                          <p:attrName>style.visibility</p:attrName>
                                        </p:attrNameLst>
                                      </p:cBhvr>
                                      <p:to>
                                        <p:strVal val="hidden"/>
                                      </p:to>
                                    </p:set>
                                  </p:childTnLst>
                                </p:cTn>
                              </p:par>
                            </p:childTnLst>
                          </p:cTn>
                        </p:par>
                        <p:par>
                          <p:cTn id="55" fill="hold">
                            <p:stCondLst>
                              <p:cond delay="500"/>
                            </p:stCondLst>
                            <p:childTnLst>
                              <p:par>
                                <p:cTn id="56" presetID="1" presetClass="exit" presetSubtype="0" fill="hold" grpId="1" nodeType="afterEffect">
                                  <p:stCondLst>
                                    <p:cond delay="0"/>
                                  </p:stCondLst>
                                  <p:childTnLst>
                                    <p:set>
                                      <p:cBhvr>
                                        <p:cTn id="57" dur="1" fill="hold">
                                          <p:stCondLst>
                                            <p:cond delay="0"/>
                                          </p:stCondLst>
                                        </p:cTn>
                                        <p:tgtEl>
                                          <p:spTgt spid="16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85"/>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00"/>
                                        </p:tgtEl>
                                        <p:attrNameLst>
                                          <p:attrName>style.visibility</p:attrName>
                                        </p:attrNameLst>
                                      </p:cBhvr>
                                      <p:to>
                                        <p:strVal val="hidden"/>
                                      </p:to>
                                    </p:set>
                                  </p:childTnLst>
                                </p:cTn>
                              </p:par>
                            </p:childTnLst>
                          </p:cTn>
                        </p:par>
                        <p:par>
                          <p:cTn id="62" fill="hold">
                            <p:stCondLst>
                              <p:cond delay="500"/>
                            </p:stCondLst>
                            <p:childTnLst>
                              <p:par>
                                <p:cTn id="63" presetID="1" presetClass="exit" presetSubtype="0" fill="hold" grpId="1" nodeType="afterEffect">
                                  <p:stCondLst>
                                    <p:cond delay="0"/>
                                  </p:stCondLst>
                                  <p:childTnLst>
                                    <p:set>
                                      <p:cBhvr>
                                        <p:cTn id="64" dur="1" fill="hold">
                                          <p:stCondLst>
                                            <p:cond delay="0"/>
                                          </p:stCondLst>
                                        </p:cTn>
                                        <p:tgtEl>
                                          <p:spTgt spid="186"/>
                                        </p:tgtEl>
                                        <p:attrNameLst>
                                          <p:attrName>style.visibility</p:attrName>
                                        </p:attrNameLst>
                                      </p:cBhvr>
                                      <p:to>
                                        <p:strVal val="hidden"/>
                                      </p:to>
                                    </p:set>
                                  </p:childTnLst>
                                </p:cTn>
                              </p:par>
                            </p:childTnLst>
                          </p:cTn>
                        </p:par>
                        <p:par>
                          <p:cTn id="65" fill="hold">
                            <p:stCondLst>
                              <p:cond delay="500"/>
                            </p:stCondLst>
                            <p:childTnLst>
                              <p:par>
                                <p:cTn id="66" presetID="1" presetClass="exit" presetSubtype="0" fill="hold" grpId="1" nodeType="afterEffect">
                                  <p:stCondLst>
                                    <p:cond delay="0"/>
                                  </p:stCondLst>
                                  <p:childTnLst>
                                    <p:set>
                                      <p:cBhvr>
                                        <p:cTn id="67" dur="1" fill="hold">
                                          <p:stCondLst>
                                            <p:cond delay="0"/>
                                          </p:stCondLst>
                                        </p:cTn>
                                        <p:tgtEl>
                                          <p:spTgt spid="201"/>
                                        </p:tgtEl>
                                        <p:attrNameLst>
                                          <p:attrName>style.visibility</p:attrName>
                                        </p:attrNameLst>
                                      </p:cBhvr>
                                      <p:to>
                                        <p:strVal val="hidden"/>
                                      </p:to>
                                    </p:set>
                                  </p:childTnLst>
                                </p:cTn>
                              </p:par>
                              <p:par>
                                <p:cTn id="68" presetID="0" presetClass="path" presetSubtype="0" accel="50000" decel="50000" fill="hold" nodeType="withEffect">
                                  <p:stCondLst>
                                    <p:cond delay="250"/>
                                  </p:stCondLst>
                                  <p:childTnLst>
                                    <p:animMotion origin="layout" path="M 0.00069 0.00023 L 0.19723 0.02638 " pathEditMode="relative" rAng="0" ptsTypes="AA">
                                      <p:cBhvr>
                                        <p:cTn id="69" dur="400" fill="hold"/>
                                        <p:tgtEl>
                                          <p:spTgt spid="7173"/>
                                        </p:tgtEl>
                                        <p:attrNameLst>
                                          <p:attrName>ppt_x</p:attrName>
                                          <p:attrName>ppt_y</p:attrName>
                                        </p:attrNameLst>
                                      </p:cBhvr>
                                      <p:rCtr x="9878" y="1296"/>
                                    </p:animMotion>
                                  </p:childTnLst>
                                </p:cTn>
                              </p:par>
                              <p:par>
                                <p:cTn id="70" presetID="0" presetClass="path" presetSubtype="0" accel="50000" decel="50000" fill="hold" nodeType="withEffect">
                                  <p:stCondLst>
                                    <p:cond delay="250"/>
                                  </p:stCondLst>
                                  <p:childTnLst>
                                    <p:animMotion origin="layout" path="M 0.00069 0.00024 L -0.02639 -0.19028 " pathEditMode="relative" rAng="0" ptsTypes="AA">
                                      <p:cBhvr>
                                        <p:cTn id="71" dur="400" fill="hold"/>
                                        <p:tgtEl>
                                          <p:spTgt spid="188"/>
                                        </p:tgtEl>
                                        <p:attrNameLst>
                                          <p:attrName>ppt_x</p:attrName>
                                          <p:attrName>ppt_y</p:attrName>
                                        </p:attrNameLst>
                                      </p:cBhvr>
                                      <p:rCtr x="-1424" y="-9560"/>
                                    </p:animMotion>
                                  </p:childTnLst>
                                </p:cTn>
                              </p:par>
                              <p:par>
                                <p:cTn id="72" presetID="0" presetClass="path" presetSubtype="0" accel="50000" decel="50000" fill="hold" nodeType="withEffect">
                                  <p:stCondLst>
                                    <p:cond delay="250"/>
                                  </p:stCondLst>
                                  <p:childTnLst>
                                    <p:animMotion origin="layout" path="M 0.0007 0.00023 L -0.14566 0.16042 " pathEditMode="relative" rAng="0" ptsTypes="AA">
                                      <p:cBhvr>
                                        <p:cTn id="73" dur="400" fill="hold"/>
                                        <p:tgtEl>
                                          <p:spTgt spid="202"/>
                                        </p:tgtEl>
                                        <p:attrNameLst>
                                          <p:attrName>ppt_x</p:attrName>
                                          <p:attrName>ppt_y</p:attrName>
                                        </p:attrNameLst>
                                      </p:cBhvr>
                                      <p:rCtr x="-7326" y="8009"/>
                                    </p:animMotion>
                                  </p:childTnLst>
                                </p:cTn>
                              </p:par>
                            </p:childTnLst>
                          </p:cTn>
                        </p:par>
                        <p:par>
                          <p:cTn id="74" fill="hold">
                            <p:stCondLst>
                              <p:cond delay="1150"/>
                            </p:stCondLst>
                            <p:childTnLst>
                              <p:par>
                                <p:cTn id="75" presetID="10" presetClass="entr" presetSubtype="0" fill="hold" grpId="0" nodeType="afterEffect">
                                  <p:stCondLst>
                                    <p:cond delay="250"/>
                                  </p:stCondLst>
                                  <p:childTnLst>
                                    <p:set>
                                      <p:cBhvr>
                                        <p:cTn id="76" dur="1" fill="hold">
                                          <p:stCondLst>
                                            <p:cond delay="0"/>
                                          </p:stCondLst>
                                        </p:cTn>
                                        <p:tgtEl>
                                          <p:spTgt spid="169"/>
                                        </p:tgtEl>
                                        <p:attrNameLst>
                                          <p:attrName>style.visibility</p:attrName>
                                        </p:attrNameLst>
                                      </p:cBhvr>
                                      <p:to>
                                        <p:strVal val="visible"/>
                                      </p:to>
                                    </p:set>
                                    <p:animEffect transition="in" filter="fade">
                                      <p:cBhvr>
                                        <p:cTn id="77" dur="50"/>
                                        <p:tgtEl>
                                          <p:spTgt spid="169"/>
                                        </p:tgtEl>
                                      </p:cBhvr>
                                    </p:animEffect>
                                  </p:childTnLst>
                                </p:cTn>
                              </p:par>
                              <p:par>
                                <p:cTn id="78" presetID="10" presetClass="entr" presetSubtype="0" fill="hold" grpId="0" nodeType="withEffect">
                                  <p:stCondLst>
                                    <p:cond delay="250"/>
                                  </p:stCondLst>
                                  <p:childTnLst>
                                    <p:set>
                                      <p:cBhvr>
                                        <p:cTn id="79" dur="1" fill="hold">
                                          <p:stCondLst>
                                            <p:cond delay="0"/>
                                          </p:stCondLst>
                                        </p:cTn>
                                        <p:tgtEl>
                                          <p:spTgt spid="190"/>
                                        </p:tgtEl>
                                        <p:attrNameLst>
                                          <p:attrName>style.visibility</p:attrName>
                                        </p:attrNameLst>
                                      </p:cBhvr>
                                      <p:to>
                                        <p:strVal val="visible"/>
                                      </p:to>
                                    </p:set>
                                    <p:animEffect transition="in" filter="fade">
                                      <p:cBhvr>
                                        <p:cTn id="80" dur="50"/>
                                        <p:tgtEl>
                                          <p:spTgt spid="190"/>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203"/>
                                        </p:tgtEl>
                                        <p:attrNameLst>
                                          <p:attrName>style.visibility</p:attrName>
                                        </p:attrNameLst>
                                      </p:cBhvr>
                                      <p:to>
                                        <p:strVal val="visible"/>
                                      </p:to>
                                    </p:set>
                                    <p:animEffect transition="in" filter="fade">
                                      <p:cBhvr>
                                        <p:cTn id="83" dur="50"/>
                                        <p:tgtEl>
                                          <p:spTgt spid="203"/>
                                        </p:tgtEl>
                                      </p:cBhvr>
                                    </p:animEffect>
                                  </p:childTnLst>
                                </p:cTn>
                              </p:par>
                            </p:childTnLst>
                          </p:cTn>
                        </p:par>
                        <p:par>
                          <p:cTn id="84" fill="hold">
                            <p:stCondLst>
                              <p:cond delay="1450"/>
                            </p:stCondLst>
                            <p:childTnLst>
                              <p:par>
                                <p:cTn id="85" presetID="1" presetClass="exit" presetSubtype="0" fill="hold" nodeType="afterEffect">
                                  <p:stCondLst>
                                    <p:cond delay="0"/>
                                  </p:stCondLst>
                                  <p:childTnLst>
                                    <p:set>
                                      <p:cBhvr>
                                        <p:cTn id="86" dur="1" fill="hold">
                                          <p:stCondLst>
                                            <p:cond delay="0"/>
                                          </p:stCondLst>
                                        </p:cTn>
                                        <p:tgtEl>
                                          <p:spTgt spid="7173"/>
                                        </p:tgtEl>
                                        <p:attrNameLst>
                                          <p:attrName>style.visibility</p:attrName>
                                        </p:attrNameLst>
                                      </p:cBhvr>
                                      <p:to>
                                        <p:strVal val="hidden"/>
                                      </p:to>
                                    </p:set>
                                  </p:childTnLst>
                                </p:cTn>
                              </p:par>
                            </p:childTnLst>
                          </p:cTn>
                        </p:par>
                        <p:par>
                          <p:cTn id="87" fill="hold">
                            <p:stCondLst>
                              <p:cond delay="1450"/>
                            </p:stCondLst>
                            <p:childTnLst>
                              <p:par>
                                <p:cTn id="88" presetID="1" presetClass="exit" presetSubtype="0" fill="hold" nodeType="afterEffect">
                                  <p:stCondLst>
                                    <p:cond delay="0"/>
                                  </p:stCondLst>
                                  <p:childTnLst>
                                    <p:set>
                                      <p:cBhvr>
                                        <p:cTn id="89" dur="1" fill="hold">
                                          <p:stCondLst>
                                            <p:cond delay="0"/>
                                          </p:stCondLst>
                                        </p:cTn>
                                        <p:tgtEl>
                                          <p:spTgt spid="188"/>
                                        </p:tgtEl>
                                        <p:attrNameLst>
                                          <p:attrName>style.visibility</p:attrName>
                                        </p:attrNameLst>
                                      </p:cBhvr>
                                      <p:to>
                                        <p:strVal val="hidden"/>
                                      </p:to>
                                    </p:set>
                                  </p:childTnLst>
                                </p:cTn>
                              </p:par>
                            </p:childTnLst>
                          </p:cTn>
                        </p:par>
                        <p:par>
                          <p:cTn id="90" fill="hold">
                            <p:stCondLst>
                              <p:cond delay="1450"/>
                            </p:stCondLst>
                            <p:childTnLst>
                              <p:par>
                                <p:cTn id="91" presetID="1" presetClass="exit" presetSubtype="0" fill="hold" nodeType="afterEffect">
                                  <p:stCondLst>
                                    <p:cond delay="0"/>
                                  </p:stCondLst>
                                  <p:childTnLst>
                                    <p:set>
                                      <p:cBhvr>
                                        <p:cTn id="92" dur="1" fill="hold">
                                          <p:stCondLst>
                                            <p:cond delay="0"/>
                                          </p:stCondLst>
                                        </p:cTn>
                                        <p:tgtEl>
                                          <p:spTgt spid="20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69"/>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9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03"/>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717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91"/>
                                        </p:tgtEl>
                                        <p:attrNameLst>
                                          <p:attrName>style.visibility</p:attrName>
                                        </p:attrNameLst>
                                      </p:cBhvr>
                                      <p:to>
                                        <p:strVal val="visible"/>
                                      </p:to>
                                    </p:set>
                                  </p:childTnLst>
                                </p:cTn>
                              </p:par>
                              <p:par>
                                <p:cTn id="103" presetID="0" presetClass="path" presetSubtype="0" accel="50000" decel="50000" fill="hold" nodeType="withEffect">
                                  <p:stCondLst>
                                    <p:cond delay="0"/>
                                  </p:stCondLst>
                                  <p:childTnLst>
                                    <p:animMotion origin="layout" path="M 0.00052 0.00115 L 0.1967 0.02824 " pathEditMode="relative" rAng="0" ptsTypes="AA">
                                      <p:cBhvr>
                                        <p:cTn id="104" dur="400" fill="hold"/>
                                        <p:tgtEl>
                                          <p:spTgt spid="191"/>
                                        </p:tgtEl>
                                        <p:attrNameLst>
                                          <p:attrName>ppt_x</p:attrName>
                                          <p:attrName>ppt_y</p:attrName>
                                        </p:attrNameLst>
                                      </p:cBhvr>
                                      <p:rCtr x="9757" y="1296"/>
                                    </p:animMotion>
                                  </p:childTnLst>
                                </p:cTn>
                              </p:par>
                              <p:par>
                                <p:cTn id="105" presetID="1" presetClass="entr" presetSubtype="0" fill="hold" nodeType="withEffect">
                                  <p:stCondLst>
                                    <p:cond delay="0"/>
                                  </p:stCondLst>
                                  <p:childTnLst>
                                    <p:set>
                                      <p:cBhvr>
                                        <p:cTn id="106" dur="1" fill="hold">
                                          <p:stCondLst>
                                            <p:cond delay="0"/>
                                          </p:stCondLst>
                                        </p:cTn>
                                        <p:tgtEl>
                                          <p:spTgt spid="204"/>
                                        </p:tgtEl>
                                        <p:attrNameLst>
                                          <p:attrName>style.visibility</p:attrName>
                                        </p:attrNameLst>
                                      </p:cBhvr>
                                      <p:to>
                                        <p:strVal val="visible"/>
                                      </p:to>
                                    </p:set>
                                  </p:childTnLst>
                                </p:cTn>
                              </p:par>
                              <p:par>
                                <p:cTn id="107" presetID="0" presetClass="path" presetSubtype="0" accel="50000" decel="50000" fill="hold" nodeType="withEffect">
                                  <p:stCondLst>
                                    <p:cond delay="0"/>
                                  </p:stCondLst>
                                  <p:childTnLst>
                                    <p:animMotion origin="layout" path="M 0.00052 0.00116 L -0.26545 0.00903 " pathEditMode="relative" rAng="0" ptsTypes="AA">
                                      <p:cBhvr>
                                        <p:cTn id="108" dur="400" fill="hold"/>
                                        <p:tgtEl>
                                          <p:spTgt spid="204"/>
                                        </p:tgtEl>
                                        <p:attrNameLst>
                                          <p:attrName>ppt_x</p:attrName>
                                          <p:attrName>ppt_y</p:attrName>
                                        </p:attrNameLst>
                                      </p:cBhvr>
                                      <p:rCtr x="-12934" y="-162"/>
                                    </p:animMotion>
                                  </p:childTnLst>
                                </p:cTn>
                              </p:par>
                              <p:par>
                                <p:cTn id="109" presetID="0" presetClass="path" presetSubtype="0" accel="50000" decel="50000" fill="hold" nodeType="withEffect">
                                  <p:stCondLst>
                                    <p:cond delay="0"/>
                                  </p:stCondLst>
                                  <p:childTnLst>
                                    <p:animMotion origin="layout" path="M 0.00052 0.00116 L 0.08941 0.15995 " pathEditMode="relative" ptsTypes="AA">
                                      <p:cBhvr>
                                        <p:cTn id="110" dur="400" fill="hold"/>
                                        <p:tgtEl>
                                          <p:spTgt spid="7175"/>
                                        </p:tgtEl>
                                        <p:attrNameLst>
                                          <p:attrName>ppt_x</p:attrName>
                                          <p:attrName>ppt_y</p:attrName>
                                        </p:attrNameLst>
                                      </p:cBhvr>
                                    </p:animMotion>
                                  </p:childTnLst>
                                </p:cTn>
                              </p:par>
                            </p:childTnLst>
                          </p:cTn>
                        </p:par>
                        <p:par>
                          <p:cTn id="111" fill="hold">
                            <p:stCondLst>
                              <p:cond delay="1850"/>
                            </p:stCondLst>
                            <p:childTnLst>
                              <p:par>
                                <p:cTn id="112" presetID="10" presetClass="entr" presetSubtype="0" fill="hold" grpId="0" nodeType="afterEffect">
                                  <p:stCondLst>
                                    <p:cond delay="0"/>
                                  </p:stCondLst>
                                  <p:childTnLst>
                                    <p:set>
                                      <p:cBhvr>
                                        <p:cTn id="113" dur="1" fill="hold">
                                          <p:stCondLst>
                                            <p:cond delay="0"/>
                                          </p:stCondLst>
                                        </p:cTn>
                                        <p:tgtEl>
                                          <p:spTgt spid="172"/>
                                        </p:tgtEl>
                                        <p:attrNameLst>
                                          <p:attrName>style.visibility</p:attrName>
                                        </p:attrNameLst>
                                      </p:cBhvr>
                                      <p:to>
                                        <p:strVal val="visible"/>
                                      </p:to>
                                    </p:set>
                                    <p:animEffect transition="in" filter="fade">
                                      <p:cBhvr>
                                        <p:cTn id="114" dur="50"/>
                                        <p:tgtEl>
                                          <p:spTgt spid="17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92"/>
                                        </p:tgtEl>
                                        <p:attrNameLst>
                                          <p:attrName>style.visibility</p:attrName>
                                        </p:attrNameLst>
                                      </p:cBhvr>
                                      <p:to>
                                        <p:strVal val="visible"/>
                                      </p:to>
                                    </p:set>
                                    <p:animEffect transition="in" filter="fade">
                                      <p:cBhvr>
                                        <p:cTn id="117" dur="50"/>
                                        <p:tgtEl>
                                          <p:spTgt spid="19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05"/>
                                        </p:tgtEl>
                                        <p:attrNameLst>
                                          <p:attrName>style.visibility</p:attrName>
                                        </p:attrNameLst>
                                      </p:cBhvr>
                                      <p:to>
                                        <p:strVal val="visible"/>
                                      </p:to>
                                    </p:set>
                                    <p:animEffect transition="in" filter="fade">
                                      <p:cBhvr>
                                        <p:cTn id="120" dur="50"/>
                                        <p:tgtEl>
                                          <p:spTgt spid="205"/>
                                        </p:tgtEl>
                                      </p:cBhvr>
                                    </p:animEffect>
                                  </p:childTnLst>
                                </p:cTn>
                              </p:par>
                            </p:childTnLst>
                          </p:cTn>
                        </p:par>
                        <p:par>
                          <p:cTn id="121" fill="hold">
                            <p:stCondLst>
                              <p:cond delay="1900"/>
                            </p:stCondLst>
                            <p:childTnLst>
                              <p:par>
                                <p:cTn id="122" presetID="1" presetClass="exit" presetSubtype="0" fill="hold" nodeType="afterEffect">
                                  <p:stCondLst>
                                    <p:cond delay="0"/>
                                  </p:stCondLst>
                                  <p:childTnLst>
                                    <p:set>
                                      <p:cBhvr>
                                        <p:cTn id="123" dur="1" fill="hold">
                                          <p:stCondLst>
                                            <p:cond delay="0"/>
                                          </p:stCondLst>
                                        </p:cTn>
                                        <p:tgtEl>
                                          <p:spTgt spid="717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91"/>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204"/>
                                        </p:tgtEl>
                                        <p:attrNameLst>
                                          <p:attrName>style.visibility</p:attrName>
                                        </p:attrNameLst>
                                      </p:cBhvr>
                                      <p:to>
                                        <p:strVal val="hidden"/>
                                      </p:to>
                                    </p:set>
                                  </p:childTnLst>
                                </p:cTn>
                              </p:par>
                            </p:childTnLst>
                          </p:cTn>
                        </p:par>
                        <p:par>
                          <p:cTn id="128" fill="hold">
                            <p:stCondLst>
                              <p:cond delay="1900"/>
                            </p:stCondLst>
                            <p:childTnLst>
                              <p:par>
                                <p:cTn id="129" presetID="1" presetClass="exit" presetSubtype="0" fill="hold" grpId="1" nodeType="afterEffect">
                                  <p:stCondLst>
                                    <p:cond delay="0"/>
                                  </p:stCondLst>
                                  <p:childTnLst>
                                    <p:set>
                                      <p:cBhvr>
                                        <p:cTn id="130" dur="1" fill="hold">
                                          <p:stCondLst>
                                            <p:cond delay="0"/>
                                          </p:stCondLst>
                                        </p:cTn>
                                        <p:tgtEl>
                                          <p:spTgt spid="172"/>
                                        </p:tgtEl>
                                        <p:attrNameLst>
                                          <p:attrName>style.visibility</p:attrName>
                                        </p:attrNameLst>
                                      </p:cBhvr>
                                      <p:to>
                                        <p:strVal val="hidden"/>
                                      </p:to>
                                    </p:set>
                                  </p:childTnLst>
                                </p:cTn>
                              </p:par>
                            </p:childTnLst>
                          </p:cTn>
                        </p:par>
                        <p:par>
                          <p:cTn id="131" fill="hold">
                            <p:stCondLst>
                              <p:cond delay="1900"/>
                            </p:stCondLst>
                            <p:childTnLst>
                              <p:par>
                                <p:cTn id="132" presetID="1" presetClass="exit" presetSubtype="0" fill="hold" grpId="1" nodeType="afterEffect">
                                  <p:stCondLst>
                                    <p:cond delay="0"/>
                                  </p:stCondLst>
                                  <p:childTnLst>
                                    <p:set>
                                      <p:cBhvr>
                                        <p:cTn id="133" dur="1" fill="hold">
                                          <p:stCondLst>
                                            <p:cond delay="0"/>
                                          </p:stCondLst>
                                        </p:cTn>
                                        <p:tgtEl>
                                          <p:spTgt spid="192"/>
                                        </p:tgtEl>
                                        <p:attrNameLst>
                                          <p:attrName>style.visibility</p:attrName>
                                        </p:attrNameLst>
                                      </p:cBhvr>
                                      <p:to>
                                        <p:strVal val="hidden"/>
                                      </p:to>
                                    </p:set>
                                  </p:childTnLst>
                                </p:cTn>
                              </p:par>
                            </p:childTnLst>
                          </p:cTn>
                        </p:par>
                        <p:par>
                          <p:cTn id="134" fill="hold">
                            <p:stCondLst>
                              <p:cond delay="1900"/>
                            </p:stCondLst>
                            <p:childTnLst>
                              <p:par>
                                <p:cTn id="135" presetID="1" presetClass="exit" presetSubtype="0" fill="hold" grpId="1" nodeType="afterEffect">
                                  <p:stCondLst>
                                    <p:cond delay="0"/>
                                  </p:stCondLst>
                                  <p:childTnLst>
                                    <p:set>
                                      <p:cBhvr>
                                        <p:cTn id="136" dur="1" fill="hold">
                                          <p:stCondLst>
                                            <p:cond delay="0"/>
                                          </p:stCondLst>
                                        </p:cTn>
                                        <p:tgtEl>
                                          <p:spTgt spid="205"/>
                                        </p:tgtEl>
                                        <p:attrNameLst>
                                          <p:attrName>style.visibility</p:attrName>
                                        </p:attrNameLst>
                                      </p:cBhvr>
                                      <p:to>
                                        <p:strVal val="hidden"/>
                                      </p:to>
                                    </p:set>
                                  </p:childTnLst>
                                </p:cTn>
                              </p:par>
                              <p:par>
                                <p:cTn id="137" presetID="1" presetClass="entr" presetSubtype="0" fill="hold" nodeType="withEffect">
                                  <p:stCondLst>
                                    <p:cond delay="0"/>
                                  </p:stCondLst>
                                  <p:childTnLst>
                                    <p:set>
                                      <p:cBhvr>
                                        <p:cTn id="138" dur="1" fill="hold">
                                          <p:stCondLst>
                                            <p:cond delay="0"/>
                                          </p:stCondLst>
                                        </p:cTn>
                                        <p:tgtEl>
                                          <p:spTgt spid="7178"/>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09"/>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96"/>
                                        </p:tgtEl>
                                        <p:attrNameLst>
                                          <p:attrName>style.visibility</p:attrName>
                                        </p:attrNameLst>
                                      </p:cBhvr>
                                      <p:to>
                                        <p:strVal val="visible"/>
                                      </p:to>
                                    </p:set>
                                  </p:childTnLst>
                                </p:cTn>
                              </p:par>
                            </p:childTnLst>
                          </p:cTn>
                        </p:par>
                        <p:par>
                          <p:cTn id="143" fill="hold">
                            <p:stCondLst>
                              <p:cond delay="1900"/>
                            </p:stCondLst>
                            <p:childTnLst>
                              <p:par>
                                <p:cTn id="144" presetID="0" presetClass="path" presetSubtype="0" accel="50000" decel="50000" fill="hold" nodeType="afterEffect">
                                  <p:stCondLst>
                                    <p:cond delay="500"/>
                                  </p:stCondLst>
                                  <p:childTnLst>
                                    <p:animMotion origin="layout" path="M -0.00052 0.00163 L 0.17066 0.20625 " pathEditMode="relative" rAng="0" ptsTypes="AA">
                                      <p:cBhvr>
                                        <p:cTn id="145" dur="1000" fill="hold"/>
                                        <p:tgtEl>
                                          <p:spTgt spid="7178"/>
                                        </p:tgtEl>
                                        <p:attrNameLst>
                                          <p:attrName>ppt_x</p:attrName>
                                          <p:attrName>ppt_y</p:attrName>
                                        </p:attrNameLst>
                                      </p:cBhvr>
                                      <p:rCtr x="8559" y="10231"/>
                                    </p:animMotion>
                                  </p:childTnLst>
                                </p:cTn>
                              </p:par>
                              <p:par>
                                <p:cTn id="146" presetID="0" presetClass="path" presetSubtype="0" accel="50000" decel="50000" fill="hold" nodeType="withEffect">
                                  <p:stCondLst>
                                    <p:cond delay="500"/>
                                  </p:stCondLst>
                                  <p:childTnLst>
                                    <p:animMotion origin="layout" path="M -0.00053 0.00162 L 0.26059 0.3655 " pathEditMode="relative" rAng="0" ptsTypes="AA">
                                      <p:cBhvr>
                                        <p:cTn id="147" dur="1000" fill="hold"/>
                                        <p:tgtEl>
                                          <p:spTgt spid="196"/>
                                        </p:tgtEl>
                                        <p:attrNameLst>
                                          <p:attrName>ppt_x</p:attrName>
                                          <p:attrName>ppt_y</p:attrName>
                                        </p:attrNameLst>
                                      </p:cBhvr>
                                      <p:rCtr x="13056" y="18194"/>
                                    </p:animMotion>
                                  </p:childTnLst>
                                </p:cTn>
                              </p:par>
                              <p:par>
                                <p:cTn id="148" presetID="0" presetClass="path" presetSubtype="0" accel="50000" decel="50000" fill="hold" nodeType="withEffect">
                                  <p:stCondLst>
                                    <p:cond delay="500"/>
                                  </p:stCondLst>
                                  <p:childTnLst>
                                    <p:animMotion origin="layout" path="M -0.00052 0.00162 L 0.56962 0.04236 " pathEditMode="relative" rAng="0" ptsTypes="AA">
                                      <p:cBhvr>
                                        <p:cTn id="149" dur="1000" fill="hold"/>
                                        <p:tgtEl>
                                          <p:spTgt spid="209"/>
                                        </p:tgtEl>
                                        <p:attrNameLst>
                                          <p:attrName>ppt_x</p:attrName>
                                          <p:attrName>ppt_y</p:attrName>
                                        </p:attrNameLst>
                                      </p:cBhvr>
                                      <p:rCtr x="28507" y="2037"/>
                                    </p:animMotion>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7183"/>
                                        </p:tgtEl>
                                      </p:cBhvr>
                                    </p:animEffect>
                                    <p:set>
                                      <p:cBhvr>
                                        <p:cTn id="154" dur="1" fill="hold">
                                          <p:stCondLst>
                                            <p:cond delay="499"/>
                                          </p:stCondLst>
                                        </p:cTn>
                                        <p:tgtEl>
                                          <p:spTgt spid="718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7172"/>
                                        </p:tgtEl>
                                      </p:cBhvr>
                                    </p:animEffect>
                                    <p:set>
                                      <p:cBhvr>
                                        <p:cTn id="157" dur="1" fill="hold">
                                          <p:stCondLst>
                                            <p:cond delay="499"/>
                                          </p:stCondLst>
                                        </p:cTn>
                                        <p:tgtEl>
                                          <p:spTgt spid="7172"/>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80"/>
                                        </p:tgtEl>
                                      </p:cBhvr>
                                    </p:animEffect>
                                    <p:set>
                                      <p:cBhvr>
                                        <p:cTn id="160" dur="1" fill="hold">
                                          <p:stCondLst>
                                            <p:cond delay="499"/>
                                          </p:stCondLst>
                                        </p:cTn>
                                        <p:tgtEl>
                                          <p:spTgt spid="80"/>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7171"/>
                                        </p:tgtEl>
                                      </p:cBhvr>
                                    </p:animEffect>
                                    <p:set>
                                      <p:cBhvr>
                                        <p:cTn id="163" dur="1" fill="hold">
                                          <p:stCondLst>
                                            <p:cond delay="499"/>
                                          </p:stCondLst>
                                        </p:cTn>
                                        <p:tgtEl>
                                          <p:spTgt spid="7171"/>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85"/>
                                        </p:tgtEl>
                                      </p:cBhvr>
                                    </p:animEffect>
                                    <p:set>
                                      <p:cBhvr>
                                        <p:cTn id="166" dur="1" fill="hold">
                                          <p:stCondLst>
                                            <p:cond delay="499"/>
                                          </p:stCondLst>
                                        </p:cTn>
                                        <p:tgtEl>
                                          <p:spTgt spid="18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200"/>
                                        </p:tgtEl>
                                      </p:cBhvr>
                                    </p:animEffect>
                                    <p:set>
                                      <p:cBhvr>
                                        <p:cTn id="169" dur="1" fill="hold">
                                          <p:stCondLst>
                                            <p:cond delay="499"/>
                                          </p:stCondLst>
                                        </p:cTn>
                                        <p:tgtEl>
                                          <p:spTgt spid="200"/>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186"/>
                                        </p:tgtEl>
                                      </p:cBhvr>
                                    </p:animEffect>
                                    <p:set>
                                      <p:cBhvr>
                                        <p:cTn id="172" dur="1" fill="hold">
                                          <p:stCondLst>
                                            <p:cond delay="499"/>
                                          </p:stCondLst>
                                        </p:cTn>
                                        <p:tgtEl>
                                          <p:spTgt spid="186"/>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201"/>
                                        </p:tgtEl>
                                      </p:cBhvr>
                                    </p:animEffect>
                                    <p:set>
                                      <p:cBhvr>
                                        <p:cTn id="175" dur="1" fill="hold">
                                          <p:stCondLst>
                                            <p:cond delay="499"/>
                                          </p:stCondLst>
                                        </p:cTn>
                                        <p:tgtEl>
                                          <p:spTgt spid="201"/>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68"/>
                                        </p:tgtEl>
                                      </p:cBhvr>
                                    </p:animEffect>
                                    <p:set>
                                      <p:cBhvr>
                                        <p:cTn id="178" dur="1" fill="hold">
                                          <p:stCondLst>
                                            <p:cond delay="499"/>
                                          </p:stCondLst>
                                        </p:cTn>
                                        <p:tgtEl>
                                          <p:spTgt spid="168"/>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7173"/>
                                        </p:tgtEl>
                                      </p:cBhvr>
                                    </p:animEffect>
                                    <p:set>
                                      <p:cBhvr>
                                        <p:cTn id="181" dur="1" fill="hold">
                                          <p:stCondLst>
                                            <p:cond delay="499"/>
                                          </p:stCondLst>
                                        </p:cTn>
                                        <p:tgtEl>
                                          <p:spTgt spid="7173"/>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188"/>
                                        </p:tgtEl>
                                      </p:cBhvr>
                                    </p:animEffect>
                                    <p:set>
                                      <p:cBhvr>
                                        <p:cTn id="184" dur="1" fill="hold">
                                          <p:stCondLst>
                                            <p:cond delay="499"/>
                                          </p:stCondLst>
                                        </p:cTn>
                                        <p:tgtEl>
                                          <p:spTgt spid="188"/>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02"/>
                                        </p:tgtEl>
                                      </p:cBhvr>
                                    </p:animEffect>
                                    <p:set>
                                      <p:cBhvr>
                                        <p:cTn id="187" dur="1" fill="hold">
                                          <p:stCondLst>
                                            <p:cond delay="499"/>
                                          </p:stCondLst>
                                        </p:cTn>
                                        <p:tgtEl>
                                          <p:spTgt spid="202"/>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169"/>
                                        </p:tgtEl>
                                      </p:cBhvr>
                                    </p:animEffect>
                                    <p:set>
                                      <p:cBhvr>
                                        <p:cTn id="190" dur="1" fill="hold">
                                          <p:stCondLst>
                                            <p:cond delay="499"/>
                                          </p:stCondLst>
                                        </p:cTn>
                                        <p:tgtEl>
                                          <p:spTgt spid="169"/>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190"/>
                                        </p:tgtEl>
                                      </p:cBhvr>
                                    </p:animEffect>
                                    <p:set>
                                      <p:cBhvr>
                                        <p:cTn id="193" dur="1" fill="hold">
                                          <p:stCondLst>
                                            <p:cond delay="499"/>
                                          </p:stCondLst>
                                        </p:cTn>
                                        <p:tgtEl>
                                          <p:spTgt spid="190"/>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203"/>
                                        </p:tgtEl>
                                      </p:cBhvr>
                                    </p:animEffect>
                                    <p:set>
                                      <p:cBhvr>
                                        <p:cTn id="196" dur="1" fill="hold">
                                          <p:stCondLst>
                                            <p:cond delay="499"/>
                                          </p:stCondLst>
                                        </p:cTn>
                                        <p:tgtEl>
                                          <p:spTgt spid="203"/>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7175"/>
                                        </p:tgtEl>
                                      </p:cBhvr>
                                    </p:animEffect>
                                    <p:set>
                                      <p:cBhvr>
                                        <p:cTn id="199" dur="1" fill="hold">
                                          <p:stCondLst>
                                            <p:cond delay="499"/>
                                          </p:stCondLst>
                                        </p:cTn>
                                        <p:tgtEl>
                                          <p:spTgt spid="7175"/>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91"/>
                                        </p:tgtEl>
                                      </p:cBhvr>
                                    </p:animEffect>
                                    <p:set>
                                      <p:cBhvr>
                                        <p:cTn id="202" dur="1" fill="hold">
                                          <p:stCondLst>
                                            <p:cond delay="499"/>
                                          </p:stCondLst>
                                        </p:cTn>
                                        <p:tgtEl>
                                          <p:spTgt spid="191"/>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204"/>
                                        </p:tgtEl>
                                      </p:cBhvr>
                                    </p:animEffect>
                                    <p:set>
                                      <p:cBhvr>
                                        <p:cTn id="205" dur="1" fill="hold">
                                          <p:stCondLst>
                                            <p:cond delay="499"/>
                                          </p:stCondLst>
                                        </p:cTn>
                                        <p:tgtEl>
                                          <p:spTgt spid="204"/>
                                        </p:tgtEl>
                                        <p:attrNameLst>
                                          <p:attrName>style.visibility</p:attrName>
                                        </p:attrNameLst>
                                      </p:cBhvr>
                                      <p:to>
                                        <p:strVal val="hidden"/>
                                      </p:to>
                                    </p:set>
                                  </p:childTnLst>
                                </p:cTn>
                              </p:par>
                              <p:par>
                                <p:cTn id="206" presetID="10" presetClass="exit" presetSubtype="0" fill="hold" grpId="2" nodeType="withEffect">
                                  <p:stCondLst>
                                    <p:cond delay="0"/>
                                  </p:stCondLst>
                                  <p:childTnLst>
                                    <p:animEffect transition="out" filter="fade">
                                      <p:cBhvr>
                                        <p:cTn id="207" dur="500"/>
                                        <p:tgtEl>
                                          <p:spTgt spid="172"/>
                                        </p:tgtEl>
                                      </p:cBhvr>
                                    </p:animEffect>
                                    <p:set>
                                      <p:cBhvr>
                                        <p:cTn id="208" dur="1" fill="hold">
                                          <p:stCondLst>
                                            <p:cond delay="499"/>
                                          </p:stCondLst>
                                        </p:cTn>
                                        <p:tgtEl>
                                          <p:spTgt spid="172"/>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192"/>
                                        </p:tgtEl>
                                      </p:cBhvr>
                                    </p:animEffect>
                                    <p:set>
                                      <p:cBhvr>
                                        <p:cTn id="211" dur="1" fill="hold">
                                          <p:stCondLst>
                                            <p:cond delay="499"/>
                                          </p:stCondLst>
                                        </p:cTn>
                                        <p:tgtEl>
                                          <p:spTgt spid="192"/>
                                        </p:tgtEl>
                                        <p:attrNameLst>
                                          <p:attrName>style.visibility</p:attrName>
                                        </p:attrNameLst>
                                      </p:cBhvr>
                                      <p:to>
                                        <p:strVal val="hidden"/>
                                      </p:to>
                                    </p:set>
                                  </p:childTnLst>
                                </p:cTn>
                              </p:par>
                              <p:par>
                                <p:cTn id="212" presetID="10" presetClass="exit" presetSubtype="0" fill="hold" grpId="2" nodeType="withEffect">
                                  <p:stCondLst>
                                    <p:cond delay="0"/>
                                  </p:stCondLst>
                                  <p:childTnLst>
                                    <p:animEffect transition="out" filter="fade">
                                      <p:cBhvr>
                                        <p:cTn id="213" dur="500"/>
                                        <p:tgtEl>
                                          <p:spTgt spid="205"/>
                                        </p:tgtEl>
                                      </p:cBhvr>
                                    </p:animEffect>
                                    <p:set>
                                      <p:cBhvr>
                                        <p:cTn id="214" dur="1" fill="hold">
                                          <p:stCondLst>
                                            <p:cond delay="499"/>
                                          </p:stCondLst>
                                        </p:cTn>
                                        <p:tgtEl>
                                          <p:spTgt spid="205"/>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7178"/>
                                        </p:tgtEl>
                                      </p:cBhvr>
                                    </p:animEffect>
                                    <p:set>
                                      <p:cBhvr>
                                        <p:cTn id="217" dur="1" fill="hold">
                                          <p:stCondLst>
                                            <p:cond delay="499"/>
                                          </p:stCondLst>
                                        </p:cTn>
                                        <p:tgtEl>
                                          <p:spTgt spid="7178"/>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209"/>
                                        </p:tgtEl>
                                      </p:cBhvr>
                                    </p:animEffect>
                                    <p:set>
                                      <p:cBhvr>
                                        <p:cTn id="220" dur="1" fill="hold">
                                          <p:stCondLst>
                                            <p:cond delay="499"/>
                                          </p:stCondLst>
                                        </p:cTn>
                                        <p:tgtEl>
                                          <p:spTgt spid="209"/>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96"/>
                                        </p:tgtEl>
                                      </p:cBhvr>
                                    </p:animEffect>
                                    <p:set>
                                      <p:cBhvr>
                                        <p:cTn id="223" dur="1" fill="hold">
                                          <p:stCondLst>
                                            <p:cond delay="499"/>
                                          </p:stCondLst>
                                        </p:cTn>
                                        <p:tgtEl>
                                          <p:spTgt spid="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8" grpId="1" animBg="1"/>
      <p:bldP spid="168" grpId="2" animBg="1"/>
      <p:bldP spid="169" grpId="0" animBg="1"/>
      <p:bldP spid="169" grpId="1" animBg="1"/>
      <p:bldP spid="169" grpId="2" animBg="1"/>
      <p:bldP spid="172" grpId="0" animBg="1"/>
      <p:bldP spid="172" grpId="1" animBg="1"/>
      <p:bldP spid="172" grpId="2" animBg="1"/>
      <p:bldP spid="186" grpId="0" animBg="1"/>
      <p:bldP spid="186" grpId="1" animBg="1"/>
      <p:bldP spid="186" grpId="2" animBg="1"/>
      <p:bldP spid="201" grpId="0" animBg="1"/>
      <p:bldP spid="201" grpId="1" animBg="1"/>
      <p:bldP spid="201" grpId="2" animBg="1"/>
      <p:bldP spid="190" grpId="0" animBg="1"/>
      <p:bldP spid="190" grpId="1" animBg="1"/>
      <p:bldP spid="190" grpId="2" animBg="1"/>
      <p:bldP spid="203" grpId="0" animBg="1"/>
      <p:bldP spid="203" grpId="1" animBg="1"/>
      <p:bldP spid="203" grpId="2" animBg="1"/>
      <p:bldP spid="192" grpId="0" animBg="1"/>
      <p:bldP spid="192" grpId="1" animBg="1"/>
      <p:bldP spid="192" grpId="2" animBg="1"/>
      <p:bldP spid="205" grpId="0" animBg="1"/>
      <p:bldP spid="205" grpId="1" animBg="1"/>
      <p:bldP spid="20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56" y="-15367"/>
            <a:ext cx="7886700" cy="1325563"/>
          </a:xfrm>
        </p:spPr>
        <p:txBody>
          <a:bodyPr/>
          <a:lstStyle/>
          <a:p>
            <a:r>
              <a:rPr lang="en-US" sz="4000" dirty="0"/>
              <a:t>Telemetry Use case #1 – Congestion Control</a:t>
            </a:r>
          </a:p>
        </p:txBody>
      </p:sp>
      <p:sp>
        <p:nvSpPr>
          <p:cNvPr id="5" name="Content Placeholder 4">
            <a:extLst>
              <a:ext uri="{FF2B5EF4-FFF2-40B4-BE49-F238E27FC236}">
                <a16:creationId xmlns:a16="http://schemas.microsoft.com/office/drawing/2014/main" id="{4DBB9747-209F-4E7A-9EE8-AB20D59C558D}"/>
              </a:ext>
            </a:extLst>
          </p:cNvPr>
          <p:cNvSpPr>
            <a:spLocks noGrp="1"/>
          </p:cNvSpPr>
          <p:nvPr>
            <p:ph idx="1"/>
          </p:nvPr>
        </p:nvSpPr>
        <p:spPr>
          <a:xfrm>
            <a:off x="84640" y="1513108"/>
            <a:ext cx="8897314" cy="1100455"/>
          </a:xfrm>
        </p:spPr>
        <p:txBody>
          <a:bodyPr/>
          <a:lstStyle/>
          <a:p>
            <a:pPr>
              <a:lnSpc>
                <a:spcPct val="150000"/>
              </a:lnSpc>
              <a:spcBef>
                <a:spcPts val="1200"/>
              </a:spcBef>
            </a:pPr>
            <a:r>
              <a:rPr lang="en-US" dirty="0"/>
              <a:t>State of the art: High Performance Congestion Control (HPCC, SIGCOMM 2019) is deployed in production in Alibaba.</a:t>
            </a:r>
          </a:p>
          <a:p>
            <a:endParaRPr lang="en-US" dirty="0"/>
          </a:p>
          <a:p>
            <a:endParaRPr lang="en-US" dirty="0"/>
          </a:p>
        </p:txBody>
      </p:sp>
      <p:pic>
        <p:nvPicPr>
          <p:cNvPr id="5122" name="Picture 2" descr="Image result for congestion">
            <a:extLst>
              <a:ext uri="{FF2B5EF4-FFF2-40B4-BE49-F238E27FC236}">
                <a16:creationId xmlns:a16="http://schemas.microsoft.com/office/drawing/2014/main" id="{E3BE3D58-4ED1-40CD-B3C2-48D368310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083" y="4244438"/>
            <a:ext cx="3711767" cy="2319854"/>
          </a:xfrm>
          <a:prstGeom prst="rect">
            <a:avLst/>
          </a:prstGeom>
          <a:noFill/>
          <a:extLst>
            <a:ext uri="{909E8E84-426E-40DD-AFC4-6F175D3DCCD1}">
              <a14:hiddenFill xmlns:a14="http://schemas.microsoft.com/office/drawing/2010/main">
                <a:solidFill>
                  <a:srgbClr val="FFFFFF"/>
                </a:solidFill>
              </a14:hiddenFill>
            </a:ext>
          </a:extLst>
        </p:spPr>
      </p:pic>
      <p:sp>
        <p:nvSpPr>
          <p:cNvPr id="26" name="Slide Number Placeholder 2">
            <a:extLst>
              <a:ext uri="{FF2B5EF4-FFF2-40B4-BE49-F238E27FC236}">
                <a16:creationId xmlns:a16="http://schemas.microsoft.com/office/drawing/2014/main" id="{055FBCB9-DFDE-4FC3-B149-B1B1623D6889}"/>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8</a:t>
            </a:fld>
            <a:endParaRPr lang="en-US" sz="1200" dirty="0">
              <a:solidFill>
                <a:schemeClr val="tx1">
                  <a:tint val="75000"/>
                </a:schemeClr>
              </a:solidFill>
            </a:endParaRPr>
          </a:p>
        </p:txBody>
      </p:sp>
    </p:spTree>
    <p:extLst>
      <p:ext uri="{BB962C8B-B14F-4D97-AF65-F5344CB8AC3E}">
        <p14:creationId xmlns:p14="http://schemas.microsoft.com/office/powerpoint/2010/main" val="38570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56" y="-15367"/>
            <a:ext cx="7886700" cy="1325563"/>
          </a:xfrm>
        </p:spPr>
        <p:txBody>
          <a:bodyPr/>
          <a:lstStyle/>
          <a:p>
            <a:r>
              <a:rPr lang="en-US" sz="4000" dirty="0"/>
              <a:t>Telemetry Use case #2 – Path Discovery</a:t>
            </a:r>
          </a:p>
        </p:txBody>
      </p:sp>
      <p:sp>
        <p:nvSpPr>
          <p:cNvPr id="5" name="Content Placeholder 4">
            <a:extLst>
              <a:ext uri="{FF2B5EF4-FFF2-40B4-BE49-F238E27FC236}">
                <a16:creationId xmlns:a16="http://schemas.microsoft.com/office/drawing/2014/main" id="{4DBB9747-209F-4E7A-9EE8-AB20D59C558D}"/>
              </a:ext>
            </a:extLst>
          </p:cNvPr>
          <p:cNvSpPr>
            <a:spLocks noGrp="1"/>
          </p:cNvSpPr>
          <p:nvPr>
            <p:ph idx="1"/>
          </p:nvPr>
        </p:nvSpPr>
        <p:spPr>
          <a:xfrm>
            <a:off x="628650" y="1825625"/>
            <a:ext cx="7886700" cy="1100455"/>
          </a:xfrm>
        </p:spPr>
        <p:txBody>
          <a:bodyPr/>
          <a:lstStyle/>
          <a:p>
            <a:r>
              <a:rPr lang="en-US" dirty="0"/>
              <a:t>Which path do my packets take?</a:t>
            </a:r>
          </a:p>
          <a:p>
            <a:r>
              <a:rPr lang="en-US" dirty="0"/>
              <a:t>Which rules do my packets follow?</a:t>
            </a:r>
          </a:p>
          <a:p>
            <a:endParaRPr lang="en-US" dirty="0"/>
          </a:p>
        </p:txBody>
      </p:sp>
      <p:grpSp>
        <p:nvGrpSpPr>
          <p:cNvPr id="64" name="Group 63">
            <a:extLst>
              <a:ext uri="{FF2B5EF4-FFF2-40B4-BE49-F238E27FC236}">
                <a16:creationId xmlns:a16="http://schemas.microsoft.com/office/drawing/2014/main" id="{C9600ADC-31FC-432B-B6A0-B94032976AD2}"/>
              </a:ext>
            </a:extLst>
          </p:cNvPr>
          <p:cNvGrpSpPr/>
          <p:nvPr/>
        </p:nvGrpSpPr>
        <p:grpSpPr>
          <a:xfrm>
            <a:off x="2263757" y="3215218"/>
            <a:ext cx="3625271" cy="2098502"/>
            <a:chOff x="1413164" y="3474720"/>
            <a:chExt cx="3625271" cy="2098502"/>
          </a:xfrm>
        </p:grpSpPr>
        <p:sp>
          <p:nvSpPr>
            <p:cNvPr id="14" name="Oval 13">
              <a:extLst>
                <a:ext uri="{FF2B5EF4-FFF2-40B4-BE49-F238E27FC236}">
                  <a16:creationId xmlns:a16="http://schemas.microsoft.com/office/drawing/2014/main" id="{5B30919A-8BF5-4E78-9985-C116B51ABE44}"/>
                </a:ext>
              </a:extLst>
            </p:cNvPr>
            <p:cNvSpPr/>
            <p:nvPr/>
          </p:nvSpPr>
          <p:spPr>
            <a:xfrm>
              <a:off x="1413164" y="4297680"/>
              <a:ext cx="452581" cy="4525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7F7696-5BBC-4B48-82A6-B6CBFF112230}"/>
                </a:ext>
              </a:extLst>
            </p:cNvPr>
            <p:cNvSpPr/>
            <p:nvPr/>
          </p:nvSpPr>
          <p:spPr>
            <a:xfrm>
              <a:off x="3029527" y="3474720"/>
              <a:ext cx="452581" cy="4525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DC9B6A-41AC-4137-94FE-7246C1EA7476}"/>
                </a:ext>
              </a:extLst>
            </p:cNvPr>
            <p:cNvSpPr/>
            <p:nvPr/>
          </p:nvSpPr>
          <p:spPr>
            <a:xfrm>
              <a:off x="3029527" y="4023360"/>
              <a:ext cx="452581" cy="4525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652DED-484F-4BE6-9D4D-49A0ED99BBE1}"/>
                </a:ext>
              </a:extLst>
            </p:cNvPr>
            <p:cNvSpPr/>
            <p:nvPr/>
          </p:nvSpPr>
          <p:spPr>
            <a:xfrm>
              <a:off x="3029526" y="4572000"/>
              <a:ext cx="452581" cy="4525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FBC439-9624-45E4-904A-393B149199AB}"/>
                </a:ext>
              </a:extLst>
            </p:cNvPr>
            <p:cNvSpPr/>
            <p:nvPr/>
          </p:nvSpPr>
          <p:spPr>
            <a:xfrm>
              <a:off x="3029525" y="5120640"/>
              <a:ext cx="452581" cy="4525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FD437FE-1559-4A0D-ACE2-EDB114F26451}"/>
                </a:ext>
              </a:extLst>
            </p:cNvPr>
            <p:cNvCxnSpPr>
              <a:cxnSpLocks/>
              <a:stCxn id="14" idx="6"/>
              <a:endCxn id="15" idx="2"/>
            </p:cNvCxnSpPr>
            <p:nvPr/>
          </p:nvCxnSpPr>
          <p:spPr>
            <a:xfrm flipV="1">
              <a:off x="1865745" y="3701011"/>
              <a:ext cx="1163782" cy="82296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D51480C-1482-45A6-8D03-E6486D96D1D4}"/>
                </a:ext>
              </a:extLst>
            </p:cNvPr>
            <p:cNvCxnSpPr>
              <a:cxnSpLocks/>
              <a:stCxn id="14" idx="6"/>
              <a:endCxn id="16" idx="2"/>
            </p:cNvCxnSpPr>
            <p:nvPr/>
          </p:nvCxnSpPr>
          <p:spPr>
            <a:xfrm flipV="1">
              <a:off x="1865745" y="4249651"/>
              <a:ext cx="1163782" cy="27432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B372870-8DF6-47D7-A1F3-2040884CFB15}"/>
                </a:ext>
              </a:extLst>
            </p:cNvPr>
            <p:cNvCxnSpPr>
              <a:stCxn id="14" idx="6"/>
              <a:endCxn id="17" idx="2"/>
            </p:cNvCxnSpPr>
            <p:nvPr/>
          </p:nvCxnSpPr>
          <p:spPr>
            <a:xfrm>
              <a:off x="1865745" y="4523971"/>
              <a:ext cx="1163781" cy="27432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F5AAB19-3B9B-4012-BE5B-A5245540AF7D}"/>
                </a:ext>
              </a:extLst>
            </p:cNvPr>
            <p:cNvCxnSpPr>
              <a:cxnSpLocks/>
              <a:stCxn id="14" idx="6"/>
              <a:endCxn id="18" idx="2"/>
            </p:cNvCxnSpPr>
            <p:nvPr/>
          </p:nvCxnSpPr>
          <p:spPr>
            <a:xfrm>
              <a:off x="1865745" y="4523971"/>
              <a:ext cx="1163780" cy="82296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5A454C10-2171-4554-9064-B2FADF54248C}"/>
                </a:ext>
              </a:extLst>
            </p:cNvPr>
            <p:cNvSpPr/>
            <p:nvPr/>
          </p:nvSpPr>
          <p:spPr>
            <a:xfrm>
              <a:off x="4585854" y="4297680"/>
              <a:ext cx="452581" cy="4525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5354BAD5-AC85-4777-A5B4-FB264BF56BCB}"/>
                </a:ext>
              </a:extLst>
            </p:cNvPr>
            <p:cNvCxnSpPr>
              <a:cxnSpLocks/>
              <a:stCxn id="15" idx="6"/>
              <a:endCxn id="32" idx="2"/>
            </p:cNvCxnSpPr>
            <p:nvPr/>
          </p:nvCxnSpPr>
          <p:spPr>
            <a:xfrm>
              <a:off x="3482108" y="3701011"/>
              <a:ext cx="1103746" cy="82296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BE4124E-1FEC-40E6-8FCB-739C220E4932}"/>
                </a:ext>
              </a:extLst>
            </p:cNvPr>
            <p:cNvCxnSpPr>
              <a:stCxn id="16" idx="6"/>
              <a:endCxn id="32" idx="2"/>
            </p:cNvCxnSpPr>
            <p:nvPr/>
          </p:nvCxnSpPr>
          <p:spPr>
            <a:xfrm>
              <a:off x="3482108" y="4249651"/>
              <a:ext cx="1103746" cy="27432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0281729E-4A28-46DC-8E27-19DFEE5AB067}"/>
                </a:ext>
              </a:extLst>
            </p:cNvPr>
            <p:cNvCxnSpPr>
              <a:stCxn id="17" idx="6"/>
              <a:endCxn id="32" idx="2"/>
            </p:cNvCxnSpPr>
            <p:nvPr/>
          </p:nvCxnSpPr>
          <p:spPr>
            <a:xfrm flipV="1">
              <a:off x="3482107" y="4523971"/>
              <a:ext cx="1103747" cy="27432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848E6144-DEDE-407F-9B37-9F39EAE5B280}"/>
                </a:ext>
              </a:extLst>
            </p:cNvPr>
            <p:cNvCxnSpPr>
              <a:cxnSpLocks/>
              <a:stCxn id="18" idx="6"/>
              <a:endCxn id="32" idx="2"/>
            </p:cNvCxnSpPr>
            <p:nvPr/>
          </p:nvCxnSpPr>
          <p:spPr>
            <a:xfrm flipV="1">
              <a:off x="3482106" y="4523971"/>
              <a:ext cx="1103748" cy="82296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grpSp>
      <p:sp>
        <p:nvSpPr>
          <p:cNvPr id="65" name="Rectangle: Rounded Corners 64">
            <a:extLst>
              <a:ext uri="{FF2B5EF4-FFF2-40B4-BE49-F238E27FC236}">
                <a16:creationId xmlns:a16="http://schemas.microsoft.com/office/drawing/2014/main" id="{680537BB-36A9-476E-B909-3A56B4079826}"/>
              </a:ext>
            </a:extLst>
          </p:cNvPr>
          <p:cNvSpPr/>
          <p:nvPr/>
        </p:nvSpPr>
        <p:spPr>
          <a:xfrm>
            <a:off x="2471288" y="4158250"/>
            <a:ext cx="471340" cy="1782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a:solidFill>
                <a:schemeClr val="tx1"/>
              </a:solidFill>
            </a:endParaRPr>
          </a:p>
        </p:txBody>
      </p:sp>
      <p:sp>
        <p:nvSpPr>
          <p:cNvPr id="66" name="Rectangle: Rounded Corners 65">
            <a:extLst>
              <a:ext uri="{FF2B5EF4-FFF2-40B4-BE49-F238E27FC236}">
                <a16:creationId xmlns:a16="http://schemas.microsoft.com/office/drawing/2014/main" id="{9181E5DF-E496-4153-BE10-5AA820B70C83}"/>
              </a:ext>
            </a:extLst>
          </p:cNvPr>
          <p:cNvSpPr/>
          <p:nvPr/>
        </p:nvSpPr>
        <p:spPr>
          <a:xfrm>
            <a:off x="2471288" y="4170257"/>
            <a:ext cx="471340" cy="1782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a:solidFill>
                <a:schemeClr val="tx1"/>
              </a:solidFill>
            </a:endParaRPr>
          </a:p>
        </p:txBody>
      </p:sp>
      <p:sp>
        <p:nvSpPr>
          <p:cNvPr id="67" name="Rectangle: Rounded Corners 66">
            <a:extLst>
              <a:ext uri="{FF2B5EF4-FFF2-40B4-BE49-F238E27FC236}">
                <a16:creationId xmlns:a16="http://schemas.microsoft.com/office/drawing/2014/main" id="{FC677C0A-B27B-44BD-80B4-53690F44B2B6}"/>
              </a:ext>
            </a:extLst>
          </p:cNvPr>
          <p:cNvSpPr/>
          <p:nvPr/>
        </p:nvSpPr>
        <p:spPr>
          <a:xfrm>
            <a:off x="2480668" y="4170257"/>
            <a:ext cx="471340" cy="1782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a:solidFill>
                <a:schemeClr val="tx1"/>
              </a:solidFill>
            </a:endParaRPr>
          </a:p>
        </p:txBody>
      </p:sp>
      <p:sp>
        <p:nvSpPr>
          <p:cNvPr id="68" name="Rectangle: Rounded Corners 67">
            <a:extLst>
              <a:ext uri="{FF2B5EF4-FFF2-40B4-BE49-F238E27FC236}">
                <a16:creationId xmlns:a16="http://schemas.microsoft.com/office/drawing/2014/main" id="{50E6E094-D01C-4866-8B31-3C7E9A58FDBA}"/>
              </a:ext>
            </a:extLst>
          </p:cNvPr>
          <p:cNvSpPr/>
          <p:nvPr/>
        </p:nvSpPr>
        <p:spPr>
          <a:xfrm>
            <a:off x="2480668" y="4158588"/>
            <a:ext cx="471340" cy="1782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b="1">
              <a:solidFill>
                <a:schemeClr val="tx1"/>
              </a:solidFill>
            </a:endParaRPr>
          </a:p>
        </p:txBody>
      </p:sp>
      <p:sp>
        <p:nvSpPr>
          <p:cNvPr id="69" name="Content Placeholder 4">
            <a:extLst>
              <a:ext uri="{FF2B5EF4-FFF2-40B4-BE49-F238E27FC236}">
                <a16:creationId xmlns:a16="http://schemas.microsoft.com/office/drawing/2014/main" id="{87A64B45-5126-4FA1-8CC6-118B4A3CD116}"/>
              </a:ext>
            </a:extLst>
          </p:cNvPr>
          <p:cNvSpPr txBox="1">
            <a:spLocks/>
          </p:cNvSpPr>
          <p:nvPr/>
        </p:nvSpPr>
        <p:spPr bwMode="auto">
          <a:xfrm>
            <a:off x="628650" y="5588178"/>
            <a:ext cx="8283856" cy="110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3"/>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Does the path conform with the operator’s policy?</a:t>
            </a:r>
          </a:p>
        </p:txBody>
      </p:sp>
      <p:sp>
        <p:nvSpPr>
          <p:cNvPr id="70" name="Slide Number Placeholder 2">
            <a:extLst>
              <a:ext uri="{FF2B5EF4-FFF2-40B4-BE49-F238E27FC236}">
                <a16:creationId xmlns:a16="http://schemas.microsoft.com/office/drawing/2014/main" id="{638ECAB7-0718-40DD-9D12-7E4FF76543EA}"/>
              </a:ext>
            </a:extLst>
          </p:cNvPr>
          <p:cNvSpPr txBox="1">
            <a:spLocks/>
          </p:cNvSpPr>
          <p:nvPr/>
        </p:nvSpPr>
        <p:spPr>
          <a:xfrm>
            <a:off x="200416" y="6580630"/>
            <a:ext cx="60286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algn="r">
              <a:defRPr/>
            </a:pPr>
            <a:fld id="{FE028329-6992-FA46-A379-1289CD59B600}" type="slidenum">
              <a:rPr lang="en-US" sz="1200">
                <a:solidFill>
                  <a:schemeClr val="tx1">
                    <a:tint val="75000"/>
                  </a:schemeClr>
                </a:solidFill>
              </a:rPr>
              <a:pPr algn="r">
                <a:defRPr/>
              </a:pPr>
              <a:t>9</a:t>
            </a:fld>
            <a:endParaRPr lang="en-US" sz="1200" dirty="0">
              <a:solidFill>
                <a:schemeClr val="tx1">
                  <a:tint val="75000"/>
                </a:schemeClr>
              </a:solidFill>
            </a:endParaRPr>
          </a:p>
        </p:txBody>
      </p:sp>
      <p:sp>
        <p:nvSpPr>
          <p:cNvPr id="6" name="AutoShape 8" descr="World of P4 Advanced Apps">
            <a:extLst>
              <a:ext uri="{FF2B5EF4-FFF2-40B4-BE49-F238E27FC236}">
                <a16:creationId xmlns:a16="http://schemas.microsoft.com/office/drawing/2014/main" id="{BA19DAC6-58C8-4FCE-8FF3-8D400776F31C}"/>
              </a:ext>
            </a:extLst>
          </p:cNvPr>
          <p:cNvSpPr>
            <a:spLocks noChangeAspect="1" noChangeArrowheads="1"/>
          </p:cNvSpPr>
          <p:nvPr/>
        </p:nvSpPr>
        <p:spPr bwMode="auto">
          <a:xfrm>
            <a:off x="381846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close up of a sign&#10;&#10;Description automatically generated">
            <a:extLst>
              <a:ext uri="{FF2B5EF4-FFF2-40B4-BE49-F238E27FC236}">
                <a16:creationId xmlns:a16="http://schemas.microsoft.com/office/drawing/2014/main" id="{06FC980A-3F5F-46D2-A38B-4B46F51292FE}"/>
              </a:ext>
            </a:extLst>
          </p:cNvPr>
          <p:cNvPicPr>
            <a:picLocks noChangeAspect="1"/>
          </p:cNvPicPr>
          <p:nvPr/>
        </p:nvPicPr>
        <p:blipFill rotWithShape="1">
          <a:blip r:embed="rId4"/>
          <a:srcRect l="43946" t="59352" r="42183" b="14509"/>
          <a:stretch/>
        </p:blipFill>
        <p:spPr>
          <a:xfrm>
            <a:off x="7304913" y="1847364"/>
            <a:ext cx="1674492" cy="1813684"/>
          </a:xfrm>
          <a:prstGeom prst="rect">
            <a:avLst/>
          </a:prstGeom>
        </p:spPr>
      </p:pic>
      <p:sp>
        <p:nvSpPr>
          <p:cNvPr id="9" name="Rectangle 8">
            <a:extLst>
              <a:ext uri="{FF2B5EF4-FFF2-40B4-BE49-F238E27FC236}">
                <a16:creationId xmlns:a16="http://schemas.microsoft.com/office/drawing/2014/main" id="{1629577D-29A9-48B1-A5E3-BB6CC777DC98}"/>
              </a:ext>
            </a:extLst>
          </p:cNvPr>
          <p:cNvSpPr/>
          <p:nvPr/>
        </p:nvSpPr>
        <p:spPr>
          <a:xfrm>
            <a:off x="7469508" y="3643015"/>
            <a:ext cx="1509897" cy="1323439"/>
          </a:xfrm>
          <a:prstGeom prst="rect">
            <a:avLst/>
          </a:prstGeom>
        </p:spPr>
        <p:txBody>
          <a:bodyPr wrap="square">
            <a:spAutoFit/>
          </a:bodyPr>
          <a:lstStyle/>
          <a:p>
            <a:r>
              <a:rPr lang="en-US" sz="2000" dirty="0">
                <a:solidFill>
                  <a:srgbClr val="36424A"/>
                </a:solidFill>
                <a:latin typeface="HelveticaNeue-Thin"/>
              </a:rPr>
              <a:t>Barefoot</a:t>
            </a:r>
          </a:p>
          <a:p>
            <a:r>
              <a:rPr lang="en-US" sz="2000" dirty="0">
                <a:solidFill>
                  <a:srgbClr val="36424A"/>
                </a:solidFill>
                <a:latin typeface="HelveticaNeue-Thin"/>
              </a:rPr>
              <a:t>Advanced Network Telemetry</a:t>
            </a:r>
            <a:endParaRPr lang="en-US" sz="2000" b="0" i="0" dirty="0">
              <a:solidFill>
                <a:srgbClr val="36424A"/>
              </a:solidFill>
              <a:effectLst/>
              <a:latin typeface="HelveticaNeue-Thin"/>
            </a:endParaRPr>
          </a:p>
        </p:txBody>
      </p:sp>
    </p:spTree>
    <p:extLst>
      <p:ext uri="{BB962C8B-B14F-4D97-AF65-F5344CB8AC3E}">
        <p14:creationId xmlns:p14="http://schemas.microsoft.com/office/powerpoint/2010/main" val="5621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00017 -0.00069 L 0.15486 -0.03773 L 0.32708 0.00625 " pathEditMode="relative" rAng="0" ptsTypes="AAA">
                                      <p:cBhvr>
                                        <p:cTn id="8" dur="2000" fill="hold"/>
                                        <p:tgtEl>
                                          <p:spTgt spid="65"/>
                                        </p:tgtEl>
                                        <p:attrNameLst>
                                          <p:attrName>ppt_x</p:attrName>
                                          <p:attrName>ppt_y</p:attrName>
                                        </p:attrNameLst>
                                      </p:cBhvr>
                                      <p:rCtr x="16337" y="-1505"/>
                                    </p:animMotion>
                                  </p:childTnLst>
                                </p:cTn>
                              </p:par>
                              <p:par>
                                <p:cTn id="9" presetID="1" presetClass="entr" presetSubtype="0" fill="hold" grpId="0" nodeType="withEffect">
                                  <p:stCondLst>
                                    <p:cond delay="500"/>
                                  </p:stCondLst>
                                  <p:childTnLst>
                                    <p:set>
                                      <p:cBhvr>
                                        <p:cTn id="10" dur="1" fill="hold">
                                          <p:stCondLst>
                                            <p:cond delay="0"/>
                                          </p:stCondLst>
                                        </p:cTn>
                                        <p:tgtEl>
                                          <p:spTgt spid="66"/>
                                        </p:tgtEl>
                                        <p:attrNameLst>
                                          <p:attrName>style.visibility</p:attrName>
                                        </p:attrNameLst>
                                      </p:cBhvr>
                                      <p:to>
                                        <p:strVal val="visible"/>
                                      </p:to>
                                    </p:set>
                                  </p:childTnLst>
                                </p:cTn>
                              </p:par>
                              <p:par>
                                <p:cTn id="11" presetID="0" presetClass="path" presetSubtype="0" accel="50000" decel="50000" fill="hold" grpId="1" nodeType="withEffect">
                                  <p:stCondLst>
                                    <p:cond delay="500"/>
                                  </p:stCondLst>
                                  <p:childTnLst>
                                    <p:animMotion origin="layout" path="M 0.00017 -0.00069 L 0.15486 -0.03773 L 0.32708 0.00625 " pathEditMode="relative" rAng="0" ptsTypes="AAA">
                                      <p:cBhvr>
                                        <p:cTn id="12" dur="2000" fill="hold"/>
                                        <p:tgtEl>
                                          <p:spTgt spid="66"/>
                                        </p:tgtEl>
                                        <p:attrNameLst>
                                          <p:attrName>ppt_x</p:attrName>
                                          <p:attrName>ppt_y</p:attrName>
                                        </p:attrNameLst>
                                      </p:cBhvr>
                                      <p:rCtr x="16337" y="-1505"/>
                                    </p:animMotion>
                                  </p:childTnLst>
                                </p:cTn>
                              </p:par>
                              <p:par>
                                <p:cTn id="13" presetID="1" presetClass="entr" presetSubtype="0" fill="hold" grpId="0" nodeType="withEffect">
                                  <p:stCondLst>
                                    <p:cond delay="1000"/>
                                  </p:stCondLst>
                                  <p:childTnLst>
                                    <p:set>
                                      <p:cBhvr>
                                        <p:cTn id="14" dur="1" fill="hold">
                                          <p:stCondLst>
                                            <p:cond delay="0"/>
                                          </p:stCondLst>
                                        </p:cTn>
                                        <p:tgtEl>
                                          <p:spTgt spid="67"/>
                                        </p:tgtEl>
                                        <p:attrNameLst>
                                          <p:attrName>style.visibility</p:attrName>
                                        </p:attrNameLst>
                                      </p:cBhvr>
                                      <p:to>
                                        <p:strVal val="visible"/>
                                      </p:to>
                                    </p:set>
                                  </p:childTnLst>
                                </p:cTn>
                              </p:par>
                              <p:par>
                                <p:cTn id="15" presetID="0" presetClass="path" presetSubtype="0" accel="50000" decel="50000" fill="hold" grpId="1" nodeType="withEffect">
                                  <p:stCondLst>
                                    <p:cond delay="1000"/>
                                  </p:stCondLst>
                                  <p:childTnLst>
                                    <p:animMotion origin="layout" path="M 0.00017 -0.00069 L 0.15486 -0.03773 L 0.32708 0.00625 " pathEditMode="relative" rAng="0" ptsTypes="AAA">
                                      <p:cBhvr>
                                        <p:cTn id="16" dur="2000" fill="hold"/>
                                        <p:tgtEl>
                                          <p:spTgt spid="67"/>
                                        </p:tgtEl>
                                        <p:attrNameLst>
                                          <p:attrName>ppt_x</p:attrName>
                                          <p:attrName>ppt_y</p:attrName>
                                        </p:attrNameLst>
                                      </p:cBhvr>
                                      <p:rCtr x="16337" y="-1505"/>
                                    </p:animMotion>
                                  </p:childTnLst>
                                </p:cTn>
                              </p:par>
                              <p:par>
                                <p:cTn id="17" presetID="1" presetClass="entr" presetSubtype="0" fill="hold" grpId="0" nodeType="withEffect">
                                  <p:stCondLst>
                                    <p:cond delay="1500"/>
                                  </p:stCondLst>
                                  <p:childTnLst>
                                    <p:set>
                                      <p:cBhvr>
                                        <p:cTn id="18" dur="1" fill="hold">
                                          <p:stCondLst>
                                            <p:cond delay="0"/>
                                          </p:stCondLst>
                                        </p:cTn>
                                        <p:tgtEl>
                                          <p:spTgt spid="68"/>
                                        </p:tgtEl>
                                        <p:attrNameLst>
                                          <p:attrName>style.visibility</p:attrName>
                                        </p:attrNameLst>
                                      </p:cBhvr>
                                      <p:to>
                                        <p:strVal val="visible"/>
                                      </p:to>
                                    </p:set>
                                  </p:childTnLst>
                                </p:cTn>
                              </p:par>
                              <p:par>
                                <p:cTn id="19" presetID="0" presetClass="path" presetSubtype="0" accel="50000" decel="50000" fill="hold" grpId="1" nodeType="withEffect">
                                  <p:stCondLst>
                                    <p:cond delay="1500"/>
                                  </p:stCondLst>
                                  <p:childTnLst>
                                    <p:animMotion origin="layout" path="M 0.00017 -0.00069 L 0.15486 -0.03773 L 0.32708 0.00625 " pathEditMode="relative" rAng="0" ptsTypes="AAA">
                                      <p:cBhvr>
                                        <p:cTn id="20" dur="2000" fill="hold"/>
                                        <p:tgtEl>
                                          <p:spTgt spid="68"/>
                                        </p:tgtEl>
                                        <p:attrNameLst>
                                          <p:attrName>ppt_x</p:attrName>
                                          <p:attrName>ppt_y</p:attrName>
                                        </p:attrNameLst>
                                      </p:cBhvr>
                                      <p:rCtr x="16337" y="-1505"/>
                                    </p:animMotion>
                                  </p:childTnLst>
                                </p:cTn>
                              </p:par>
                              <p:par>
                                <p:cTn id="21" presetID="1" presetClass="exit" presetSubtype="0" fill="hold" grpId="2" nodeType="withEffect">
                                  <p:stCondLst>
                                    <p:cond delay="175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xit" presetSubtype="0" fill="hold" grpId="2" nodeType="withEffect">
                                  <p:stCondLst>
                                    <p:cond delay="2500"/>
                                  </p:stCondLst>
                                  <p:childTnLst>
                                    <p:set>
                                      <p:cBhvr>
                                        <p:cTn id="24" dur="1" fill="hold">
                                          <p:stCondLst>
                                            <p:cond delay="0"/>
                                          </p:stCondLst>
                                        </p:cTn>
                                        <p:tgtEl>
                                          <p:spTgt spid="66"/>
                                        </p:tgtEl>
                                        <p:attrNameLst>
                                          <p:attrName>style.visibility</p:attrName>
                                        </p:attrNameLst>
                                      </p:cBhvr>
                                      <p:to>
                                        <p:strVal val="hidden"/>
                                      </p:to>
                                    </p:set>
                                  </p:childTnLst>
                                </p:cTn>
                              </p:par>
                              <p:par>
                                <p:cTn id="25" presetID="1" presetClass="exit" presetSubtype="0" fill="hold" grpId="2" nodeType="withEffect">
                                  <p:stCondLst>
                                    <p:cond delay="3000"/>
                                  </p:stCondLst>
                                  <p:childTnLst>
                                    <p:set>
                                      <p:cBhvr>
                                        <p:cTn id="26" dur="1" fill="hold">
                                          <p:stCondLst>
                                            <p:cond delay="0"/>
                                          </p:stCondLst>
                                        </p:cTn>
                                        <p:tgtEl>
                                          <p:spTgt spid="67"/>
                                        </p:tgtEl>
                                        <p:attrNameLst>
                                          <p:attrName>style.visibility</p:attrName>
                                        </p:attrNameLst>
                                      </p:cBhvr>
                                      <p:to>
                                        <p:strVal val="hidden"/>
                                      </p:to>
                                    </p:set>
                                  </p:childTnLst>
                                </p:cTn>
                              </p:par>
                              <p:par>
                                <p:cTn id="27" presetID="1" presetClass="exit" presetSubtype="0" fill="hold" grpId="2" nodeType="withEffect">
                                  <p:stCondLst>
                                    <p:cond delay="3500"/>
                                  </p:stCondLst>
                                  <p:childTnLst>
                                    <p:set>
                                      <p:cBhvr>
                                        <p:cTn id="28" dur="1" fill="hold">
                                          <p:stCondLst>
                                            <p:cond delay="0"/>
                                          </p:stCondLst>
                                        </p:cTn>
                                        <p:tgtEl>
                                          <p:spTgt spid="6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fade">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9">
                                            <p:txEl>
                                              <p:pRg st="0" end="0"/>
                                            </p:txEl>
                                          </p:spTgt>
                                        </p:tgtEl>
                                        <p:attrNameLst>
                                          <p:attrName>style.visibility</p:attrName>
                                        </p:attrNameLst>
                                      </p:cBhvr>
                                      <p:to>
                                        <p:strVal val="visible"/>
                                      </p:to>
                                    </p:set>
                                    <p:animEffect transition="in" filter="fade">
                                      <p:cBhvr>
                                        <p:cTn id="43" dur="500"/>
                                        <p:tgtEl>
                                          <p:spTgt spid="6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9" grpId="0"/>
    </p:bldLst>
  </p:timing>
</p:sld>
</file>

<file path=ppt/theme/theme1.xml><?xml version="1.0" encoding="utf-8"?>
<a:theme xmlns:a="http://schemas.openxmlformats.org/drawingml/2006/main" name="ieee_presentation_template_taglin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ieee_presentation_template_tagline.pot</Template>
  <TotalTime>207003</TotalTime>
  <Words>3761</Words>
  <Application>Microsoft Office PowerPoint</Application>
  <PresentationFormat>On-screen Show (4:3)</PresentationFormat>
  <Paragraphs>868</Paragraphs>
  <Slides>73</Slides>
  <Notes>54</Notes>
  <HiddenSlides>26</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3" baseType="lpstr">
      <vt:lpstr>Arial</vt:lpstr>
      <vt:lpstr>Arial</vt:lpstr>
      <vt:lpstr>Calibri</vt:lpstr>
      <vt:lpstr>Cambria Math</vt:lpstr>
      <vt:lpstr>HelveticaNeue-Thin</vt:lpstr>
      <vt:lpstr>Lucida Grande</vt:lpstr>
      <vt:lpstr>Verdana</vt:lpstr>
      <vt:lpstr>Wingdings</vt:lpstr>
      <vt:lpstr>ieee_presentation_template_tagline</vt:lpstr>
      <vt:lpstr>PDF</vt:lpstr>
      <vt:lpstr>PINT: Probabilistic In-band Network Telemetry</vt:lpstr>
      <vt:lpstr>The rise of programmable devices </vt:lpstr>
      <vt:lpstr>PowerPoint Presentation</vt:lpstr>
      <vt:lpstr>Killer App: Network Telemetry</vt:lpstr>
      <vt:lpstr>INT: In-band Network Telemetry</vt:lpstr>
      <vt:lpstr>INT: In-band Network Telemetry</vt:lpstr>
      <vt:lpstr>INT: In-band Network Telemetry</vt:lpstr>
      <vt:lpstr>Telemetry Use case #1 – Congestion Control</vt:lpstr>
      <vt:lpstr>Telemetry Use case #2 – Path Discovery</vt:lpstr>
      <vt:lpstr>Telemetry Use case #3 – Network Debugging</vt:lpstr>
      <vt:lpstr>INT: In-band Network Telemetry</vt:lpstr>
      <vt:lpstr>INT: In-band Network Telemetry</vt:lpstr>
      <vt:lpstr>INT Drawbacks</vt:lpstr>
      <vt:lpstr>INT Drawbacks</vt:lpstr>
      <vt:lpstr>INT Drawbacks</vt:lpstr>
      <vt:lpstr>PINT: Probabilistic In-band Network Telemetry</vt:lpstr>
      <vt:lpstr>PINT: Probabilistic In-band Network Telemetry</vt:lpstr>
      <vt:lpstr>Techniques</vt:lpstr>
      <vt:lpstr>PINT solves the overhead issues</vt:lpstr>
      <vt:lpstr>Why should we use a probabilistic approach?</vt:lpstr>
      <vt:lpstr>Use case 1: Congestion Control     (per-packet aggregation)</vt:lpstr>
      <vt:lpstr>Use case 2: Path Discovery  (static per-flow aggregation)</vt:lpstr>
      <vt:lpstr>Coupon Collector Process</vt:lpstr>
      <vt:lpstr>The power of Coding</vt:lpstr>
      <vt:lpstr>Path Profiling – the XOR algorithm</vt:lpstr>
      <vt:lpstr>Path Profiling – the XOR algorithm</vt:lpstr>
      <vt:lpstr>Improving the Coupon Collector</vt:lpstr>
      <vt:lpstr>Complete Algorithm</vt:lpstr>
      <vt:lpstr>Also in the paper</vt:lpstr>
      <vt:lpstr>PowerPoint Presentation</vt:lpstr>
      <vt:lpstr>Path Tracing</vt:lpstr>
      <vt:lpstr>Any Questions</vt:lpstr>
      <vt:lpstr>Any Questions</vt:lpstr>
      <vt:lpstr>Any Questions</vt:lpstr>
      <vt:lpstr>What to do?</vt:lpstr>
      <vt:lpstr>PowerPoint Presentation</vt:lpstr>
      <vt:lpstr>PISA Programmable Switch (Protocol Independent Switching Architecture)</vt:lpstr>
      <vt:lpstr> Database Queries in Spark</vt:lpstr>
      <vt:lpstr> Database Queries in Spark</vt:lpstr>
      <vt:lpstr>INT: In-band Network Telemetry</vt:lpstr>
      <vt:lpstr>PowerPoint Presentation</vt:lpstr>
      <vt:lpstr>PowerPoint Presentation</vt:lpstr>
      <vt:lpstr>INT: In-band Network Telemetry</vt:lpstr>
      <vt:lpstr>INT: In-band Network Telemetry</vt:lpstr>
      <vt:lpstr>Also in the paper</vt:lpstr>
      <vt:lpstr>Path Profiling – the XOR algorithm</vt:lpstr>
      <vt:lpstr>PISA Programmable Switch (Protocol Independent Switching Architecture)</vt:lpstr>
      <vt:lpstr>Network Operators Require Better Telemetry</vt:lpstr>
      <vt:lpstr>PowerPoint Presentation</vt:lpstr>
      <vt:lpstr>More bandwidth, faster computation</vt:lpstr>
      <vt:lpstr>Path Profiling – the XOR algorithm</vt:lpstr>
      <vt:lpstr>PowerPoint Presentation</vt:lpstr>
      <vt:lpstr>Making more out of data</vt:lpstr>
      <vt:lpstr>Key Challenges</vt:lpstr>
      <vt:lpstr>Network Operators Require Better Telemetry</vt:lpstr>
      <vt:lpstr>PowerPoint Presentation</vt:lpstr>
      <vt:lpstr>Network Rates are on the Rise</vt:lpstr>
      <vt:lpstr>What to do?</vt:lpstr>
      <vt:lpstr>What to do?</vt:lpstr>
      <vt:lpstr>Key Challenges</vt:lpstr>
      <vt:lpstr>The end of the Software Approach</vt:lpstr>
      <vt:lpstr>New Opportunities: Specialized Hardware</vt:lpstr>
      <vt:lpstr>Research Approach</vt:lpstr>
      <vt:lpstr>Challenges of Running Algorithms on PISA</vt:lpstr>
      <vt:lpstr>Today’s Agenda</vt:lpstr>
      <vt:lpstr>Example #1: Distinct Query</vt:lpstr>
      <vt:lpstr>Example #2: Top N</vt:lpstr>
      <vt:lpstr>The power of Coding</vt:lpstr>
      <vt:lpstr>PowerPoint Presentation</vt:lpstr>
      <vt:lpstr>This is food for researchers!</vt:lpstr>
      <vt:lpstr>PowerPoint Presentation</vt:lpstr>
      <vt:lpstr>PowerPoint Presentation</vt:lpstr>
      <vt:lpstr>PowerPoint Presentation</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 Lisa Lisa.</dc:creator>
  <cp:lastModifiedBy>Shlomi-Ran Ben-Basat</cp:lastModifiedBy>
  <cp:revision>1122</cp:revision>
  <dcterms:created xsi:type="dcterms:W3CDTF">2012-11-14T18:53:32Z</dcterms:created>
  <dcterms:modified xsi:type="dcterms:W3CDTF">2020-08-07T18:26:17Z</dcterms:modified>
</cp:coreProperties>
</file>